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9980" y="684898"/>
            <a:ext cx="6302019" cy="549896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8489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CAD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3112" y="5307647"/>
            <a:ext cx="2553970" cy="487045"/>
          </a:xfrm>
          <a:custGeom>
            <a:avLst/>
            <a:gdLst/>
            <a:ahLst/>
            <a:cxnLst/>
            <a:rect l="l" t="t" r="r" b="b"/>
            <a:pathLst>
              <a:path w="2553970" h="487045">
                <a:moveTo>
                  <a:pt x="310705" y="379552"/>
                </a:moveTo>
                <a:lnTo>
                  <a:pt x="155346" y="36410"/>
                </a:lnTo>
                <a:lnTo>
                  <a:pt x="0" y="379552"/>
                </a:lnTo>
                <a:lnTo>
                  <a:pt x="65265" y="379552"/>
                </a:lnTo>
                <a:lnTo>
                  <a:pt x="90093" y="325628"/>
                </a:lnTo>
                <a:lnTo>
                  <a:pt x="155346" y="325628"/>
                </a:lnTo>
                <a:lnTo>
                  <a:pt x="122720" y="252793"/>
                </a:lnTo>
                <a:lnTo>
                  <a:pt x="155346" y="180670"/>
                </a:lnTo>
                <a:lnTo>
                  <a:pt x="245452" y="379552"/>
                </a:lnTo>
                <a:lnTo>
                  <a:pt x="310705" y="379552"/>
                </a:lnTo>
                <a:close/>
              </a:path>
              <a:path w="2553970" h="487045">
                <a:moveTo>
                  <a:pt x="510743" y="35712"/>
                </a:moveTo>
                <a:lnTo>
                  <a:pt x="241185" y="35712"/>
                </a:lnTo>
                <a:lnTo>
                  <a:pt x="266725" y="100139"/>
                </a:lnTo>
                <a:lnTo>
                  <a:pt x="356819" y="100139"/>
                </a:lnTo>
                <a:lnTo>
                  <a:pt x="356819" y="379552"/>
                </a:lnTo>
                <a:lnTo>
                  <a:pt x="422071" y="379552"/>
                </a:lnTo>
                <a:lnTo>
                  <a:pt x="422071" y="100139"/>
                </a:lnTo>
                <a:lnTo>
                  <a:pt x="510743" y="100139"/>
                </a:lnTo>
                <a:lnTo>
                  <a:pt x="510743" y="35712"/>
                </a:lnTo>
                <a:close/>
              </a:path>
              <a:path w="2553970" h="487045">
                <a:moveTo>
                  <a:pt x="622122" y="36423"/>
                </a:moveTo>
                <a:lnTo>
                  <a:pt x="556844" y="36423"/>
                </a:lnTo>
                <a:lnTo>
                  <a:pt x="556844" y="380250"/>
                </a:lnTo>
                <a:lnTo>
                  <a:pt x="622122" y="380250"/>
                </a:lnTo>
                <a:lnTo>
                  <a:pt x="622122" y="36423"/>
                </a:lnTo>
                <a:close/>
              </a:path>
              <a:path w="2553970" h="487045">
                <a:moveTo>
                  <a:pt x="1072553" y="366242"/>
                </a:moveTo>
                <a:lnTo>
                  <a:pt x="1008659" y="264007"/>
                </a:lnTo>
                <a:lnTo>
                  <a:pt x="1001115" y="245795"/>
                </a:lnTo>
                <a:lnTo>
                  <a:pt x="940612" y="99771"/>
                </a:lnTo>
                <a:lnTo>
                  <a:pt x="940612" y="245795"/>
                </a:lnTo>
                <a:lnTo>
                  <a:pt x="817892" y="245795"/>
                </a:lnTo>
                <a:lnTo>
                  <a:pt x="878192" y="93141"/>
                </a:lnTo>
                <a:lnTo>
                  <a:pt x="940612" y="245795"/>
                </a:lnTo>
                <a:lnTo>
                  <a:pt x="940612" y="99771"/>
                </a:lnTo>
                <a:lnTo>
                  <a:pt x="937869" y="93141"/>
                </a:lnTo>
                <a:lnTo>
                  <a:pt x="914374" y="36410"/>
                </a:lnTo>
                <a:lnTo>
                  <a:pt x="852652" y="36410"/>
                </a:lnTo>
                <a:lnTo>
                  <a:pt x="867549" y="70027"/>
                </a:lnTo>
                <a:lnTo>
                  <a:pt x="756894" y="347332"/>
                </a:lnTo>
                <a:lnTo>
                  <a:pt x="752144" y="355498"/>
                </a:lnTo>
                <a:lnTo>
                  <a:pt x="745540" y="360641"/>
                </a:lnTo>
                <a:lnTo>
                  <a:pt x="737489" y="363626"/>
                </a:lnTo>
                <a:lnTo>
                  <a:pt x="737616" y="363626"/>
                </a:lnTo>
                <a:lnTo>
                  <a:pt x="727811" y="365544"/>
                </a:lnTo>
                <a:lnTo>
                  <a:pt x="727811" y="380250"/>
                </a:lnTo>
                <a:lnTo>
                  <a:pt x="826414" y="380250"/>
                </a:lnTo>
                <a:lnTo>
                  <a:pt x="826414" y="365544"/>
                </a:lnTo>
                <a:lnTo>
                  <a:pt x="806069" y="363626"/>
                </a:lnTo>
                <a:lnTo>
                  <a:pt x="792454" y="359676"/>
                </a:lnTo>
                <a:lnTo>
                  <a:pt x="784809" y="353237"/>
                </a:lnTo>
                <a:lnTo>
                  <a:pt x="782434" y="343839"/>
                </a:lnTo>
                <a:lnTo>
                  <a:pt x="782434" y="338226"/>
                </a:lnTo>
                <a:lnTo>
                  <a:pt x="784555" y="331927"/>
                </a:lnTo>
                <a:lnTo>
                  <a:pt x="787400" y="324929"/>
                </a:lnTo>
                <a:lnTo>
                  <a:pt x="810806" y="264007"/>
                </a:lnTo>
                <a:lnTo>
                  <a:pt x="947712" y="264007"/>
                </a:lnTo>
                <a:lnTo>
                  <a:pt x="973950" y="325628"/>
                </a:lnTo>
                <a:lnTo>
                  <a:pt x="976795" y="333324"/>
                </a:lnTo>
                <a:lnTo>
                  <a:pt x="978217" y="339636"/>
                </a:lnTo>
                <a:lnTo>
                  <a:pt x="978217" y="345236"/>
                </a:lnTo>
                <a:lnTo>
                  <a:pt x="975944" y="354622"/>
                </a:lnTo>
                <a:lnTo>
                  <a:pt x="968629" y="360984"/>
                </a:lnTo>
                <a:lnTo>
                  <a:pt x="955471" y="364731"/>
                </a:lnTo>
                <a:lnTo>
                  <a:pt x="935647" y="366242"/>
                </a:lnTo>
                <a:lnTo>
                  <a:pt x="935647" y="380949"/>
                </a:lnTo>
                <a:lnTo>
                  <a:pt x="1072553" y="380949"/>
                </a:lnTo>
                <a:lnTo>
                  <a:pt x="1072553" y="366242"/>
                </a:lnTo>
                <a:close/>
              </a:path>
              <a:path w="2553970" h="487045">
                <a:moveTo>
                  <a:pt x="1326502" y="355041"/>
                </a:moveTo>
                <a:lnTo>
                  <a:pt x="1292834" y="340334"/>
                </a:lnTo>
                <a:lnTo>
                  <a:pt x="1292720" y="337515"/>
                </a:lnTo>
                <a:lnTo>
                  <a:pt x="1292453" y="331228"/>
                </a:lnTo>
                <a:lnTo>
                  <a:pt x="1292453" y="140055"/>
                </a:lnTo>
                <a:lnTo>
                  <a:pt x="1292453" y="0"/>
                </a:lnTo>
                <a:lnTo>
                  <a:pt x="1284655" y="0"/>
                </a:lnTo>
                <a:lnTo>
                  <a:pt x="1237830" y="14300"/>
                </a:lnTo>
                <a:lnTo>
                  <a:pt x="1237830" y="204482"/>
                </a:lnTo>
                <a:lnTo>
                  <a:pt x="1237830" y="329133"/>
                </a:lnTo>
                <a:lnTo>
                  <a:pt x="1227467" y="337515"/>
                </a:lnTo>
                <a:lnTo>
                  <a:pt x="1215580" y="343662"/>
                </a:lnTo>
                <a:lnTo>
                  <a:pt x="1202220" y="347446"/>
                </a:lnTo>
                <a:lnTo>
                  <a:pt x="1187475" y="348729"/>
                </a:lnTo>
                <a:lnTo>
                  <a:pt x="1155484" y="340690"/>
                </a:lnTo>
                <a:lnTo>
                  <a:pt x="1132141" y="318541"/>
                </a:lnTo>
                <a:lnTo>
                  <a:pt x="1117841" y="285216"/>
                </a:lnTo>
                <a:lnTo>
                  <a:pt x="1112989" y="243700"/>
                </a:lnTo>
                <a:lnTo>
                  <a:pt x="1118120" y="200291"/>
                </a:lnTo>
                <a:lnTo>
                  <a:pt x="1132763" y="166928"/>
                </a:lnTo>
                <a:lnTo>
                  <a:pt x="1155788" y="145516"/>
                </a:lnTo>
                <a:lnTo>
                  <a:pt x="1186053" y="137960"/>
                </a:lnTo>
                <a:lnTo>
                  <a:pt x="1207312" y="142443"/>
                </a:lnTo>
                <a:lnTo>
                  <a:pt x="1223645" y="155460"/>
                </a:lnTo>
                <a:lnTo>
                  <a:pt x="1234135" y="176364"/>
                </a:lnTo>
                <a:lnTo>
                  <a:pt x="1237830" y="204482"/>
                </a:lnTo>
                <a:lnTo>
                  <a:pt x="1237830" y="14300"/>
                </a:lnTo>
                <a:lnTo>
                  <a:pt x="1206627" y="23812"/>
                </a:lnTo>
                <a:lnTo>
                  <a:pt x="1206627" y="30810"/>
                </a:lnTo>
                <a:lnTo>
                  <a:pt x="1237132" y="47625"/>
                </a:lnTo>
                <a:lnTo>
                  <a:pt x="1237132" y="140055"/>
                </a:lnTo>
                <a:lnTo>
                  <a:pt x="1234262" y="137960"/>
                </a:lnTo>
                <a:lnTo>
                  <a:pt x="1226781" y="132486"/>
                </a:lnTo>
                <a:lnTo>
                  <a:pt x="1213980" y="126746"/>
                </a:lnTo>
                <a:lnTo>
                  <a:pt x="1198918" y="123113"/>
                </a:lnTo>
                <a:lnTo>
                  <a:pt x="1181798" y="121843"/>
                </a:lnTo>
                <a:lnTo>
                  <a:pt x="1142339" y="128168"/>
                </a:lnTo>
                <a:lnTo>
                  <a:pt x="1108570" y="146570"/>
                </a:lnTo>
                <a:lnTo>
                  <a:pt x="1082255" y="176149"/>
                </a:lnTo>
                <a:lnTo>
                  <a:pt x="1082167" y="176364"/>
                </a:lnTo>
                <a:lnTo>
                  <a:pt x="1065161" y="216052"/>
                </a:lnTo>
                <a:lnTo>
                  <a:pt x="1059078" y="265404"/>
                </a:lnTo>
                <a:lnTo>
                  <a:pt x="1065999" y="313956"/>
                </a:lnTo>
                <a:lnTo>
                  <a:pt x="1085773" y="351802"/>
                </a:lnTo>
                <a:lnTo>
                  <a:pt x="1116838" y="376389"/>
                </a:lnTo>
                <a:lnTo>
                  <a:pt x="1157681" y="385152"/>
                </a:lnTo>
                <a:lnTo>
                  <a:pt x="1182268" y="381889"/>
                </a:lnTo>
                <a:lnTo>
                  <a:pt x="1203261" y="372719"/>
                </a:lnTo>
                <a:lnTo>
                  <a:pt x="1221320" y="358559"/>
                </a:lnTo>
                <a:lnTo>
                  <a:pt x="1229842" y="348729"/>
                </a:lnTo>
                <a:lnTo>
                  <a:pt x="1237132" y="340334"/>
                </a:lnTo>
                <a:lnTo>
                  <a:pt x="1237068" y="341630"/>
                </a:lnTo>
                <a:lnTo>
                  <a:pt x="1236967" y="343662"/>
                </a:lnTo>
                <a:lnTo>
                  <a:pt x="1234998" y="385152"/>
                </a:lnTo>
                <a:lnTo>
                  <a:pt x="1244930" y="385152"/>
                </a:lnTo>
                <a:lnTo>
                  <a:pt x="1326502" y="367639"/>
                </a:lnTo>
                <a:lnTo>
                  <a:pt x="1326502" y="355041"/>
                </a:lnTo>
                <a:close/>
              </a:path>
              <a:path w="2553970" h="487045">
                <a:moveTo>
                  <a:pt x="1571231" y="125349"/>
                </a:moveTo>
                <a:lnTo>
                  <a:pt x="1488948" y="125349"/>
                </a:lnTo>
                <a:lnTo>
                  <a:pt x="1488948" y="139357"/>
                </a:lnTo>
                <a:lnTo>
                  <a:pt x="1505153" y="141770"/>
                </a:lnTo>
                <a:lnTo>
                  <a:pt x="1515910" y="144526"/>
                </a:lnTo>
                <a:lnTo>
                  <a:pt x="1521866" y="148704"/>
                </a:lnTo>
                <a:lnTo>
                  <a:pt x="1523707" y="155460"/>
                </a:lnTo>
                <a:lnTo>
                  <a:pt x="1523707" y="159664"/>
                </a:lnTo>
                <a:lnTo>
                  <a:pt x="1522285" y="162458"/>
                </a:lnTo>
                <a:lnTo>
                  <a:pt x="1520164" y="168770"/>
                </a:lnTo>
                <a:lnTo>
                  <a:pt x="1460576" y="316522"/>
                </a:lnTo>
                <a:lnTo>
                  <a:pt x="1398155" y="168770"/>
                </a:lnTo>
                <a:lnTo>
                  <a:pt x="1396022" y="163169"/>
                </a:lnTo>
                <a:lnTo>
                  <a:pt x="1395310" y="159664"/>
                </a:lnTo>
                <a:lnTo>
                  <a:pt x="1395310" y="155460"/>
                </a:lnTo>
                <a:lnTo>
                  <a:pt x="1397139" y="148615"/>
                </a:lnTo>
                <a:lnTo>
                  <a:pt x="1403032" y="144259"/>
                </a:lnTo>
                <a:lnTo>
                  <a:pt x="1413573" y="141478"/>
                </a:lnTo>
                <a:lnTo>
                  <a:pt x="1429359" y="139357"/>
                </a:lnTo>
                <a:lnTo>
                  <a:pt x="1429359" y="125349"/>
                </a:lnTo>
                <a:lnTo>
                  <a:pt x="1308773" y="125349"/>
                </a:lnTo>
                <a:lnTo>
                  <a:pt x="1308773" y="139357"/>
                </a:lnTo>
                <a:lnTo>
                  <a:pt x="1319530" y="142786"/>
                </a:lnTo>
                <a:lnTo>
                  <a:pt x="1326235" y="146354"/>
                </a:lnTo>
                <a:lnTo>
                  <a:pt x="1330413" y="150977"/>
                </a:lnTo>
                <a:lnTo>
                  <a:pt x="1333601" y="157556"/>
                </a:lnTo>
                <a:lnTo>
                  <a:pt x="1437170" y="384454"/>
                </a:lnTo>
                <a:lnTo>
                  <a:pt x="1451356" y="384454"/>
                </a:lnTo>
                <a:lnTo>
                  <a:pt x="1546402" y="157556"/>
                </a:lnTo>
                <a:lnTo>
                  <a:pt x="1571231" y="139357"/>
                </a:lnTo>
                <a:lnTo>
                  <a:pt x="1571231" y="125349"/>
                </a:lnTo>
                <a:close/>
              </a:path>
              <a:path w="2553970" h="487045">
                <a:moveTo>
                  <a:pt x="1657781" y="52527"/>
                </a:moveTo>
                <a:lnTo>
                  <a:pt x="1655025" y="39179"/>
                </a:lnTo>
                <a:lnTo>
                  <a:pt x="1647494" y="28270"/>
                </a:lnTo>
                <a:lnTo>
                  <a:pt x="1636229" y="20916"/>
                </a:lnTo>
                <a:lnTo>
                  <a:pt x="1622310" y="18211"/>
                </a:lnTo>
                <a:lnTo>
                  <a:pt x="1608493" y="20916"/>
                </a:lnTo>
                <a:lnTo>
                  <a:pt x="1597482" y="28270"/>
                </a:lnTo>
                <a:lnTo>
                  <a:pt x="1590192" y="39179"/>
                </a:lnTo>
                <a:lnTo>
                  <a:pt x="1587550" y="52527"/>
                </a:lnTo>
                <a:lnTo>
                  <a:pt x="1590192" y="65468"/>
                </a:lnTo>
                <a:lnTo>
                  <a:pt x="1597482" y="76238"/>
                </a:lnTo>
                <a:lnTo>
                  <a:pt x="1608493" y="83743"/>
                </a:lnTo>
                <a:lnTo>
                  <a:pt x="1622310" y="86829"/>
                </a:lnTo>
                <a:lnTo>
                  <a:pt x="1636534" y="84035"/>
                </a:lnTo>
                <a:lnTo>
                  <a:pt x="1647761" y="76504"/>
                </a:lnTo>
                <a:lnTo>
                  <a:pt x="1655152" y="65468"/>
                </a:lnTo>
                <a:lnTo>
                  <a:pt x="1657781" y="52527"/>
                </a:lnTo>
                <a:close/>
              </a:path>
              <a:path w="2553970" h="487045">
                <a:moveTo>
                  <a:pt x="1684731" y="366242"/>
                </a:moveTo>
                <a:lnTo>
                  <a:pt x="1669161" y="364299"/>
                </a:lnTo>
                <a:lnTo>
                  <a:pt x="1659102" y="360730"/>
                </a:lnTo>
                <a:lnTo>
                  <a:pt x="1653705" y="354126"/>
                </a:lnTo>
                <a:lnTo>
                  <a:pt x="1652104" y="343128"/>
                </a:lnTo>
                <a:lnTo>
                  <a:pt x="1652104" y="120446"/>
                </a:lnTo>
                <a:lnTo>
                  <a:pt x="1644294" y="120446"/>
                </a:lnTo>
                <a:lnTo>
                  <a:pt x="1566265" y="145656"/>
                </a:lnTo>
                <a:lnTo>
                  <a:pt x="1566265" y="152666"/>
                </a:lnTo>
                <a:lnTo>
                  <a:pt x="1597482" y="169468"/>
                </a:lnTo>
                <a:lnTo>
                  <a:pt x="1597482" y="343128"/>
                </a:lnTo>
                <a:lnTo>
                  <a:pt x="1595882" y="354126"/>
                </a:lnTo>
                <a:lnTo>
                  <a:pt x="1590471" y="360984"/>
                </a:lnTo>
                <a:lnTo>
                  <a:pt x="1580426" y="364604"/>
                </a:lnTo>
                <a:lnTo>
                  <a:pt x="1564855" y="366242"/>
                </a:lnTo>
                <a:lnTo>
                  <a:pt x="1564855" y="380250"/>
                </a:lnTo>
                <a:lnTo>
                  <a:pt x="1684731" y="380250"/>
                </a:lnTo>
                <a:lnTo>
                  <a:pt x="1684731" y="366242"/>
                </a:lnTo>
                <a:close/>
              </a:path>
              <a:path w="2553970" h="487045">
                <a:moveTo>
                  <a:pt x="1872005" y="306717"/>
                </a:moveTo>
                <a:lnTo>
                  <a:pt x="1850809" y="256032"/>
                </a:lnTo>
                <a:lnTo>
                  <a:pt x="1791843" y="224790"/>
                </a:lnTo>
                <a:lnTo>
                  <a:pt x="1765325" y="213753"/>
                </a:lnTo>
                <a:lnTo>
                  <a:pt x="1747774" y="202641"/>
                </a:lnTo>
                <a:lnTo>
                  <a:pt x="1738083" y="189826"/>
                </a:lnTo>
                <a:lnTo>
                  <a:pt x="1735099" y="173672"/>
                </a:lnTo>
                <a:lnTo>
                  <a:pt x="1737842" y="158305"/>
                </a:lnTo>
                <a:lnTo>
                  <a:pt x="1745919" y="146354"/>
                </a:lnTo>
                <a:lnTo>
                  <a:pt x="1759038" y="138607"/>
                </a:lnTo>
                <a:lnTo>
                  <a:pt x="1776945" y="135851"/>
                </a:lnTo>
                <a:lnTo>
                  <a:pt x="1800796" y="140792"/>
                </a:lnTo>
                <a:lnTo>
                  <a:pt x="1819338" y="154317"/>
                </a:lnTo>
                <a:lnTo>
                  <a:pt x="1832813" y="174548"/>
                </a:lnTo>
                <a:lnTo>
                  <a:pt x="1841500" y="199580"/>
                </a:lnTo>
                <a:lnTo>
                  <a:pt x="1855685" y="199580"/>
                </a:lnTo>
                <a:lnTo>
                  <a:pt x="1855685" y="140754"/>
                </a:lnTo>
                <a:lnTo>
                  <a:pt x="1839315" y="132270"/>
                </a:lnTo>
                <a:lnTo>
                  <a:pt x="1821014" y="125869"/>
                </a:lnTo>
                <a:lnTo>
                  <a:pt x="1800720" y="121843"/>
                </a:lnTo>
                <a:lnTo>
                  <a:pt x="1778368" y="120446"/>
                </a:lnTo>
                <a:lnTo>
                  <a:pt x="1743113" y="125412"/>
                </a:lnTo>
                <a:lnTo>
                  <a:pt x="1716036" y="139700"/>
                </a:lnTo>
                <a:lnTo>
                  <a:pt x="1698663" y="162394"/>
                </a:lnTo>
                <a:lnTo>
                  <a:pt x="1692529" y="192570"/>
                </a:lnTo>
                <a:lnTo>
                  <a:pt x="1697316" y="220510"/>
                </a:lnTo>
                <a:lnTo>
                  <a:pt x="1711604" y="241681"/>
                </a:lnTo>
                <a:lnTo>
                  <a:pt x="1735328" y="258254"/>
                </a:lnTo>
                <a:lnTo>
                  <a:pt x="1768436" y="272402"/>
                </a:lnTo>
                <a:lnTo>
                  <a:pt x="1795513" y="283489"/>
                </a:lnTo>
                <a:lnTo>
                  <a:pt x="1814283" y="294906"/>
                </a:lnTo>
                <a:lnTo>
                  <a:pt x="1825193" y="308546"/>
                </a:lnTo>
                <a:lnTo>
                  <a:pt x="1828736" y="326326"/>
                </a:lnTo>
                <a:lnTo>
                  <a:pt x="1824863" y="345109"/>
                </a:lnTo>
                <a:lnTo>
                  <a:pt x="1814283" y="358457"/>
                </a:lnTo>
                <a:lnTo>
                  <a:pt x="1798510" y="366407"/>
                </a:lnTo>
                <a:lnTo>
                  <a:pt x="1779079" y="369049"/>
                </a:lnTo>
                <a:lnTo>
                  <a:pt x="1753387" y="363334"/>
                </a:lnTo>
                <a:lnTo>
                  <a:pt x="1732610" y="347510"/>
                </a:lnTo>
                <a:lnTo>
                  <a:pt x="1716633" y="323545"/>
                </a:lnTo>
                <a:lnTo>
                  <a:pt x="1705305" y="293408"/>
                </a:lnTo>
                <a:lnTo>
                  <a:pt x="1689696" y="293408"/>
                </a:lnTo>
                <a:lnTo>
                  <a:pt x="1692529" y="360641"/>
                </a:lnTo>
                <a:lnTo>
                  <a:pt x="1729333" y="377888"/>
                </a:lnTo>
                <a:lnTo>
                  <a:pt x="1778368" y="385152"/>
                </a:lnTo>
                <a:lnTo>
                  <a:pt x="1816633" y="379793"/>
                </a:lnTo>
                <a:lnTo>
                  <a:pt x="1846199" y="364312"/>
                </a:lnTo>
                <a:lnTo>
                  <a:pt x="1865249" y="339648"/>
                </a:lnTo>
                <a:lnTo>
                  <a:pt x="1872005" y="306717"/>
                </a:lnTo>
                <a:close/>
              </a:path>
              <a:path w="2553970" h="487045">
                <a:moveTo>
                  <a:pt x="2124532" y="245795"/>
                </a:moveTo>
                <a:lnTo>
                  <a:pt x="2124418" y="245097"/>
                </a:lnTo>
                <a:lnTo>
                  <a:pt x="2115985" y="194894"/>
                </a:lnTo>
                <a:lnTo>
                  <a:pt x="2091817" y="155282"/>
                </a:lnTo>
                <a:lnTo>
                  <a:pt x="2066366" y="137909"/>
                </a:lnTo>
                <a:lnTo>
                  <a:pt x="2066366" y="261200"/>
                </a:lnTo>
                <a:lnTo>
                  <a:pt x="2062505" y="305130"/>
                </a:lnTo>
                <a:lnTo>
                  <a:pt x="2050935" y="339013"/>
                </a:lnTo>
                <a:lnTo>
                  <a:pt x="2031657" y="360959"/>
                </a:lnTo>
                <a:lnTo>
                  <a:pt x="2004656" y="369049"/>
                </a:lnTo>
                <a:lnTo>
                  <a:pt x="1976539" y="359130"/>
                </a:lnTo>
                <a:lnTo>
                  <a:pt x="1956854" y="332282"/>
                </a:lnTo>
                <a:lnTo>
                  <a:pt x="1945297" y="292823"/>
                </a:lnTo>
                <a:lnTo>
                  <a:pt x="1941525" y="245097"/>
                </a:lnTo>
                <a:lnTo>
                  <a:pt x="1945360" y="201066"/>
                </a:lnTo>
                <a:lnTo>
                  <a:pt x="1956854" y="167017"/>
                </a:lnTo>
                <a:lnTo>
                  <a:pt x="1975929" y="145046"/>
                </a:lnTo>
                <a:lnTo>
                  <a:pt x="2002523" y="137248"/>
                </a:lnTo>
                <a:lnTo>
                  <a:pt x="2031047" y="147066"/>
                </a:lnTo>
                <a:lnTo>
                  <a:pt x="2050935" y="173761"/>
                </a:lnTo>
                <a:lnTo>
                  <a:pt x="2062581" y="213182"/>
                </a:lnTo>
                <a:lnTo>
                  <a:pt x="2066366" y="261200"/>
                </a:lnTo>
                <a:lnTo>
                  <a:pt x="2066366" y="137909"/>
                </a:lnTo>
                <a:lnTo>
                  <a:pt x="2065413" y="137248"/>
                </a:lnTo>
                <a:lnTo>
                  <a:pt x="2054212" y="129590"/>
                </a:lnTo>
                <a:lnTo>
                  <a:pt x="2005355" y="120446"/>
                </a:lnTo>
                <a:lnTo>
                  <a:pt x="1957273" y="130378"/>
                </a:lnTo>
                <a:lnTo>
                  <a:pt x="1918550" y="158432"/>
                </a:lnTo>
                <a:lnTo>
                  <a:pt x="1892744" y="201980"/>
                </a:lnTo>
                <a:lnTo>
                  <a:pt x="1883346" y="258406"/>
                </a:lnTo>
                <a:lnTo>
                  <a:pt x="1891893" y="309994"/>
                </a:lnTo>
                <a:lnTo>
                  <a:pt x="1916074" y="349694"/>
                </a:lnTo>
                <a:lnTo>
                  <a:pt x="1953679" y="375094"/>
                </a:lnTo>
                <a:lnTo>
                  <a:pt x="2002523" y="383743"/>
                </a:lnTo>
                <a:lnTo>
                  <a:pt x="2050618" y="373913"/>
                </a:lnTo>
                <a:lnTo>
                  <a:pt x="2057374" y="369049"/>
                </a:lnTo>
                <a:lnTo>
                  <a:pt x="2089327" y="346024"/>
                </a:lnTo>
                <a:lnTo>
                  <a:pt x="2115147" y="302501"/>
                </a:lnTo>
                <a:lnTo>
                  <a:pt x="2124532" y="245795"/>
                </a:lnTo>
                <a:close/>
              </a:path>
              <a:path w="2553970" h="487045">
                <a:moveTo>
                  <a:pt x="2553690" y="126047"/>
                </a:moveTo>
                <a:lnTo>
                  <a:pt x="2472118" y="126047"/>
                </a:lnTo>
                <a:lnTo>
                  <a:pt x="2472118" y="140055"/>
                </a:lnTo>
                <a:lnTo>
                  <a:pt x="2488209" y="142176"/>
                </a:lnTo>
                <a:lnTo>
                  <a:pt x="2498725" y="144957"/>
                </a:lnTo>
                <a:lnTo>
                  <a:pt x="2504440" y="149313"/>
                </a:lnTo>
                <a:lnTo>
                  <a:pt x="2506167" y="156159"/>
                </a:lnTo>
                <a:lnTo>
                  <a:pt x="2506167" y="159664"/>
                </a:lnTo>
                <a:lnTo>
                  <a:pt x="2505456" y="163868"/>
                </a:lnTo>
                <a:lnTo>
                  <a:pt x="2503335" y="169468"/>
                </a:lnTo>
                <a:lnTo>
                  <a:pt x="2444458" y="325628"/>
                </a:lnTo>
                <a:lnTo>
                  <a:pt x="2381326" y="170167"/>
                </a:lnTo>
                <a:lnTo>
                  <a:pt x="2379192" y="164566"/>
                </a:lnTo>
                <a:lnTo>
                  <a:pt x="2378481" y="161061"/>
                </a:lnTo>
                <a:lnTo>
                  <a:pt x="2378481" y="156857"/>
                </a:lnTo>
                <a:lnTo>
                  <a:pt x="2380310" y="150012"/>
                </a:lnTo>
                <a:lnTo>
                  <a:pt x="2386203" y="145656"/>
                </a:lnTo>
                <a:lnTo>
                  <a:pt x="2396744" y="142875"/>
                </a:lnTo>
                <a:lnTo>
                  <a:pt x="2412530" y="140754"/>
                </a:lnTo>
                <a:lnTo>
                  <a:pt x="2412530" y="126746"/>
                </a:lnTo>
                <a:lnTo>
                  <a:pt x="2298547" y="126746"/>
                </a:lnTo>
                <a:lnTo>
                  <a:pt x="2296198" y="123952"/>
                </a:lnTo>
                <a:lnTo>
                  <a:pt x="2289098" y="120446"/>
                </a:lnTo>
                <a:lnTo>
                  <a:pt x="2279878" y="120446"/>
                </a:lnTo>
                <a:lnTo>
                  <a:pt x="2261082" y="124206"/>
                </a:lnTo>
                <a:lnTo>
                  <a:pt x="2245474" y="136296"/>
                </a:lnTo>
                <a:lnTo>
                  <a:pt x="2230399" y="157962"/>
                </a:lnTo>
                <a:lnTo>
                  <a:pt x="2213203" y="190474"/>
                </a:lnTo>
                <a:lnTo>
                  <a:pt x="2215337" y="120446"/>
                </a:lnTo>
                <a:lnTo>
                  <a:pt x="2206815" y="120446"/>
                </a:lnTo>
                <a:lnTo>
                  <a:pt x="2127377" y="145656"/>
                </a:lnTo>
                <a:lnTo>
                  <a:pt x="2127377" y="152666"/>
                </a:lnTo>
                <a:lnTo>
                  <a:pt x="2158581" y="169468"/>
                </a:lnTo>
                <a:lnTo>
                  <a:pt x="2158581" y="342430"/>
                </a:lnTo>
                <a:lnTo>
                  <a:pt x="2156980" y="353529"/>
                </a:lnTo>
                <a:lnTo>
                  <a:pt x="2151583" y="360286"/>
                </a:lnTo>
                <a:lnTo>
                  <a:pt x="2141524" y="363905"/>
                </a:lnTo>
                <a:lnTo>
                  <a:pt x="2125954" y="365544"/>
                </a:lnTo>
                <a:lnTo>
                  <a:pt x="2125954" y="379552"/>
                </a:lnTo>
                <a:lnTo>
                  <a:pt x="2256472" y="379552"/>
                </a:lnTo>
                <a:lnTo>
                  <a:pt x="2256472" y="365544"/>
                </a:lnTo>
                <a:lnTo>
                  <a:pt x="2236660" y="363880"/>
                </a:lnTo>
                <a:lnTo>
                  <a:pt x="2223490" y="360121"/>
                </a:lnTo>
                <a:lnTo>
                  <a:pt x="2216175" y="352933"/>
                </a:lnTo>
                <a:lnTo>
                  <a:pt x="2213914" y="341033"/>
                </a:lnTo>
                <a:lnTo>
                  <a:pt x="2212492" y="341033"/>
                </a:lnTo>
                <a:lnTo>
                  <a:pt x="2212492" y="202374"/>
                </a:lnTo>
                <a:lnTo>
                  <a:pt x="2231974" y="185458"/>
                </a:lnTo>
                <a:lnTo>
                  <a:pt x="2250795" y="176212"/>
                </a:lnTo>
                <a:lnTo>
                  <a:pt x="2270150" y="172339"/>
                </a:lnTo>
                <a:lnTo>
                  <a:pt x="2291232" y="171564"/>
                </a:lnTo>
                <a:lnTo>
                  <a:pt x="2299741" y="171564"/>
                </a:lnTo>
                <a:lnTo>
                  <a:pt x="2299741" y="143027"/>
                </a:lnTo>
                <a:lnTo>
                  <a:pt x="2418918" y="388645"/>
                </a:lnTo>
                <a:lnTo>
                  <a:pt x="2410409" y="411759"/>
                </a:lnTo>
                <a:lnTo>
                  <a:pt x="2400770" y="430263"/>
                </a:lnTo>
                <a:lnTo>
                  <a:pt x="2388679" y="441604"/>
                </a:lnTo>
                <a:lnTo>
                  <a:pt x="2373795" y="447306"/>
                </a:lnTo>
                <a:lnTo>
                  <a:pt x="2355786" y="448868"/>
                </a:lnTo>
                <a:lnTo>
                  <a:pt x="2346629" y="448513"/>
                </a:lnTo>
                <a:lnTo>
                  <a:pt x="2338933" y="447560"/>
                </a:lnTo>
                <a:lnTo>
                  <a:pt x="2332037" y="446214"/>
                </a:lnTo>
                <a:lnTo>
                  <a:pt x="2325281" y="444677"/>
                </a:lnTo>
                <a:lnTo>
                  <a:pt x="2325281" y="463575"/>
                </a:lnTo>
                <a:lnTo>
                  <a:pt x="2330539" y="473392"/>
                </a:lnTo>
                <a:lnTo>
                  <a:pt x="2339111" y="480644"/>
                </a:lnTo>
                <a:lnTo>
                  <a:pt x="2349817" y="485140"/>
                </a:lnTo>
                <a:lnTo>
                  <a:pt x="2361463" y="486689"/>
                </a:lnTo>
                <a:lnTo>
                  <a:pt x="2382062" y="482930"/>
                </a:lnTo>
                <a:lnTo>
                  <a:pt x="2398077" y="471893"/>
                </a:lnTo>
                <a:lnTo>
                  <a:pt x="2411031" y="453898"/>
                </a:lnTo>
                <a:lnTo>
                  <a:pt x="2422461" y="429260"/>
                </a:lnTo>
                <a:lnTo>
                  <a:pt x="2528862" y="158267"/>
                </a:lnTo>
                <a:lnTo>
                  <a:pt x="2531745" y="151866"/>
                </a:lnTo>
                <a:lnTo>
                  <a:pt x="2535961" y="147053"/>
                </a:lnTo>
                <a:lnTo>
                  <a:pt x="2542832" y="143294"/>
                </a:lnTo>
                <a:lnTo>
                  <a:pt x="2553690" y="140055"/>
                </a:lnTo>
                <a:lnTo>
                  <a:pt x="2553690" y="126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183043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CAD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38" y="1641092"/>
            <a:ext cx="3879215" cy="173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D53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53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53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8489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D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D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53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8489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946" y="36110"/>
            <a:ext cx="10632668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D537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ils@atiadvisory.co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TIADVISORY.CO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inkedin.com/company/anne-tumlinson-innovations/" TargetMode="External"/><Relationship Id="rId4" Type="http://schemas.openxmlformats.org/officeDocument/2006/relationships/hyperlink" Target="http://www.atiadvisor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sites/default/files/documents/08b8b7825f7bc12d2c79261fd7641c88/ltss-risks-financing-2022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10.1161/CIR.000000000000125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SNPs’</a:t>
            </a:r>
            <a:r>
              <a:rPr sz="4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Future</a:t>
            </a:r>
            <a:r>
              <a:rPr sz="4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Present</a:t>
            </a:r>
            <a:r>
              <a:rPr sz="4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Role</a:t>
            </a:r>
            <a:r>
              <a:rPr sz="4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4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4000" dirty="0">
                <a:solidFill>
                  <a:srgbClr val="FFFFFF"/>
                </a:solidFill>
                <a:latin typeface="Times New Roman"/>
                <a:cs typeface="Times New Roman"/>
              </a:rPr>
              <a:t>Medicare</a:t>
            </a:r>
            <a:r>
              <a:rPr sz="4000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1661" y="3550391"/>
            <a:ext cx="4620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1F1F1"/>
                </a:solidFill>
                <a:latin typeface="Arial"/>
                <a:cs typeface="Arial"/>
              </a:rPr>
              <a:t>Landscape</a:t>
            </a:r>
            <a:r>
              <a:rPr sz="2000" spc="-7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1F1F1"/>
                </a:solidFill>
                <a:latin typeface="Arial"/>
                <a:cs typeface="Arial"/>
              </a:rPr>
              <a:t>Data</a:t>
            </a:r>
            <a:r>
              <a:rPr sz="2000" spc="-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1F1F1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1F1F1"/>
                </a:solidFill>
                <a:latin typeface="Arial"/>
                <a:cs typeface="Arial"/>
              </a:rPr>
              <a:t>Alliance</a:t>
            </a:r>
            <a:r>
              <a:rPr sz="2000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661" y="4100781"/>
            <a:ext cx="17576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1F1F1"/>
                </a:solidFill>
                <a:latin typeface="Arial"/>
                <a:cs typeface="Arial"/>
              </a:rPr>
              <a:t>SNP</a:t>
            </a:r>
            <a:r>
              <a:rPr sz="1000" b="1" spc="-4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1F1F1"/>
                </a:solidFill>
                <a:latin typeface="Arial"/>
                <a:cs typeface="Arial"/>
              </a:rPr>
              <a:t>Alliance</a:t>
            </a:r>
            <a:r>
              <a:rPr sz="1000" b="1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1F1F1"/>
                </a:solidFill>
                <a:latin typeface="Arial"/>
                <a:cs typeface="Arial"/>
              </a:rPr>
              <a:t>Spring</a:t>
            </a:r>
            <a:r>
              <a:rPr sz="1000" b="1" spc="-3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1F1F1"/>
                </a:solidFill>
                <a:latin typeface="Arial"/>
                <a:cs typeface="Arial"/>
              </a:rPr>
              <a:t>Meeting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000" b="1" dirty="0">
                <a:solidFill>
                  <a:srgbClr val="F1F1F1"/>
                </a:solidFill>
                <a:latin typeface="Arial"/>
                <a:cs typeface="Arial"/>
              </a:rPr>
              <a:t>April</a:t>
            </a:r>
            <a:r>
              <a:rPr sz="1000" b="1" spc="-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1F1F1"/>
                </a:solidFill>
                <a:latin typeface="Arial"/>
                <a:cs typeface="Arial"/>
              </a:rPr>
              <a:t>15,</a:t>
            </a:r>
            <a:r>
              <a:rPr sz="1000" b="1" spc="-4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F1F1F1"/>
                </a:solidFill>
                <a:latin typeface="Arial"/>
                <a:cs typeface="Arial"/>
              </a:rPr>
              <a:t>2025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/>
              <a:t>IN</a:t>
            </a:r>
            <a:r>
              <a:rPr spc="-35" dirty="0"/>
              <a:t> </a:t>
            </a:r>
            <a:r>
              <a:rPr dirty="0"/>
              <a:t>JANUARY</a:t>
            </a:r>
            <a:r>
              <a:rPr spc="-25" dirty="0"/>
              <a:t> </a:t>
            </a:r>
            <a:r>
              <a:rPr dirty="0"/>
              <a:t>2024,</a:t>
            </a:r>
            <a:r>
              <a:rPr spc="-15" dirty="0"/>
              <a:t> </a:t>
            </a:r>
            <a:r>
              <a:rPr dirty="0"/>
              <a:t>MEDICARE</a:t>
            </a:r>
            <a:r>
              <a:rPr spc="-25" dirty="0"/>
              <a:t> </a:t>
            </a:r>
            <a:r>
              <a:rPr dirty="0"/>
              <a:t>ADVANTAGE</a:t>
            </a:r>
            <a:r>
              <a:rPr spc="-40" dirty="0"/>
              <a:t> </a:t>
            </a:r>
            <a:r>
              <a:rPr dirty="0"/>
              <a:t>CONTRIBUTED</a:t>
            </a:r>
            <a:r>
              <a:rPr spc="-50" dirty="0"/>
              <a:t> </a:t>
            </a:r>
            <a:r>
              <a:rPr dirty="0"/>
              <a:t>MOST</a:t>
            </a:r>
            <a:r>
              <a:rPr spc="-3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NET</a:t>
            </a:r>
            <a:r>
              <a:rPr spc="-25" dirty="0"/>
              <a:t> </a:t>
            </a:r>
            <a:r>
              <a:rPr spc="-10" dirty="0"/>
              <a:t>I-</a:t>
            </a:r>
            <a:r>
              <a:rPr dirty="0"/>
              <a:t>SNP</a:t>
            </a:r>
            <a:r>
              <a:rPr spc="-35" dirty="0"/>
              <a:t> </a:t>
            </a:r>
            <a:r>
              <a:rPr spc="-10" dirty="0"/>
              <a:t>ENROLLMENT,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I-</a:t>
            </a:r>
            <a:r>
              <a:rPr dirty="0"/>
              <a:t>SNPs</a:t>
            </a:r>
            <a:r>
              <a:rPr spc="-25" dirty="0"/>
              <a:t> </a:t>
            </a:r>
            <a:r>
              <a:rPr dirty="0"/>
              <a:t>LOST</a:t>
            </a:r>
            <a:r>
              <a:rPr spc="-30" dirty="0"/>
              <a:t> </a:t>
            </a:r>
            <a:r>
              <a:rPr dirty="0"/>
              <a:t>ENROLLMENT</a:t>
            </a:r>
            <a:r>
              <a:rPr spc="-1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MEDICARE</a:t>
            </a:r>
            <a:r>
              <a:rPr spc="-25" dirty="0"/>
              <a:t> </a:t>
            </a:r>
            <a:r>
              <a:rPr dirty="0"/>
              <a:t>FFS,</a:t>
            </a:r>
            <a:r>
              <a:rPr spc="-35" dirty="0"/>
              <a:t> </a:t>
            </a:r>
            <a:r>
              <a:rPr dirty="0"/>
              <a:t>ON</a:t>
            </a:r>
            <a:r>
              <a:rPr spc="-25" dirty="0"/>
              <a:t> 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0958" y="6370856"/>
            <a:ext cx="81114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2023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MBSF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PBP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files.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included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analysis,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enrollees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must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reside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their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plan's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service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area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50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states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Washington,</a:t>
            </a:r>
            <a:r>
              <a:rPr sz="1000" spc="-5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D.C.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January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2024.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4819" y="2179320"/>
            <a:ext cx="10217150" cy="3051175"/>
            <a:chOff x="904819" y="2179320"/>
            <a:chExt cx="10217150" cy="3051175"/>
          </a:xfrm>
        </p:grpSpPr>
        <p:sp>
          <p:nvSpPr>
            <p:cNvPr id="8" name="object 8"/>
            <p:cNvSpPr/>
            <p:nvPr/>
          </p:nvSpPr>
          <p:spPr>
            <a:xfrm>
              <a:off x="1091184" y="2179319"/>
              <a:ext cx="9113520" cy="1594485"/>
            </a:xfrm>
            <a:custGeom>
              <a:avLst/>
              <a:gdLst/>
              <a:ahLst/>
              <a:cxnLst/>
              <a:rect l="l" t="t" r="r" b="b"/>
              <a:pathLst>
                <a:path w="9113520" h="1594485">
                  <a:moveTo>
                    <a:pt x="365760" y="0"/>
                  </a:moveTo>
                  <a:lnTo>
                    <a:pt x="0" y="0"/>
                  </a:lnTo>
                  <a:lnTo>
                    <a:pt x="0" y="1594104"/>
                  </a:lnTo>
                  <a:lnTo>
                    <a:pt x="365760" y="1594104"/>
                  </a:lnTo>
                  <a:lnTo>
                    <a:pt x="365760" y="0"/>
                  </a:lnTo>
                  <a:close/>
                </a:path>
                <a:path w="9113520" h="1594485">
                  <a:moveTo>
                    <a:pt x="1822704" y="943356"/>
                  </a:moveTo>
                  <a:lnTo>
                    <a:pt x="1458468" y="943356"/>
                  </a:lnTo>
                  <a:lnTo>
                    <a:pt x="1458468" y="1594104"/>
                  </a:lnTo>
                  <a:lnTo>
                    <a:pt x="1822704" y="1594104"/>
                  </a:lnTo>
                  <a:lnTo>
                    <a:pt x="1822704" y="943356"/>
                  </a:lnTo>
                  <a:close/>
                </a:path>
                <a:path w="9113520" h="1594485">
                  <a:moveTo>
                    <a:pt x="3281172" y="1540764"/>
                  </a:moveTo>
                  <a:lnTo>
                    <a:pt x="2916936" y="1540764"/>
                  </a:lnTo>
                  <a:lnTo>
                    <a:pt x="2916936" y="1594104"/>
                  </a:lnTo>
                  <a:lnTo>
                    <a:pt x="3281172" y="1594104"/>
                  </a:lnTo>
                  <a:lnTo>
                    <a:pt x="3281172" y="1540764"/>
                  </a:lnTo>
                  <a:close/>
                </a:path>
                <a:path w="9113520" h="1594485">
                  <a:moveTo>
                    <a:pt x="4739640" y="1572768"/>
                  </a:moveTo>
                  <a:lnTo>
                    <a:pt x="4375404" y="1572768"/>
                  </a:lnTo>
                  <a:lnTo>
                    <a:pt x="4375404" y="1594104"/>
                  </a:lnTo>
                  <a:lnTo>
                    <a:pt x="4739640" y="1594104"/>
                  </a:lnTo>
                  <a:lnTo>
                    <a:pt x="4739640" y="1572768"/>
                  </a:lnTo>
                  <a:close/>
                </a:path>
                <a:path w="9113520" h="1594485">
                  <a:moveTo>
                    <a:pt x="6198095" y="1591056"/>
                  </a:moveTo>
                  <a:lnTo>
                    <a:pt x="5833872" y="1591056"/>
                  </a:lnTo>
                  <a:lnTo>
                    <a:pt x="5833872" y="1594104"/>
                  </a:lnTo>
                  <a:lnTo>
                    <a:pt x="6198095" y="1594104"/>
                  </a:lnTo>
                  <a:lnTo>
                    <a:pt x="6198095" y="1591056"/>
                  </a:lnTo>
                  <a:close/>
                </a:path>
                <a:path w="9113520" h="1594485">
                  <a:moveTo>
                    <a:pt x="7656576" y="1388376"/>
                  </a:moveTo>
                  <a:lnTo>
                    <a:pt x="7290816" y="1388376"/>
                  </a:lnTo>
                  <a:lnTo>
                    <a:pt x="7290816" y="1594104"/>
                  </a:lnTo>
                  <a:lnTo>
                    <a:pt x="7656576" y="1594104"/>
                  </a:lnTo>
                  <a:lnTo>
                    <a:pt x="7656576" y="1388376"/>
                  </a:lnTo>
                  <a:close/>
                </a:path>
                <a:path w="9113520" h="1594485">
                  <a:moveTo>
                    <a:pt x="9113520" y="935736"/>
                  </a:moveTo>
                  <a:lnTo>
                    <a:pt x="8749284" y="935736"/>
                  </a:lnTo>
                  <a:lnTo>
                    <a:pt x="8749284" y="1594104"/>
                  </a:lnTo>
                  <a:lnTo>
                    <a:pt x="9113520" y="1594104"/>
                  </a:lnTo>
                  <a:lnTo>
                    <a:pt x="9113520" y="935736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56944" y="3773423"/>
              <a:ext cx="9113520" cy="1457325"/>
            </a:xfrm>
            <a:custGeom>
              <a:avLst/>
              <a:gdLst/>
              <a:ahLst/>
              <a:cxnLst/>
              <a:rect l="l" t="t" r="r" b="b"/>
              <a:pathLst>
                <a:path w="9113520" h="1457325">
                  <a:moveTo>
                    <a:pt x="364236" y="0"/>
                  </a:moveTo>
                  <a:lnTo>
                    <a:pt x="0" y="0"/>
                  </a:lnTo>
                  <a:lnTo>
                    <a:pt x="0" y="1456944"/>
                  </a:lnTo>
                  <a:lnTo>
                    <a:pt x="364236" y="1456944"/>
                  </a:lnTo>
                  <a:lnTo>
                    <a:pt x="364236" y="0"/>
                  </a:lnTo>
                  <a:close/>
                </a:path>
                <a:path w="9113520" h="1457325">
                  <a:moveTo>
                    <a:pt x="1822704" y="0"/>
                  </a:moveTo>
                  <a:lnTo>
                    <a:pt x="1456944" y="0"/>
                  </a:lnTo>
                  <a:lnTo>
                    <a:pt x="1456944" y="260604"/>
                  </a:lnTo>
                  <a:lnTo>
                    <a:pt x="1822704" y="260604"/>
                  </a:lnTo>
                  <a:lnTo>
                    <a:pt x="1822704" y="0"/>
                  </a:lnTo>
                  <a:close/>
                </a:path>
                <a:path w="9113520" h="1457325">
                  <a:moveTo>
                    <a:pt x="3279648" y="0"/>
                  </a:moveTo>
                  <a:lnTo>
                    <a:pt x="2915412" y="0"/>
                  </a:lnTo>
                  <a:lnTo>
                    <a:pt x="2915412" y="7620"/>
                  </a:lnTo>
                  <a:lnTo>
                    <a:pt x="3279648" y="7620"/>
                  </a:lnTo>
                  <a:lnTo>
                    <a:pt x="3279648" y="0"/>
                  </a:lnTo>
                  <a:close/>
                </a:path>
                <a:path w="9113520" h="1457325">
                  <a:moveTo>
                    <a:pt x="4738116" y="0"/>
                  </a:moveTo>
                  <a:lnTo>
                    <a:pt x="4373880" y="0"/>
                  </a:lnTo>
                  <a:lnTo>
                    <a:pt x="4373880" y="21336"/>
                  </a:lnTo>
                  <a:lnTo>
                    <a:pt x="4738116" y="21336"/>
                  </a:lnTo>
                  <a:lnTo>
                    <a:pt x="4738116" y="0"/>
                  </a:lnTo>
                  <a:close/>
                </a:path>
                <a:path w="9113520" h="1457325">
                  <a:moveTo>
                    <a:pt x="6196584" y="0"/>
                  </a:moveTo>
                  <a:lnTo>
                    <a:pt x="5832348" y="0"/>
                  </a:lnTo>
                  <a:lnTo>
                    <a:pt x="5832348" y="3048"/>
                  </a:lnTo>
                  <a:lnTo>
                    <a:pt x="6196584" y="3048"/>
                  </a:lnTo>
                  <a:lnTo>
                    <a:pt x="6196584" y="0"/>
                  </a:lnTo>
                  <a:close/>
                </a:path>
                <a:path w="9113520" h="1457325">
                  <a:moveTo>
                    <a:pt x="7655039" y="0"/>
                  </a:moveTo>
                  <a:lnTo>
                    <a:pt x="7290816" y="0"/>
                  </a:lnTo>
                  <a:lnTo>
                    <a:pt x="7290816" y="239268"/>
                  </a:lnTo>
                  <a:lnTo>
                    <a:pt x="7655039" y="239268"/>
                  </a:lnTo>
                  <a:lnTo>
                    <a:pt x="7655039" y="0"/>
                  </a:lnTo>
                  <a:close/>
                </a:path>
                <a:path w="9113520" h="1457325">
                  <a:moveTo>
                    <a:pt x="9113507" y="0"/>
                  </a:moveTo>
                  <a:lnTo>
                    <a:pt x="8747760" y="0"/>
                  </a:lnTo>
                  <a:lnTo>
                    <a:pt x="8747760" y="925068"/>
                  </a:lnTo>
                  <a:lnTo>
                    <a:pt x="9113507" y="925068"/>
                  </a:lnTo>
                  <a:lnTo>
                    <a:pt x="9113507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1180" y="3383279"/>
              <a:ext cx="9113520" cy="657225"/>
            </a:xfrm>
            <a:custGeom>
              <a:avLst/>
              <a:gdLst/>
              <a:ahLst/>
              <a:cxnLst/>
              <a:rect l="l" t="t" r="r" b="b"/>
              <a:pathLst>
                <a:path w="9113520" h="657225">
                  <a:moveTo>
                    <a:pt x="364236" y="251460"/>
                  </a:moveTo>
                  <a:lnTo>
                    <a:pt x="0" y="251460"/>
                  </a:lnTo>
                  <a:lnTo>
                    <a:pt x="0" y="390144"/>
                  </a:lnTo>
                  <a:lnTo>
                    <a:pt x="364236" y="390144"/>
                  </a:lnTo>
                  <a:lnTo>
                    <a:pt x="364236" y="251460"/>
                  </a:lnTo>
                  <a:close/>
                </a:path>
                <a:path w="9113520" h="657225">
                  <a:moveTo>
                    <a:pt x="1822704" y="0"/>
                  </a:moveTo>
                  <a:lnTo>
                    <a:pt x="1458468" y="0"/>
                  </a:lnTo>
                  <a:lnTo>
                    <a:pt x="1458468" y="390144"/>
                  </a:lnTo>
                  <a:lnTo>
                    <a:pt x="1822704" y="390144"/>
                  </a:lnTo>
                  <a:lnTo>
                    <a:pt x="1822704" y="0"/>
                  </a:lnTo>
                  <a:close/>
                </a:path>
                <a:path w="9113520" h="657225">
                  <a:moveTo>
                    <a:pt x="3281172" y="344424"/>
                  </a:moveTo>
                  <a:lnTo>
                    <a:pt x="2915412" y="344424"/>
                  </a:lnTo>
                  <a:lnTo>
                    <a:pt x="2915412" y="390144"/>
                  </a:lnTo>
                  <a:lnTo>
                    <a:pt x="3281172" y="390144"/>
                  </a:lnTo>
                  <a:lnTo>
                    <a:pt x="3281172" y="344424"/>
                  </a:lnTo>
                  <a:close/>
                </a:path>
                <a:path w="9113520" h="657225">
                  <a:moveTo>
                    <a:pt x="4738116" y="388620"/>
                  </a:moveTo>
                  <a:lnTo>
                    <a:pt x="4373880" y="388620"/>
                  </a:lnTo>
                  <a:lnTo>
                    <a:pt x="4373880" y="390144"/>
                  </a:lnTo>
                  <a:lnTo>
                    <a:pt x="4738116" y="390144"/>
                  </a:lnTo>
                  <a:lnTo>
                    <a:pt x="4738116" y="388620"/>
                  </a:lnTo>
                  <a:close/>
                </a:path>
                <a:path w="9113520" h="657225">
                  <a:moveTo>
                    <a:pt x="6196571" y="390144"/>
                  </a:moveTo>
                  <a:lnTo>
                    <a:pt x="5832348" y="390144"/>
                  </a:lnTo>
                  <a:lnTo>
                    <a:pt x="5832348" y="391668"/>
                  </a:lnTo>
                  <a:lnTo>
                    <a:pt x="6196571" y="391668"/>
                  </a:lnTo>
                  <a:lnTo>
                    <a:pt x="6196571" y="390144"/>
                  </a:lnTo>
                  <a:close/>
                </a:path>
                <a:path w="9113520" h="657225">
                  <a:moveTo>
                    <a:pt x="7655052" y="390144"/>
                  </a:moveTo>
                  <a:lnTo>
                    <a:pt x="7290816" y="390144"/>
                  </a:lnTo>
                  <a:lnTo>
                    <a:pt x="7290816" y="423672"/>
                  </a:lnTo>
                  <a:lnTo>
                    <a:pt x="7655052" y="423672"/>
                  </a:lnTo>
                  <a:lnTo>
                    <a:pt x="7655052" y="390144"/>
                  </a:lnTo>
                  <a:close/>
                </a:path>
                <a:path w="9113520" h="657225">
                  <a:moveTo>
                    <a:pt x="9113520" y="390144"/>
                  </a:moveTo>
                  <a:lnTo>
                    <a:pt x="8749284" y="390144"/>
                  </a:lnTo>
                  <a:lnTo>
                    <a:pt x="8749284" y="656844"/>
                  </a:lnTo>
                  <a:lnTo>
                    <a:pt x="9113520" y="656844"/>
                  </a:lnTo>
                  <a:lnTo>
                    <a:pt x="9113520" y="390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581" y="3773822"/>
              <a:ext cx="10207625" cy="0"/>
            </a:xfrm>
            <a:custGeom>
              <a:avLst/>
              <a:gdLst/>
              <a:ahLst/>
              <a:cxnLst/>
              <a:rect l="l" t="t" r="r" b="b"/>
              <a:pathLst>
                <a:path w="10207625">
                  <a:moveTo>
                    <a:pt x="0" y="0"/>
                  </a:moveTo>
                  <a:lnTo>
                    <a:pt x="102071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66808" y="1925203"/>
            <a:ext cx="21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6K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971" y="2868254"/>
            <a:ext cx="21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9607" y="3466424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193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50442" y="349781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79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13177" y="3516564"/>
            <a:ext cx="17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4096" y="3313262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750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15787" y="2860634"/>
            <a:ext cx="21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5128" y="4069470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1K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0911" y="3815877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89075" y="3830508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47238" y="3812677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62729" y="404889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871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55944" y="4734544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3K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64893" y="3354819"/>
            <a:ext cx="476884" cy="242570"/>
          </a:xfrm>
          <a:custGeom>
            <a:avLst/>
            <a:gdLst/>
            <a:ahLst/>
            <a:cxnLst/>
            <a:rect l="l" t="t" r="r" b="b"/>
            <a:pathLst>
              <a:path w="476885" h="242570">
                <a:moveTo>
                  <a:pt x="476631" y="0"/>
                </a:moveTo>
                <a:lnTo>
                  <a:pt x="0" y="0"/>
                </a:lnTo>
                <a:lnTo>
                  <a:pt x="0" y="242570"/>
                </a:lnTo>
                <a:lnTo>
                  <a:pt x="476631" y="242570"/>
                </a:lnTo>
                <a:lnTo>
                  <a:pt x="47663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764893" y="3348974"/>
            <a:ext cx="47688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+503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57727" y="3102076"/>
            <a:ext cx="407670" cy="242570"/>
          </a:xfrm>
          <a:custGeom>
            <a:avLst/>
            <a:gdLst/>
            <a:ahLst/>
            <a:cxnLst/>
            <a:rect l="l" t="t" r="r" b="b"/>
            <a:pathLst>
              <a:path w="407670" h="242570">
                <a:moveTo>
                  <a:pt x="407288" y="0"/>
                </a:moveTo>
                <a:lnTo>
                  <a:pt x="0" y="0"/>
                </a:lnTo>
                <a:lnTo>
                  <a:pt x="0" y="242570"/>
                </a:lnTo>
                <a:lnTo>
                  <a:pt x="407288" y="242570"/>
                </a:lnTo>
                <a:lnTo>
                  <a:pt x="40728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57727" y="3096230"/>
            <a:ext cx="4076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Arial"/>
                <a:cs typeface="Arial"/>
              </a:rPr>
              <a:t>+1K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81232" y="3446678"/>
            <a:ext cx="476884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b="1" spc="-20" dirty="0">
                <a:latin typeface="Arial"/>
                <a:cs typeface="Arial"/>
              </a:rPr>
              <a:t>+169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38265" y="3492601"/>
            <a:ext cx="279400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b="1" spc="-25" dirty="0">
                <a:latin typeface="Arial"/>
                <a:cs typeface="Arial"/>
              </a:rPr>
              <a:t>+2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18755" y="3812197"/>
            <a:ext cx="234315" cy="242570"/>
          </a:xfrm>
          <a:custGeom>
            <a:avLst/>
            <a:gdLst/>
            <a:ahLst/>
            <a:cxnLst/>
            <a:rect l="l" t="t" r="r" b="b"/>
            <a:pathLst>
              <a:path w="234315" h="242570">
                <a:moveTo>
                  <a:pt x="234251" y="0"/>
                </a:moveTo>
                <a:lnTo>
                  <a:pt x="0" y="0"/>
                </a:lnTo>
                <a:lnTo>
                  <a:pt x="0" y="242569"/>
                </a:lnTo>
                <a:lnTo>
                  <a:pt x="234251" y="242569"/>
                </a:lnTo>
                <a:lnTo>
                  <a:pt x="23425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43776" y="3806356"/>
            <a:ext cx="184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78061" y="3845204"/>
            <a:ext cx="432434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5"/>
              </a:spcBef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5" dirty="0">
                <a:latin typeface="Arial"/>
                <a:cs typeface="Arial"/>
              </a:rPr>
              <a:t>121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570895" y="4078147"/>
            <a:ext cx="363220" cy="242570"/>
          </a:xfrm>
          <a:custGeom>
            <a:avLst/>
            <a:gdLst/>
            <a:ahLst/>
            <a:cxnLst/>
            <a:rect l="l" t="t" r="r" b="b"/>
            <a:pathLst>
              <a:path w="363220" h="242570">
                <a:moveTo>
                  <a:pt x="362648" y="0"/>
                </a:moveTo>
                <a:lnTo>
                  <a:pt x="0" y="0"/>
                </a:lnTo>
                <a:lnTo>
                  <a:pt x="0" y="242569"/>
                </a:lnTo>
                <a:lnTo>
                  <a:pt x="362648" y="242569"/>
                </a:lnTo>
                <a:lnTo>
                  <a:pt x="36264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570895" y="4072303"/>
            <a:ext cx="363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5" dirty="0">
                <a:latin typeface="Arial"/>
                <a:cs typeface="Arial"/>
              </a:rPr>
              <a:t>1K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13601" y="5223556"/>
            <a:ext cx="450215" cy="513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5K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400" b="1" spc="-10" dirty="0">
                <a:latin typeface="Arial"/>
                <a:cs typeface="Arial"/>
              </a:rPr>
              <a:t>Total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35871" y="5496805"/>
            <a:ext cx="1121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Non-</a:t>
            </a:r>
            <a:r>
              <a:rPr sz="1400" b="1" dirty="0">
                <a:latin typeface="Arial"/>
                <a:cs typeface="Arial"/>
              </a:rPr>
              <a:t>SNP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97108" y="5496805"/>
            <a:ext cx="1182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Medicare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FFS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53357" y="844792"/>
            <a:ext cx="7717790" cy="543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ts val="2185"/>
              </a:lnSpc>
              <a:spcBef>
                <a:spcPts val="110"/>
              </a:spcBef>
            </a:pPr>
            <a:r>
              <a:rPr sz="1850" dirty="0">
                <a:latin typeface="Arial"/>
                <a:cs typeface="Arial"/>
              </a:rPr>
              <a:t>I-SNP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Enrollment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Inflow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and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Outflow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by</a:t>
            </a:r>
            <a:r>
              <a:rPr sz="1850" spc="-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Plan</a:t>
            </a:r>
            <a:r>
              <a:rPr sz="1850" spc="-4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Type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1885"/>
              </a:lnSpc>
            </a:pPr>
            <a:r>
              <a:rPr sz="1600" i="1" dirty="0">
                <a:latin typeface="Arial"/>
                <a:cs typeface="Arial"/>
              </a:rPr>
              <a:t>Beneficiaries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Transitioning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Medicare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Plan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Type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from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December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2023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to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January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84817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001435" y="5848018"/>
            <a:ext cx="12109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Inflow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I-</a:t>
            </a:r>
            <a:r>
              <a:rPr sz="1400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38649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334821" y="5496805"/>
            <a:ext cx="1967230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1445" algn="l"/>
              </a:tabLst>
            </a:pPr>
            <a:r>
              <a:rPr sz="1400" b="1" spc="-25" dirty="0">
                <a:latin typeface="Arial"/>
                <a:cs typeface="Arial"/>
              </a:rPr>
              <a:t>MMP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C-</a:t>
            </a:r>
            <a:r>
              <a:rPr sz="1400" b="1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  <a:spcBef>
                <a:spcPts val="1090"/>
              </a:spcBef>
            </a:pPr>
            <a:r>
              <a:rPr sz="1400" dirty="0">
                <a:latin typeface="Arial"/>
                <a:cs typeface="Arial"/>
              </a:rPr>
              <a:t>Outflow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I-</a:t>
            </a:r>
            <a:r>
              <a:rPr sz="1400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54655" y="5496805"/>
            <a:ext cx="2564130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9595">
              <a:lnSpc>
                <a:spcPct val="100000"/>
              </a:lnSpc>
              <a:spcBef>
                <a:spcPts val="100"/>
              </a:spcBef>
              <a:tabLst>
                <a:tab pos="1997710" algn="l"/>
              </a:tabLst>
            </a:pPr>
            <a:r>
              <a:rPr sz="1400" b="1" spc="-20" dirty="0">
                <a:latin typeface="Arial"/>
                <a:cs typeface="Arial"/>
              </a:rPr>
              <a:t>PACE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D-</a:t>
            </a:r>
            <a:r>
              <a:rPr sz="1400" b="1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b="1" dirty="0">
                <a:latin typeface="Arial"/>
                <a:cs typeface="Arial"/>
              </a:rPr>
              <a:t>Net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Change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(Inflow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Outflow)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38048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2346568" y="1543051"/>
            <a:ext cx="7309484" cy="4237355"/>
            <a:chOff x="2346568" y="1543051"/>
            <a:chExt cx="7309484" cy="4237355"/>
          </a:xfrm>
        </p:grpSpPr>
        <p:sp>
          <p:nvSpPr>
            <p:cNvPr id="47" name="object 47"/>
            <p:cNvSpPr/>
            <p:nvPr/>
          </p:nvSpPr>
          <p:spPr>
            <a:xfrm>
              <a:off x="3817786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83954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33618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76940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651257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56093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19050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46662" y="1370025"/>
            <a:ext cx="9993630" cy="3815715"/>
            <a:chOff x="1446662" y="1370025"/>
            <a:chExt cx="9993630" cy="3815715"/>
          </a:xfrm>
        </p:grpSpPr>
        <p:sp>
          <p:nvSpPr>
            <p:cNvPr id="6" name="object 6"/>
            <p:cNvSpPr/>
            <p:nvPr/>
          </p:nvSpPr>
          <p:spPr>
            <a:xfrm>
              <a:off x="9323781" y="1372082"/>
              <a:ext cx="2116455" cy="3804285"/>
            </a:xfrm>
            <a:custGeom>
              <a:avLst/>
              <a:gdLst/>
              <a:ahLst/>
              <a:cxnLst/>
              <a:rect l="l" t="t" r="r" b="b"/>
              <a:pathLst>
                <a:path w="2116454" h="3804285">
                  <a:moveTo>
                    <a:pt x="2116378" y="0"/>
                  </a:moveTo>
                  <a:lnTo>
                    <a:pt x="0" y="0"/>
                  </a:lnTo>
                  <a:lnTo>
                    <a:pt x="0" y="3803904"/>
                  </a:lnTo>
                  <a:lnTo>
                    <a:pt x="2116378" y="3803904"/>
                  </a:lnTo>
                  <a:lnTo>
                    <a:pt x="2116378" y="0"/>
                  </a:lnTo>
                  <a:close/>
                </a:path>
              </a:pathLst>
            </a:custGeom>
            <a:solidFill>
              <a:srgbClr val="EEEEEE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5603" y="1372082"/>
              <a:ext cx="1929130" cy="3804285"/>
            </a:xfrm>
            <a:custGeom>
              <a:avLst/>
              <a:gdLst/>
              <a:ahLst/>
              <a:cxnLst/>
              <a:rect l="l" t="t" r="r" b="b"/>
              <a:pathLst>
                <a:path w="1929129" h="3804285">
                  <a:moveTo>
                    <a:pt x="1928812" y="0"/>
                  </a:moveTo>
                  <a:lnTo>
                    <a:pt x="0" y="0"/>
                  </a:lnTo>
                  <a:lnTo>
                    <a:pt x="0" y="3803904"/>
                  </a:lnTo>
                  <a:lnTo>
                    <a:pt x="1928812" y="3803904"/>
                  </a:lnTo>
                  <a:lnTo>
                    <a:pt x="1928812" y="0"/>
                  </a:lnTo>
                  <a:close/>
                </a:path>
              </a:pathLst>
            </a:custGeom>
            <a:solidFill>
              <a:srgbClr val="F7D6D3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3734" y="1370025"/>
              <a:ext cx="1969770" cy="3804285"/>
            </a:xfrm>
            <a:custGeom>
              <a:avLst/>
              <a:gdLst/>
              <a:ahLst/>
              <a:cxnLst/>
              <a:rect l="l" t="t" r="r" b="b"/>
              <a:pathLst>
                <a:path w="1969770" h="3804285">
                  <a:moveTo>
                    <a:pt x="1969643" y="0"/>
                  </a:moveTo>
                  <a:lnTo>
                    <a:pt x="0" y="0"/>
                  </a:lnTo>
                  <a:lnTo>
                    <a:pt x="0" y="3803789"/>
                  </a:lnTo>
                  <a:lnTo>
                    <a:pt x="1969643" y="3803789"/>
                  </a:lnTo>
                  <a:lnTo>
                    <a:pt x="1969643" y="0"/>
                  </a:lnTo>
                  <a:close/>
                </a:path>
              </a:pathLst>
            </a:custGeom>
            <a:solidFill>
              <a:srgbClr val="EEEEEE">
                <a:alpha val="478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3377" y="1373593"/>
              <a:ext cx="2012314" cy="3804285"/>
            </a:xfrm>
            <a:custGeom>
              <a:avLst/>
              <a:gdLst/>
              <a:ahLst/>
              <a:cxnLst/>
              <a:rect l="l" t="t" r="r" b="b"/>
              <a:pathLst>
                <a:path w="2012315" h="3804285">
                  <a:moveTo>
                    <a:pt x="2012226" y="0"/>
                  </a:moveTo>
                  <a:lnTo>
                    <a:pt x="0" y="0"/>
                  </a:lnTo>
                  <a:lnTo>
                    <a:pt x="0" y="3803904"/>
                  </a:lnTo>
                  <a:lnTo>
                    <a:pt x="2012226" y="3803904"/>
                  </a:lnTo>
                  <a:lnTo>
                    <a:pt x="2012226" y="0"/>
                  </a:lnTo>
                  <a:close/>
                </a:path>
              </a:pathLst>
            </a:custGeom>
            <a:solidFill>
              <a:srgbClr val="DFC5C5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9196" y="2189987"/>
              <a:ext cx="8973820" cy="2990850"/>
            </a:xfrm>
            <a:custGeom>
              <a:avLst/>
              <a:gdLst/>
              <a:ahLst/>
              <a:cxnLst/>
              <a:rect l="l" t="t" r="r" b="b"/>
              <a:pathLst>
                <a:path w="8973820" h="2990850">
                  <a:moveTo>
                    <a:pt x="998207" y="2452116"/>
                  </a:moveTo>
                  <a:lnTo>
                    <a:pt x="0" y="2452116"/>
                  </a:lnTo>
                  <a:lnTo>
                    <a:pt x="0" y="2990380"/>
                  </a:lnTo>
                  <a:lnTo>
                    <a:pt x="998207" y="2990380"/>
                  </a:lnTo>
                  <a:lnTo>
                    <a:pt x="998207" y="2452116"/>
                  </a:lnTo>
                  <a:close/>
                </a:path>
                <a:path w="8973820" h="2990850">
                  <a:moveTo>
                    <a:pt x="2991612" y="2554224"/>
                  </a:moveTo>
                  <a:lnTo>
                    <a:pt x="1994916" y="2554224"/>
                  </a:lnTo>
                  <a:lnTo>
                    <a:pt x="1994916" y="2990367"/>
                  </a:lnTo>
                  <a:lnTo>
                    <a:pt x="2991612" y="2990367"/>
                  </a:lnTo>
                  <a:lnTo>
                    <a:pt x="2991612" y="2554224"/>
                  </a:lnTo>
                  <a:close/>
                </a:path>
                <a:path w="8973820" h="2990850">
                  <a:moveTo>
                    <a:pt x="4985004" y="638556"/>
                  </a:moveTo>
                  <a:lnTo>
                    <a:pt x="3988308" y="638556"/>
                  </a:lnTo>
                  <a:lnTo>
                    <a:pt x="3988308" y="2990380"/>
                  </a:lnTo>
                  <a:lnTo>
                    <a:pt x="4985004" y="2990380"/>
                  </a:lnTo>
                  <a:lnTo>
                    <a:pt x="4985004" y="638556"/>
                  </a:lnTo>
                  <a:close/>
                </a:path>
                <a:path w="8973820" h="2990850">
                  <a:moveTo>
                    <a:pt x="6978396" y="0"/>
                  </a:moveTo>
                  <a:lnTo>
                    <a:pt x="5981700" y="0"/>
                  </a:lnTo>
                  <a:lnTo>
                    <a:pt x="5981700" y="2990367"/>
                  </a:lnTo>
                  <a:lnTo>
                    <a:pt x="6978396" y="2990367"/>
                  </a:lnTo>
                  <a:lnTo>
                    <a:pt x="6978396" y="0"/>
                  </a:lnTo>
                  <a:close/>
                </a:path>
                <a:path w="8973820" h="2990850">
                  <a:moveTo>
                    <a:pt x="8973312" y="2822448"/>
                  </a:moveTo>
                  <a:lnTo>
                    <a:pt x="7976616" y="2822448"/>
                  </a:lnTo>
                  <a:lnTo>
                    <a:pt x="7976616" y="2990380"/>
                  </a:lnTo>
                  <a:lnTo>
                    <a:pt x="8973312" y="2990380"/>
                  </a:lnTo>
                  <a:lnTo>
                    <a:pt x="8973312" y="2822448"/>
                  </a:lnTo>
                  <a:close/>
                </a:path>
              </a:pathLst>
            </a:custGeom>
            <a:solidFill>
              <a:srgbClr val="6B1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9196" y="1955291"/>
              <a:ext cx="8973820" cy="3057525"/>
            </a:xfrm>
            <a:custGeom>
              <a:avLst/>
              <a:gdLst/>
              <a:ahLst/>
              <a:cxnLst/>
              <a:rect l="l" t="t" r="r" b="b"/>
              <a:pathLst>
                <a:path w="8973820" h="3057525">
                  <a:moveTo>
                    <a:pt x="998207" y="2418588"/>
                  </a:moveTo>
                  <a:lnTo>
                    <a:pt x="0" y="2418588"/>
                  </a:lnTo>
                  <a:lnTo>
                    <a:pt x="0" y="2686812"/>
                  </a:lnTo>
                  <a:lnTo>
                    <a:pt x="998207" y="2686812"/>
                  </a:lnTo>
                  <a:lnTo>
                    <a:pt x="998207" y="2418588"/>
                  </a:lnTo>
                  <a:close/>
                </a:path>
                <a:path w="8973820" h="3057525">
                  <a:moveTo>
                    <a:pt x="2991612" y="2519172"/>
                  </a:moveTo>
                  <a:lnTo>
                    <a:pt x="1994916" y="2519172"/>
                  </a:lnTo>
                  <a:lnTo>
                    <a:pt x="1994916" y="2788920"/>
                  </a:lnTo>
                  <a:lnTo>
                    <a:pt x="2991612" y="2788920"/>
                  </a:lnTo>
                  <a:lnTo>
                    <a:pt x="2991612" y="2519172"/>
                  </a:lnTo>
                  <a:close/>
                </a:path>
                <a:path w="8973820" h="3057525">
                  <a:moveTo>
                    <a:pt x="4985004" y="0"/>
                  </a:moveTo>
                  <a:lnTo>
                    <a:pt x="3988308" y="0"/>
                  </a:lnTo>
                  <a:lnTo>
                    <a:pt x="3988308" y="873252"/>
                  </a:lnTo>
                  <a:lnTo>
                    <a:pt x="4985004" y="873252"/>
                  </a:lnTo>
                  <a:lnTo>
                    <a:pt x="4985004" y="0"/>
                  </a:lnTo>
                  <a:close/>
                </a:path>
                <a:path w="8973820" h="3057525">
                  <a:moveTo>
                    <a:pt x="6978396" y="201168"/>
                  </a:moveTo>
                  <a:lnTo>
                    <a:pt x="5981700" y="201168"/>
                  </a:lnTo>
                  <a:lnTo>
                    <a:pt x="5981700" y="234696"/>
                  </a:lnTo>
                  <a:lnTo>
                    <a:pt x="6978396" y="234696"/>
                  </a:lnTo>
                  <a:lnTo>
                    <a:pt x="6978396" y="201168"/>
                  </a:lnTo>
                  <a:close/>
                </a:path>
                <a:path w="8973820" h="3057525">
                  <a:moveTo>
                    <a:pt x="8973312" y="2923032"/>
                  </a:moveTo>
                  <a:lnTo>
                    <a:pt x="7976616" y="2923032"/>
                  </a:lnTo>
                  <a:lnTo>
                    <a:pt x="7976616" y="3057144"/>
                  </a:lnTo>
                  <a:lnTo>
                    <a:pt x="8973312" y="3057144"/>
                  </a:lnTo>
                  <a:lnTo>
                    <a:pt x="8973312" y="2923032"/>
                  </a:lnTo>
                  <a:close/>
                </a:path>
              </a:pathLst>
            </a:custGeom>
            <a:solidFill>
              <a:srgbClr val="BA8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49196" y="1820722"/>
              <a:ext cx="8973820" cy="3058160"/>
            </a:xfrm>
            <a:custGeom>
              <a:avLst/>
              <a:gdLst/>
              <a:ahLst/>
              <a:cxnLst/>
              <a:rect l="l" t="t" r="r" b="b"/>
              <a:pathLst>
                <a:path w="8973820" h="3058160">
                  <a:moveTo>
                    <a:pt x="998232" y="12"/>
                  </a:moveTo>
                  <a:lnTo>
                    <a:pt x="0" y="12"/>
                  </a:lnTo>
                  <a:lnTo>
                    <a:pt x="0" y="2553157"/>
                  </a:lnTo>
                  <a:lnTo>
                    <a:pt x="998232" y="2553157"/>
                  </a:lnTo>
                  <a:lnTo>
                    <a:pt x="998232" y="12"/>
                  </a:lnTo>
                  <a:close/>
                </a:path>
                <a:path w="8973820" h="3058160">
                  <a:moveTo>
                    <a:pt x="2991612" y="12"/>
                  </a:moveTo>
                  <a:lnTo>
                    <a:pt x="1994916" y="12"/>
                  </a:lnTo>
                  <a:lnTo>
                    <a:pt x="1994916" y="2653741"/>
                  </a:lnTo>
                  <a:lnTo>
                    <a:pt x="2991612" y="2653741"/>
                  </a:lnTo>
                  <a:lnTo>
                    <a:pt x="2991612" y="12"/>
                  </a:lnTo>
                  <a:close/>
                </a:path>
                <a:path w="8973820" h="3058160">
                  <a:moveTo>
                    <a:pt x="4985004" y="0"/>
                  </a:moveTo>
                  <a:lnTo>
                    <a:pt x="3988308" y="0"/>
                  </a:lnTo>
                  <a:lnTo>
                    <a:pt x="3988308" y="134569"/>
                  </a:lnTo>
                  <a:lnTo>
                    <a:pt x="4985004" y="134569"/>
                  </a:lnTo>
                  <a:lnTo>
                    <a:pt x="4985004" y="0"/>
                  </a:lnTo>
                  <a:close/>
                </a:path>
                <a:path w="8973820" h="3058160">
                  <a:moveTo>
                    <a:pt x="6978396" y="12"/>
                  </a:moveTo>
                  <a:lnTo>
                    <a:pt x="5981700" y="12"/>
                  </a:lnTo>
                  <a:lnTo>
                    <a:pt x="5981700" y="335737"/>
                  </a:lnTo>
                  <a:lnTo>
                    <a:pt x="6978396" y="335737"/>
                  </a:lnTo>
                  <a:lnTo>
                    <a:pt x="6978396" y="12"/>
                  </a:lnTo>
                  <a:close/>
                </a:path>
                <a:path w="8973820" h="3058160">
                  <a:moveTo>
                    <a:pt x="8973312" y="12"/>
                  </a:moveTo>
                  <a:lnTo>
                    <a:pt x="7976616" y="12"/>
                  </a:lnTo>
                  <a:lnTo>
                    <a:pt x="7976616" y="3057601"/>
                  </a:lnTo>
                  <a:lnTo>
                    <a:pt x="8973312" y="3057601"/>
                  </a:lnTo>
                  <a:lnTo>
                    <a:pt x="8973312" y="12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1424" y="5180351"/>
              <a:ext cx="9969500" cy="0"/>
            </a:xfrm>
            <a:custGeom>
              <a:avLst/>
              <a:gdLst/>
              <a:ahLst/>
              <a:cxnLst/>
              <a:rect l="l" t="t" r="r" b="b"/>
              <a:pathLst>
                <a:path w="9969500">
                  <a:moveTo>
                    <a:pt x="0" y="0"/>
                  </a:moveTo>
                  <a:lnTo>
                    <a:pt x="99690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34752" y="4769850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16%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8634" y="4820320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13%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2515" y="3862804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16396" y="3543564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89%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66626" y="4954503"/>
            <a:ext cx="31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1303" y="4366493"/>
            <a:ext cx="31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85185" y="4467231"/>
            <a:ext cx="31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22515" y="2249983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44852" y="2152637"/>
            <a:ext cx="370205" cy="271780"/>
          </a:xfrm>
          <a:custGeom>
            <a:avLst/>
            <a:gdLst/>
            <a:ahLst/>
            <a:cxnLst/>
            <a:rect l="l" t="t" r="r" b="b"/>
            <a:pathLst>
              <a:path w="370204" h="271780">
                <a:moveTo>
                  <a:pt x="369887" y="0"/>
                </a:moveTo>
                <a:lnTo>
                  <a:pt x="0" y="0"/>
                </a:lnTo>
                <a:lnTo>
                  <a:pt x="0" y="271779"/>
                </a:lnTo>
                <a:lnTo>
                  <a:pt x="369887" y="271779"/>
                </a:lnTo>
                <a:lnTo>
                  <a:pt x="369887" y="0"/>
                </a:lnTo>
                <a:close/>
              </a:path>
            </a:pathLst>
          </a:custGeom>
          <a:solidFill>
            <a:srgbClr val="BA83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72597" y="2146791"/>
            <a:ext cx="31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64063" y="4721110"/>
            <a:ext cx="370205" cy="271780"/>
          </a:xfrm>
          <a:custGeom>
            <a:avLst/>
            <a:gdLst/>
            <a:ahLst/>
            <a:cxnLst/>
            <a:rect l="l" t="t" r="r" b="b"/>
            <a:pathLst>
              <a:path w="370204" h="271779">
                <a:moveTo>
                  <a:pt x="369887" y="0"/>
                </a:moveTo>
                <a:lnTo>
                  <a:pt x="0" y="0"/>
                </a:lnTo>
                <a:lnTo>
                  <a:pt x="0" y="271780"/>
                </a:lnTo>
                <a:lnTo>
                  <a:pt x="369887" y="271780"/>
                </a:lnTo>
                <a:lnTo>
                  <a:pt x="369887" y="0"/>
                </a:lnTo>
                <a:close/>
              </a:path>
            </a:pathLst>
          </a:custGeom>
          <a:solidFill>
            <a:srgbClr val="BA83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91815" y="4715274"/>
            <a:ext cx="31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34752" y="2955656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76%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28571" y="3006051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79%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04227" y="1392934"/>
            <a:ext cx="3216910" cy="4480560"/>
            <a:chOff x="3404227" y="1392934"/>
            <a:chExt cx="3216910" cy="4480560"/>
          </a:xfrm>
        </p:grpSpPr>
        <p:sp>
          <p:nvSpPr>
            <p:cNvPr id="29" name="object 29"/>
            <p:cNvSpPr/>
            <p:nvPr/>
          </p:nvSpPr>
          <p:spPr>
            <a:xfrm>
              <a:off x="6251028" y="1752041"/>
              <a:ext cx="370205" cy="271780"/>
            </a:xfrm>
            <a:custGeom>
              <a:avLst/>
              <a:gdLst/>
              <a:ahLst/>
              <a:cxnLst/>
              <a:rect l="l" t="t" r="r" b="b"/>
              <a:pathLst>
                <a:path w="370204" h="271780">
                  <a:moveTo>
                    <a:pt x="369887" y="0"/>
                  </a:moveTo>
                  <a:lnTo>
                    <a:pt x="0" y="0"/>
                  </a:lnTo>
                  <a:lnTo>
                    <a:pt x="0" y="271779"/>
                  </a:lnTo>
                  <a:lnTo>
                    <a:pt x="369887" y="271779"/>
                  </a:lnTo>
                  <a:lnTo>
                    <a:pt x="36988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3752" y="1392934"/>
              <a:ext cx="0" cy="4480560"/>
            </a:xfrm>
            <a:custGeom>
              <a:avLst/>
              <a:gdLst/>
              <a:ahLst/>
              <a:cxnLst/>
              <a:rect l="l" t="t" r="r" b="b"/>
              <a:pathLst>
                <a:path h="4480560">
                  <a:moveTo>
                    <a:pt x="0" y="0"/>
                  </a:moveTo>
                  <a:lnTo>
                    <a:pt x="0" y="4480560"/>
                  </a:lnTo>
                </a:path>
              </a:pathLst>
            </a:custGeom>
            <a:ln w="19050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210028" y="3207628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91%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8246" y="5063050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3664" y="472716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3664" y="439127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3664" y="4055381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30%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3664" y="3719492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40%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3664" y="3383602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50%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3664" y="3047712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60%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3664" y="2711823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70%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03664" y="2375933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3664" y="204004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90%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19082" y="1704154"/>
            <a:ext cx="4133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90270" y="5272003"/>
            <a:ext cx="1517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All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</a:t>
            </a:r>
            <a:r>
              <a:rPr sz="1600" spc="-10" dirty="0">
                <a:latin typeface="Arial"/>
                <a:cs typeface="Arial"/>
              </a:rPr>
              <a:t> Enrollees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61450" y="5272003"/>
            <a:ext cx="1560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Enrollees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55331" y="5272003"/>
            <a:ext cx="1560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Enrollees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94210" y="5272003"/>
            <a:ext cx="147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I-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Enrollees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00991" y="5272003"/>
            <a:ext cx="1244600" cy="50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8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Non-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80"/>
              </a:lnSpc>
            </a:pPr>
            <a:r>
              <a:rPr sz="1600" spc="-10" dirty="0">
                <a:latin typeface="Arial"/>
                <a:cs typeface="Arial"/>
              </a:rPr>
              <a:t>Enrollees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354258" y="580783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6B1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91187" y="580783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BA83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88149" y="580783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490032" y="5708465"/>
            <a:ext cx="3663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9045" algn="l"/>
                <a:tab pos="2746375" algn="l"/>
              </a:tabLst>
            </a:pPr>
            <a:r>
              <a:rPr sz="1600" b="1" dirty="0">
                <a:latin typeface="Arial"/>
                <a:cs typeface="Arial"/>
              </a:rPr>
              <a:t>Full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Dual</a:t>
            </a:r>
            <a:r>
              <a:rPr sz="1600" b="1" dirty="0">
                <a:latin typeface="Arial"/>
                <a:cs typeface="Arial"/>
              </a:rPr>
              <a:t>	Partial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Dual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Non-</a:t>
            </a:r>
            <a:r>
              <a:rPr sz="1600" b="1" spc="-20" dirty="0">
                <a:latin typeface="Arial"/>
                <a:cs typeface="Arial"/>
              </a:rPr>
              <a:t>Dual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/>
              <a:t>DUAL</a:t>
            </a:r>
            <a:r>
              <a:rPr spc="-15" dirty="0"/>
              <a:t> </a:t>
            </a:r>
            <a:r>
              <a:rPr dirty="0"/>
              <a:t>ELIGIBLE</a:t>
            </a:r>
            <a:r>
              <a:rPr spc="-30" dirty="0"/>
              <a:t> </a:t>
            </a:r>
            <a:r>
              <a:rPr dirty="0"/>
              <a:t>INDIVIDUALS</a:t>
            </a:r>
            <a:r>
              <a:rPr spc="-20" dirty="0"/>
              <a:t> </a:t>
            </a:r>
            <a:r>
              <a:rPr dirty="0"/>
              <a:t>MADE</a:t>
            </a:r>
            <a:r>
              <a:rPr spc="-20" dirty="0"/>
              <a:t> </a:t>
            </a:r>
            <a:r>
              <a:rPr dirty="0"/>
              <a:t>UP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LARGE</a:t>
            </a:r>
            <a:r>
              <a:rPr spc="-20" dirty="0"/>
              <a:t> </a:t>
            </a:r>
            <a:r>
              <a:rPr dirty="0"/>
              <a:t>SHARE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20" dirty="0"/>
              <a:t>D-</a:t>
            </a:r>
            <a:r>
              <a:rPr dirty="0"/>
              <a:t>SNPs</a:t>
            </a:r>
            <a:r>
              <a:rPr spc="-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I-</a:t>
            </a:r>
            <a:r>
              <a:rPr dirty="0"/>
              <a:t>SNPs</a:t>
            </a:r>
            <a:r>
              <a:rPr spc="-2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spc="-10" dirty="0"/>
              <a:t>2024, </a:t>
            </a:r>
            <a:r>
              <a:rPr dirty="0"/>
              <a:t>WHEREAS</a:t>
            </a:r>
            <a:r>
              <a:rPr spc="-25" dirty="0"/>
              <a:t> </a:t>
            </a:r>
            <a:r>
              <a:rPr spc="-10" dirty="0"/>
              <a:t>C-</a:t>
            </a:r>
            <a:r>
              <a:rPr dirty="0"/>
              <a:t>SNPs</a:t>
            </a:r>
            <a:r>
              <a:rPr spc="-20" dirty="0"/>
              <a:t> </a:t>
            </a:r>
            <a:r>
              <a:rPr dirty="0"/>
              <a:t>SERVED</a:t>
            </a:r>
            <a:r>
              <a:rPr spc="-1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PREDOMINANTLY</a:t>
            </a:r>
            <a:r>
              <a:rPr spc="-25" dirty="0"/>
              <a:t> </a:t>
            </a:r>
            <a:r>
              <a:rPr spc="-10" dirty="0"/>
              <a:t>MEDICARE-</a:t>
            </a:r>
            <a:r>
              <a:rPr dirty="0"/>
              <a:t>ONLY</a:t>
            </a:r>
            <a:r>
              <a:rPr spc="-20" dirty="0"/>
              <a:t> </a:t>
            </a:r>
            <a:r>
              <a:rPr spc="-10" dirty="0"/>
              <a:t>POPULATION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860958" y="6294657"/>
            <a:ext cx="86531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MBSF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PBP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files.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analysis, MA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enrollees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must</a:t>
            </a:r>
            <a:r>
              <a:rPr sz="1000" spc="-5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reside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their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plan's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service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area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50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states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Washington,</a:t>
            </a:r>
            <a:r>
              <a:rPr sz="1000" spc="-6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D.C.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January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2024.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“All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MA”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“Non-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SNP”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Advantage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related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programs,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including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PACE,</a:t>
            </a:r>
            <a:r>
              <a:rPr sz="1000" spc="500" dirty="0">
                <a:solidFill>
                  <a:srgbClr val="ACADAC"/>
                </a:solidFill>
                <a:latin typeface="Arial"/>
                <a:cs typeface="Arial"/>
              </a:rPr>
              <a:t> 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MMPs,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cost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plans;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07131" y="1394577"/>
            <a:ext cx="658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All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88179" y="1403091"/>
            <a:ext cx="4634865" cy="713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2023745" algn="l"/>
                <a:tab pos="4055745" algn="l"/>
              </a:tabLst>
            </a:pPr>
            <a:r>
              <a:rPr sz="2400" b="1" spc="-30" baseline="1736" dirty="0">
                <a:latin typeface="Arial"/>
                <a:cs typeface="Arial"/>
              </a:rPr>
              <a:t>C-</a:t>
            </a:r>
            <a:r>
              <a:rPr sz="2400" b="1" spc="-37" baseline="1736" dirty="0">
                <a:latin typeface="Arial"/>
                <a:cs typeface="Arial"/>
              </a:rPr>
              <a:t>SNP</a:t>
            </a:r>
            <a:r>
              <a:rPr sz="2400" b="1" baseline="1736" dirty="0">
                <a:latin typeface="Arial"/>
                <a:cs typeface="Arial"/>
              </a:rPr>
              <a:t>	</a:t>
            </a:r>
            <a:r>
              <a:rPr sz="2400" b="1" spc="-30" baseline="1736" dirty="0">
                <a:latin typeface="Arial"/>
                <a:cs typeface="Arial"/>
              </a:rPr>
              <a:t>D-</a:t>
            </a:r>
            <a:r>
              <a:rPr sz="2400" b="1" spc="-37" baseline="1736" dirty="0">
                <a:latin typeface="Arial"/>
                <a:cs typeface="Arial"/>
              </a:rPr>
              <a:t>SNP</a:t>
            </a:r>
            <a:r>
              <a:rPr sz="2400" b="1" baseline="1736" dirty="0">
                <a:latin typeface="Arial"/>
                <a:cs typeface="Arial"/>
              </a:rPr>
              <a:t>	</a:t>
            </a:r>
            <a:r>
              <a:rPr sz="1600" b="1" spc="-20" dirty="0">
                <a:latin typeface="Arial"/>
                <a:cs typeface="Arial"/>
              </a:rPr>
              <a:t>I-</a:t>
            </a:r>
            <a:r>
              <a:rPr sz="1600" b="1" spc="-25" dirty="0">
                <a:latin typeface="Arial"/>
                <a:cs typeface="Arial"/>
              </a:rPr>
              <a:t>SNP</a:t>
            </a:r>
            <a:endParaRPr sz="1600">
              <a:latin typeface="Arial"/>
              <a:cs typeface="Arial"/>
            </a:endParaRPr>
          </a:p>
          <a:p>
            <a:pPr marL="2202815">
              <a:lnSpc>
                <a:spcPct val="100000"/>
              </a:lnSpc>
              <a:spcBef>
                <a:spcPts val="1575"/>
              </a:spcBef>
              <a:tabLst>
                <a:tab pos="4140200" algn="l"/>
              </a:tabLst>
            </a:pPr>
            <a:r>
              <a:rPr sz="2400" b="1" spc="-37" baseline="27777" dirty="0">
                <a:latin typeface="Arial"/>
                <a:cs typeface="Arial"/>
              </a:rPr>
              <a:t>4%</a:t>
            </a:r>
            <a:r>
              <a:rPr sz="2400" b="1" baseline="27777" dirty="0">
                <a:latin typeface="Arial"/>
                <a:cs typeface="Arial"/>
              </a:rPr>
              <a:t>	</a:t>
            </a:r>
            <a:r>
              <a:rPr sz="1600" b="1" spc="-25" dirty="0"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68541" y="1386470"/>
            <a:ext cx="9029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Non-</a:t>
            </a:r>
            <a:r>
              <a:rPr sz="1600" b="1" spc="-25" dirty="0">
                <a:latin typeface="Arial"/>
                <a:cs typeface="Arial"/>
              </a:rPr>
              <a:t>SNP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60178" y="724951"/>
            <a:ext cx="6271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Dual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Eligibility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Medicare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Advantage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Enrollees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January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3145" y="1153003"/>
            <a:ext cx="5973618" cy="41033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STATES</a:t>
            </a:r>
            <a:r>
              <a:rPr spc="-55" dirty="0"/>
              <a:t> </a:t>
            </a:r>
            <a:r>
              <a:rPr dirty="0"/>
              <a:t>VARIED</a:t>
            </a:r>
            <a:r>
              <a:rPr spc="-15" dirty="0"/>
              <a:t> </a:t>
            </a:r>
            <a:r>
              <a:rPr dirty="0"/>
              <a:t>WIDELY</a:t>
            </a:r>
            <a:r>
              <a:rPr spc="-1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SHARE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C-</a:t>
            </a:r>
            <a:r>
              <a:rPr dirty="0"/>
              <a:t>SNP ENROLLEES</a:t>
            </a:r>
            <a:r>
              <a:rPr spc="-15" dirty="0"/>
              <a:t> </a:t>
            </a:r>
            <a:r>
              <a:rPr dirty="0"/>
              <a:t>WHO</a:t>
            </a:r>
            <a:r>
              <a:rPr spc="-15" dirty="0"/>
              <a:t> </a:t>
            </a:r>
            <a:r>
              <a:rPr dirty="0"/>
              <a:t>WERE</a:t>
            </a:r>
            <a:r>
              <a:rPr spc="-25" dirty="0"/>
              <a:t> </a:t>
            </a:r>
            <a:r>
              <a:rPr dirty="0"/>
              <a:t>DUAL</a:t>
            </a:r>
            <a:r>
              <a:rPr spc="-5" dirty="0"/>
              <a:t> </a:t>
            </a:r>
            <a:r>
              <a:rPr spc="-10" dirty="0"/>
              <a:t>ELIGIBLE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0958" y="6294657"/>
            <a:ext cx="84366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2023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MBSF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PBP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files.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included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analysis,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enrollees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must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reside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their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plan's</a:t>
            </a:r>
            <a:r>
              <a:rPr sz="1000" spc="50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service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area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50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states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Washington,</a:t>
            </a:r>
            <a:r>
              <a:rPr sz="1000" spc="-6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D.C.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January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2024.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“All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MA”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“Non-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SNP”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includes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Advantage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related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programs,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including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PACE,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MMPs,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cost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plans.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77479" y="5233574"/>
          <a:ext cx="10319385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SNP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668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Enrollees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&lt;20%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Dual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141605" indent="-1009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Enrollees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20%-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29%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Dual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  <a:solidFill>
                      <a:srgbClr val="DFC5C6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141605" indent="-1009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Enrollees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30%-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39%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Dual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  <a:solidFill>
                      <a:srgbClr val="CD928E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141605" indent="-1009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SNP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Enrollees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40%-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49%</a:t>
                      </a:r>
                      <a:r>
                        <a:rPr sz="14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  <a:solidFill>
                      <a:srgbClr val="D53727"/>
                    </a:solidFill>
                  </a:tcPr>
                </a:tc>
                <a:tc>
                  <a:txBody>
                    <a:bodyPr/>
                    <a:lstStyle/>
                    <a:p>
                      <a:pPr marL="405130" marR="141605" indent="-256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SNP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Enrollees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50%+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states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D.C.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state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states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ACADAC"/>
                      </a:solidFill>
                      <a:prstDash val="solid"/>
                    </a:lnL>
                    <a:lnR w="6350">
                      <a:solidFill>
                        <a:srgbClr val="ACADAC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247737" y="775050"/>
            <a:ext cx="7270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Dual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Eligible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Individuals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C-</a:t>
            </a:r>
            <a:r>
              <a:rPr sz="2000" dirty="0">
                <a:latin typeface="Arial"/>
                <a:cs typeface="Arial"/>
              </a:rPr>
              <a:t>SNP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Enrollment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(Jan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2024)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1955" y="1318478"/>
            <a:ext cx="2546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WA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3746" y="1789016"/>
            <a:ext cx="2374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42747" y="2733597"/>
            <a:ext cx="219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1973" y="1929925"/>
            <a:ext cx="1670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8780" y="2471548"/>
            <a:ext cx="219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NV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4103" y="2642883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UT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4777" y="3271154"/>
            <a:ext cx="203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AZ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0272" y="1585714"/>
            <a:ext cx="2228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MT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3348" y="2170101"/>
            <a:ext cx="2546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WY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76762" y="2750002"/>
            <a:ext cx="2349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CO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99648" y="3391734"/>
            <a:ext cx="2425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NM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9218" y="1619084"/>
            <a:ext cx="226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8612" y="1985728"/>
            <a:ext cx="219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SD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0982" y="2428224"/>
            <a:ext cx="219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0200" y="2880956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81665" y="3261060"/>
            <a:ext cx="2298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OK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10643" y="3819088"/>
            <a:ext cx="2076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TX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76225" y="4329585"/>
            <a:ext cx="2114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AK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63501" y="4762547"/>
            <a:ext cx="164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HI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09083" y="1799391"/>
            <a:ext cx="2387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MN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00606" y="2392051"/>
            <a:ext cx="1593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53184" y="2847727"/>
            <a:ext cx="24637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MO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27214" y="3363692"/>
            <a:ext cx="219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51330" y="3782633"/>
            <a:ext cx="1968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LA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27992" y="2009563"/>
            <a:ext cx="200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WI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86988" y="2584416"/>
            <a:ext cx="1441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12099" y="2182720"/>
            <a:ext cx="176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MI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94745" y="2617926"/>
            <a:ext cx="1670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90583" y="2534502"/>
            <a:ext cx="2374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OH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7155" y="2923860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KY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68105" y="3190115"/>
            <a:ext cx="2152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TN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29516" y="3611299"/>
            <a:ext cx="196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80679" y="3670187"/>
            <a:ext cx="2311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MS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97983" y="3591530"/>
            <a:ext cx="2298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GA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13731" y="4152783"/>
            <a:ext cx="1885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"/>
                <a:cs typeface="Arial"/>
              </a:rPr>
              <a:t>FL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47413" y="3048645"/>
            <a:ext cx="436880" cy="5175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715"/>
              </a:spcBef>
            </a:pPr>
            <a:r>
              <a:rPr sz="1100" spc="-25" dirty="0">
                <a:latin typeface="Arial"/>
                <a:cs typeface="Arial"/>
              </a:rPr>
              <a:t>NC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100" spc="-25" dirty="0">
                <a:latin typeface="Arial"/>
                <a:cs typeface="Arial"/>
              </a:rPr>
              <a:t>SC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718105" y="1483783"/>
            <a:ext cx="2311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57521" y="1995823"/>
            <a:ext cx="2190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NY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24776" y="2339753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PA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041461" y="2833565"/>
            <a:ext cx="2114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VA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29498" y="2743973"/>
            <a:ext cx="2546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WV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75015" y="1334742"/>
            <a:ext cx="203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VT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268342" y="2236221"/>
            <a:ext cx="648970" cy="784860"/>
            <a:chOff x="8268342" y="2236221"/>
            <a:chExt cx="648970" cy="784860"/>
          </a:xfrm>
        </p:grpSpPr>
        <p:sp>
          <p:nvSpPr>
            <p:cNvPr id="53" name="object 53"/>
            <p:cNvSpPr/>
            <p:nvPr/>
          </p:nvSpPr>
          <p:spPr>
            <a:xfrm>
              <a:off x="8491280" y="2702185"/>
              <a:ext cx="157480" cy="44450"/>
            </a:xfrm>
            <a:custGeom>
              <a:avLst/>
              <a:gdLst/>
              <a:ahLst/>
              <a:cxnLst/>
              <a:rect l="l" t="t" r="r" b="b"/>
              <a:pathLst>
                <a:path w="157479" h="44450">
                  <a:moveTo>
                    <a:pt x="156883" y="4434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16733" y="2736094"/>
              <a:ext cx="334010" cy="161290"/>
            </a:xfrm>
            <a:custGeom>
              <a:avLst/>
              <a:gdLst/>
              <a:ahLst/>
              <a:cxnLst/>
              <a:rect l="l" t="t" r="r" b="b"/>
              <a:pathLst>
                <a:path w="334009" h="161289">
                  <a:moveTo>
                    <a:pt x="333489" y="16082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73105" y="2735196"/>
              <a:ext cx="410845" cy="280670"/>
            </a:xfrm>
            <a:custGeom>
              <a:avLst/>
              <a:gdLst/>
              <a:ahLst/>
              <a:cxnLst/>
              <a:rect l="l" t="t" r="r" b="b"/>
              <a:pathLst>
                <a:path w="410845" h="280669">
                  <a:moveTo>
                    <a:pt x="410794" y="2806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767037" y="2240983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14551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054389" y="1676707"/>
            <a:ext cx="2266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NH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40990" y="2488792"/>
            <a:ext cx="267335" cy="6648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2865">
              <a:lnSpc>
                <a:spcPts val="1260"/>
              </a:lnSpc>
              <a:spcBef>
                <a:spcPts val="195"/>
              </a:spcBef>
            </a:pPr>
            <a:r>
              <a:rPr sz="1100" spc="-25" dirty="0">
                <a:latin typeface="Arial"/>
                <a:cs typeface="Arial"/>
              </a:rPr>
              <a:t>NJ DE</a:t>
            </a:r>
            <a:endParaRPr sz="1100">
              <a:latin typeface="Arial"/>
              <a:cs typeface="Arial"/>
            </a:endParaRPr>
          </a:p>
          <a:p>
            <a:pPr marL="46355" marR="5080" indent="-5715">
              <a:lnSpc>
                <a:spcPct val="78500"/>
              </a:lnSpc>
              <a:spcBef>
                <a:spcPts val="345"/>
              </a:spcBef>
            </a:pPr>
            <a:r>
              <a:rPr sz="1100" spc="-40" dirty="0">
                <a:latin typeface="Arial"/>
                <a:cs typeface="Arial"/>
              </a:rPr>
              <a:t>MD </a:t>
            </a:r>
            <a:r>
              <a:rPr sz="1100" spc="-25" dirty="0">
                <a:latin typeface="Arial"/>
                <a:cs typeface="Arial"/>
              </a:rPr>
              <a:t>DC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05362" y="1993016"/>
            <a:ext cx="2311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latin typeface="Arial"/>
                <a:cs typeface="Arial"/>
              </a:rPr>
              <a:t>MA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551428" y="1800156"/>
            <a:ext cx="735965" cy="777240"/>
            <a:chOff x="8551428" y="1800156"/>
            <a:chExt cx="735965" cy="777240"/>
          </a:xfrm>
        </p:grpSpPr>
        <p:sp>
          <p:nvSpPr>
            <p:cNvPr id="61" name="object 61"/>
            <p:cNvSpPr/>
            <p:nvPr/>
          </p:nvSpPr>
          <p:spPr>
            <a:xfrm>
              <a:off x="8556190" y="2558689"/>
              <a:ext cx="112395" cy="13970"/>
            </a:xfrm>
            <a:custGeom>
              <a:avLst/>
              <a:gdLst/>
              <a:ahLst/>
              <a:cxnLst/>
              <a:rect l="l" t="t" r="r" b="b"/>
              <a:pathLst>
                <a:path w="112395" h="13969">
                  <a:moveTo>
                    <a:pt x="111937" y="1394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947413" y="2090201"/>
              <a:ext cx="335280" cy="17780"/>
            </a:xfrm>
            <a:custGeom>
              <a:avLst/>
              <a:gdLst/>
              <a:ahLst/>
              <a:cxnLst/>
              <a:rect l="l" t="t" r="r" b="b"/>
              <a:pathLst>
                <a:path w="335279" h="17780">
                  <a:moveTo>
                    <a:pt x="334924" y="0"/>
                  </a:moveTo>
                  <a:lnTo>
                    <a:pt x="0" y="1732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832826" y="1804918"/>
              <a:ext cx="201930" cy="130175"/>
            </a:xfrm>
            <a:custGeom>
              <a:avLst/>
              <a:gdLst/>
              <a:ahLst/>
              <a:cxnLst/>
              <a:rect l="l" t="t" r="r" b="b"/>
              <a:pathLst>
                <a:path w="201929" h="130175">
                  <a:moveTo>
                    <a:pt x="201333" y="0"/>
                  </a:moveTo>
                  <a:lnTo>
                    <a:pt x="0" y="12994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18608" y="2273479"/>
              <a:ext cx="257810" cy="86995"/>
            </a:xfrm>
            <a:custGeom>
              <a:avLst/>
              <a:gdLst/>
              <a:ahLst/>
              <a:cxnLst/>
              <a:rect l="l" t="t" r="r" b="b"/>
              <a:pathLst>
                <a:path w="257809" h="86994">
                  <a:moveTo>
                    <a:pt x="257695" y="8663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950289" y="2140902"/>
            <a:ext cx="278765" cy="38036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100" spc="-25" dirty="0">
                <a:latin typeface="Arial"/>
                <a:cs typeface="Arial"/>
              </a:rPr>
              <a:t>RI</a:t>
            </a:r>
            <a:endParaRPr sz="1100">
              <a:latin typeface="Arial"/>
              <a:cs typeface="Arial"/>
            </a:endParaRPr>
          </a:p>
          <a:p>
            <a:pPr marL="80010">
              <a:lnSpc>
                <a:spcPct val="100000"/>
              </a:lnSpc>
              <a:spcBef>
                <a:spcPts val="75"/>
              </a:spcBef>
            </a:pPr>
            <a:r>
              <a:rPr sz="1100" spc="-25" dirty="0">
                <a:latin typeface="Arial"/>
                <a:cs typeface="Arial"/>
              </a:rPr>
              <a:t>CT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603640" y="1528848"/>
            <a:ext cx="2896235" cy="3403600"/>
            <a:chOff x="5603640" y="1528848"/>
            <a:chExt cx="2896235" cy="3403600"/>
          </a:xfrm>
        </p:grpSpPr>
        <p:sp>
          <p:nvSpPr>
            <p:cNvPr id="67" name="object 67"/>
            <p:cNvSpPr/>
            <p:nvPr/>
          </p:nvSpPr>
          <p:spPr>
            <a:xfrm>
              <a:off x="8469791" y="1533611"/>
              <a:ext cx="25400" cy="219075"/>
            </a:xfrm>
            <a:custGeom>
              <a:avLst/>
              <a:gdLst/>
              <a:ahLst/>
              <a:cxnLst/>
              <a:rect l="l" t="t" r="r" b="b"/>
              <a:pathLst>
                <a:path w="25400" h="219075">
                  <a:moveTo>
                    <a:pt x="0" y="0"/>
                  </a:moveTo>
                  <a:lnTo>
                    <a:pt x="25196" y="21854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08402" y="4865604"/>
              <a:ext cx="140335" cy="62230"/>
            </a:xfrm>
            <a:custGeom>
              <a:avLst/>
              <a:gdLst/>
              <a:ahLst/>
              <a:cxnLst/>
              <a:rect l="l" t="t" r="r" b="b"/>
              <a:pathLst>
                <a:path w="140335" h="62229">
                  <a:moveTo>
                    <a:pt x="140093" y="0"/>
                  </a:moveTo>
                  <a:lnTo>
                    <a:pt x="0" y="6196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8545"/>
            <a:ext cx="12204700" cy="5501005"/>
            <a:chOff x="-6350" y="678545"/>
            <a:chExt cx="12204700" cy="5501005"/>
          </a:xfrm>
        </p:grpSpPr>
        <p:sp>
          <p:nvSpPr>
            <p:cNvPr id="3" name="object 3"/>
            <p:cNvSpPr/>
            <p:nvPr/>
          </p:nvSpPr>
          <p:spPr>
            <a:xfrm>
              <a:off x="0" y="61731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7985" y="688759"/>
              <a:ext cx="3064510" cy="5480685"/>
            </a:xfrm>
            <a:custGeom>
              <a:avLst/>
              <a:gdLst/>
              <a:ahLst/>
              <a:cxnLst/>
              <a:rect l="l" t="t" r="r" b="b"/>
              <a:pathLst>
                <a:path w="3064509" h="5480685">
                  <a:moveTo>
                    <a:pt x="3064014" y="0"/>
                  </a:moveTo>
                  <a:lnTo>
                    <a:pt x="0" y="0"/>
                  </a:lnTo>
                  <a:lnTo>
                    <a:pt x="0" y="5480481"/>
                  </a:lnTo>
                  <a:lnTo>
                    <a:pt x="3064014" y="5480481"/>
                  </a:lnTo>
                  <a:lnTo>
                    <a:pt x="3064014" y="0"/>
                  </a:lnTo>
                  <a:close/>
                </a:path>
              </a:pathLst>
            </a:custGeom>
            <a:solidFill>
              <a:srgbClr val="D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1174" y="159556"/>
            <a:ext cx="840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D-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SNPs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ENROLLED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ONE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TWO</a:t>
            </a:r>
            <a:r>
              <a:rPr sz="1800" spc="-5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DUAL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BENEFICIARIES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SEPTEMBER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58" y="6447056"/>
            <a:ext cx="67290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MBSF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September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includes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individuals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 outside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plans’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service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areas.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321017" y="770523"/>
            <a:ext cx="702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1:2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1017" y="1477659"/>
            <a:ext cx="2792095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each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dual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D-SNP </a:t>
            </a:r>
            <a:r>
              <a:rPr sz="2400" b="1" dirty="0">
                <a:latin typeface="Times New Roman"/>
                <a:cs typeface="Times New Roman"/>
              </a:rPr>
              <a:t>enrollee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September </a:t>
            </a:r>
            <a:r>
              <a:rPr sz="2400" dirty="0">
                <a:latin typeface="Times New Roman"/>
                <a:cs typeface="Times New Roman"/>
              </a:rPr>
              <a:t>2024,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were</a:t>
            </a:r>
            <a:endParaRPr sz="2400">
              <a:latin typeface="Times New Roman"/>
              <a:cs typeface="Times New Roman"/>
            </a:endParaRPr>
          </a:p>
          <a:p>
            <a:pPr marL="12700" marR="536575">
              <a:lnSpc>
                <a:spcPts val="259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about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 </a:t>
            </a:r>
            <a:r>
              <a:rPr sz="2400" b="1" spc="-20" dirty="0">
                <a:latin typeface="Times New Roman"/>
                <a:cs typeface="Times New Roman"/>
              </a:rPr>
              <a:t>dual </a:t>
            </a:r>
            <a:r>
              <a:rPr sz="2400" b="1" dirty="0">
                <a:latin typeface="Times New Roman"/>
                <a:cs typeface="Times New Roman"/>
              </a:rPr>
              <a:t>beneficiaries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in </a:t>
            </a:r>
            <a:r>
              <a:rPr sz="2400" b="1" dirty="0">
                <a:latin typeface="Times New Roman"/>
                <a:cs typeface="Times New Roman"/>
              </a:rPr>
              <a:t>Medicare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overall.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62565" y="4831931"/>
            <a:ext cx="6325235" cy="747395"/>
            <a:chOff x="3262565" y="4831931"/>
            <a:chExt cx="6325235" cy="7473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6472" y="5418801"/>
              <a:ext cx="240791" cy="1600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67327" y="4836693"/>
              <a:ext cx="5491480" cy="0"/>
            </a:xfrm>
            <a:custGeom>
              <a:avLst/>
              <a:gdLst/>
              <a:ahLst/>
              <a:cxnLst/>
              <a:rect l="l" t="t" r="r" b="b"/>
              <a:pathLst>
                <a:path w="5491480">
                  <a:moveTo>
                    <a:pt x="0" y="0"/>
                  </a:moveTo>
                  <a:lnTo>
                    <a:pt x="54908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676672" y="5386289"/>
            <a:ext cx="215582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latin typeface="Arial"/>
                <a:cs typeface="Arial"/>
              </a:rPr>
              <a:t>Among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beneficiaries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D-</a:t>
            </a:r>
            <a:r>
              <a:rPr sz="1400" dirty="0">
                <a:latin typeface="Arial"/>
                <a:cs typeface="Arial"/>
              </a:rPr>
              <a:t>SNPs,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almost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two- </a:t>
            </a:r>
            <a:r>
              <a:rPr sz="1400" dirty="0">
                <a:latin typeface="Arial"/>
                <a:cs typeface="Arial"/>
              </a:rPr>
              <a:t>thirds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Medicare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6096" y="2656332"/>
            <a:ext cx="733425" cy="2180590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4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4.0M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6420" y="4008120"/>
            <a:ext cx="733425" cy="828675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958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5"/>
              </a:spcBef>
            </a:pPr>
            <a:endParaRPr sz="14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1.5M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6743" y="2996183"/>
            <a:ext cx="733425" cy="1840864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4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3.4M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6096" y="1827276"/>
            <a:ext cx="733425" cy="829310"/>
          </a:xfrm>
          <a:prstGeom prst="rect">
            <a:avLst/>
          </a:prstGeom>
          <a:solidFill>
            <a:srgbClr val="00A3C7"/>
          </a:solidFill>
        </p:spPr>
        <p:txBody>
          <a:bodyPr vert="horz" wrap="square" lIns="0" tIns="958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5"/>
              </a:spcBef>
            </a:pPr>
            <a:endParaRPr sz="140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1.5M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46420" y="3398520"/>
            <a:ext cx="733425" cy="609600"/>
          </a:xfrm>
          <a:prstGeom prst="rect">
            <a:avLst/>
          </a:prstGeom>
          <a:solidFill>
            <a:srgbClr val="00A3C7"/>
          </a:solidFill>
        </p:spPr>
        <p:txBody>
          <a:bodyPr vert="horz" wrap="square" lIns="0" tIns="190500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5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1.1M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76743" y="2593848"/>
            <a:ext cx="733425" cy="402590"/>
          </a:xfrm>
          <a:prstGeom prst="rect">
            <a:avLst/>
          </a:prstGeom>
          <a:solidFill>
            <a:srgbClr val="00A3C7"/>
          </a:solidFill>
        </p:spPr>
        <p:txBody>
          <a:bodyPr vert="horz" wrap="square" lIns="0" tIns="8699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68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.7M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7949" y="3128979"/>
            <a:ext cx="1068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2.6M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E7857C"/>
                </a:solidFill>
                <a:latin typeface="Arial"/>
                <a:cs typeface="Arial"/>
              </a:rPr>
              <a:t>(21%)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8258" y="2312941"/>
            <a:ext cx="1068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4.1M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85858"/>
                </a:solidFill>
                <a:latin typeface="Arial"/>
                <a:cs typeface="Arial"/>
              </a:rPr>
              <a:t>(34%)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50899" y="4928479"/>
            <a:ext cx="1663064" cy="502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07670" marR="5080" indent="-395605">
              <a:lnSpc>
                <a:spcPts val="1839"/>
              </a:lnSpc>
              <a:spcBef>
                <a:spcPts val="225"/>
              </a:spcBef>
            </a:pPr>
            <a:r>
              <a:rPr sz="1600" dirty="0">
                <a:latin typeface="Arial"/>
                <a:cs typeface="Arial"/>
              </a:rPr>
              <a:t>Dual</a:t>
            </a:r>
            <a:r>
              <a:rPr sz="1600" spc="-10" dirty="0">
                <a:latin typeface="Arial"/>
                <a:cs typeface="Arial"/>
              </a:rPr>
              <a:t> Beneficiaries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D-</a:t>
            </a:r>
            <a:r>
              <a:rPr sz="1600" spc="-25" dirty="0">
                <a:latin typeface="Arial"/>
                <a:cs typeface="Arial"/>
              </a:rPr>
              <a:t>SNP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75938" y="4928479"/>
            <a:ext cx="1674495" cy="502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5080">
              <a:lnSpc>
                <a:spcPts val="1839"/>
              </a:lnSpc>
              <a:spcBef>
                <a:spcPts val="225"/>
              </a:spcBef>
            </a:pPr>
            <a:r>
              <a:rPr sz="1600" dirty="0">
                <a:latin typeface="Arial"/>
                <a:cs typeface="Arial"/>
              </a:rPr>
              <a:t>Dual</a:t>
            </a:r>
            <a:r>
              <a:rPr sz="1600" spc="-10" dirty="0">
                <a:latin typeface="Arial"/>
                <a:cs typeface="Arial"/>
              </a:rPr>
              <a:t> Beneficiaries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Non-D-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11516" y="4928479"/>
            <a:ext cx="1663064" cy="502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85725" marR="5080" indent="-73660">
              <a:lnSpc>
                <a:spcPts val="1839"/>
              </a:lnSpc>
              <a:spcBef>
                <a:spcPts val="225"/>
              </a:spcBef>
            </a:pPr>
            <a:r>
              <a:rPr sz="1600" dirty="0">
                <a:latin typeface="Arial"/>
                <a:cs typeface="Arial"/>
              </a:rPr>
              <a:t>Dual</a:t>
            </a:r>
            <a:r>
              <a:rPr sz="1600" spc="-10" dirty="0">
                <a:latin typeface="Arial"/>
                <a:cs typeface="Arial"/>
              </a:rPr>
              <a:t> Beneficiaries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Medicare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FFS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12042" y="5594312"/>
            <a:ext cx="1101725" cy="89535"/>
            <a:chOff x="5012042" y="5594312"/>
            <a:chExt cx="1101725" cy="89535"/>
          </a:xfrm>
        </p:grpSpPr>
        <p:sp>
          <p:nvSpPr>
            <p:cNvPr id="27" name="object 27"/>
            <p:cNvSpPr/>
            <p:nvPr/>
          </p:nvSpPr>
          <p:spPr>
            <a:xfrm>
              <a:off x="5012042" y="5594312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382" y="0"/>
                  </a:moveTo>
                  <a:lnTo>
                    <a:pt x="0" y="0"/>
                  </a:lnTo>
                  <a:lnTo>
                    <a:pt x="0" y="89382"/>
                  </a:lnTo>
                  <a:lnTo>
                    <a:pt x="89382" y="89382"/>
                  </a:lnTo>
                  <a:lnTo>
                    <a:pt x="89382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24155" y="5594312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382" y="0"/>
                  </a:moveTo>
                  <a:lnTo>
                    <a:pt x="0" y="0"/>
                  </a:lnTo>
                  <a:lnTo>
                    <a:pt x="0" y="89382"/>
                  </a:lnTo>
                  <a:lnTo>
                    <a:pt x="89382" y="89382"/>
                  </a:lnTo>
                  <a:lnTo>
                    <a:pt x="89382" y="0"/>
                  </a:lnTo>
                  <a:close/>
                </a:path>
              </a:pathLst>
            </a:custGeom>
            <a:solidFill>
              <a:srgbClr val="00A3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28653" y="5505013"/>
            <a:ext cx="1956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4255" algn="l"/>
              </a:tabLst>
            </a:pPr>
            <a:r>
              <a:rPr sz="1400" dirty="0">
                <a:latin typeface="Arial"/>
                <a:cs typeface="Arial"/>
              </a:rPr>
              <a:t>Full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Dual</a:t>
            </a:r>
            <a:r>
              <a:rPr sz="1400" dirty="0">
                <a:latin typeface="Arial"/>
                <a:cs typeface="Arial"/>
              </a:rPr>
              <a:t>	Partial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Dual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47640" y="828612"/>
            <a:ext cx="4500880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284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Partial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Eligibility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Dual </a:t>
            </a:r>
            <a:r>
              <a:rPr sz="1800" dirty="0">
                <a:latin typeface="Arial"/>
                <a:cs typeface="Arial"/>
              </a:rPr>
              <a:t>Beneficiaries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September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600" b="1" dirty="0">
                <a:latin typeface="Arial"/>
                <a:cs typeface="Arial"/>
              </a:rPr>
              <a:t>5.5M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D53727"/>
                </a:solidFill>
                <a:latin typeface="Arial"/>
                <a:cs typeface="Arial"/>
              </a:rPr>
              <a:t>(45%)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91506" y="2061810"/>
            <a:ext cx="2720975" cy="2730500"/>
            <a:chOff x="291506" y="2061810"/>
            <a:chExt cx="2720975" cy="2730500"/>
          </a:xfrm>
        </p:grpSpPr>
        <p:sp>
          <p:nvSpPr>
            <p:cNvPr id="32" name="object 32"/>
            <p:cNvSpPr/>
            <p:nvPr/>
          </p:nvSpPr>
          <p:spPr>
            <a:xfrm>
              <a:off x="1656501" y="2071337"/>
              <a:ext cx="1355725" cy="2644140"/>
            </a:xfrm>
            <a:custGeom>
              <a:avLst/>
              <a:gdLst/>
              <a:ahLst/>
              <a:cxnLst/>
              <a:rect l="l" t="t" r="r" b="b"/>
              <a:pathLst>
                <a:path w="1355725" h="2644140">
                  <a:moveTo>
                    <a:pt x="0" y="0"/>
                  </a:moveTo>
                  <a:lnTo>
                    <a:pt x="0" y="1355445"/>
                  </a:lnTo>
                  <a:lnTo>
                    <a:pt x="420370" y="2644063"/>
                  </a:lnTo>
                  <a:lnTo>
                    <a:pt x="466423" y="2628126"/>
                  </a:lnTo>
                  <a:lnTo>
                    <a:pt x="511617" y="2610658"/>
                  </a:lnTo>
                  <a:lnTo>
                    <a:pt x="555925" y="2591694"/>
                  </a:lnTo>
                  <a:lnTo>
                    <a:pt x="599323" y="2571270"/>
                  </a:lnTo>
                  <a:lnTo>
                    <a:pt x="641784" y="2549420"/>
                  </a:lnTo>
                  <a:lnTo>
                    <a:pt x="683283" y="2526179"/>
                  </a:lnTo>
                  <a:lnTo>
                    <a:pt x="723795" y="2501582"/>
                  </a:lnTo>
                  <a:lnTo>
                    <a:pt x="763295" y="2475664"/>
                  </a:lnTo>
                  <a:lnTo>
                    <a:pt x="801758" y="2448460"/>
                  </a:lnTo>
                  <a:lnTo>
                    <a:pt x="839158" y="2420005"/>
                  </a:lnTo>
                  <a:lnTo>
                    <a:pt x="875469" y="2390334"/>
                  </a:lnTo>
                  <a:lnTo>
                    <a:pt x="910667" y="2359482"/>
                  </a:lnTo>
                  <a:lnTo>
                    <a:pt x="944725" y="2327483"/>
                  </a:lnTo>
                  <a:lnTo>
                    <a:pt x="977620" y="2294373"/>
                  </a:lnTo>
                  <a:lnTo>
                    <a:pt x="1009325" y="2260186"/>
                  </a:lnTo>
                  <a:lnTo>
                    <a:pt x="1039814" y="2224958"/>
                  </a:lnTo>
                  <a:lnTo>
                    <a:pt x="1069064" y="2188723"/>
                  </a:lnTo>
                  <a:lnTo>
                    <a:pt x="1097048" y="2151516"/>
                  </a:lnTo>
                  <a:lnTo>
                    <a:pt x="1123741" y="2113373"/>
                  </a:lnTo>
                  <a:lnTo>
                    <a:pt x="1149117" y="2074327"/>
                  </a:lnTo>
                  <a:lnTo>
                    <a:pt x="1173152" y="2034415"/>
                  </a:lnTo>
                  <a:lnTo>
                    <a:pt x="1195820" y="1993671"/>
                  </a:lnTo>
                  <a:lnTo>
                    <a:pt x="1217095" y="1952129"/>
                  </a:lnTo>
                  <a:lnTo>
                    <a:pt x="1236953" y="1909825"/>
                  </a:lnTo>
                  <a:lnTo>
                    <a:pt x="1255368" y="1866795"/>
                  </a:lnTo>
                  <a:lnTo>
                    <a:pt x="1272314" y="1823071"/>
                  </a:lnTo>
                  <a:lnTo>
                    <a:pt x="1287767" y="1778691"/>
                  </a:lnTo>
                  <a:lnTo>
                    <a:pt x="1301701" y="1733688"/>
                  </a:lnTo>
                  <a:lnTo>
                    <a:pt x="1314090" y="1688097"/>
                  </a:lnTo>
                  <a:lnTo>
                    <a:pt x="1324910" y="1641954"/>
                  </a:lnTo>
                  <a:lnTo>
                    <a:pt x="1334135" y="1595293"/>
                  </a:lnTo>
                  <a:lnTo>
                    <a:pt x="1341739" y="1548149"/>
                  </a:lnTo>
                  <a:lnTo>
                    <a:pt x="1347697" y="1500558"/>
                  </a:lnTo>
                  <a:lnTo>
                    <a:pt x="1351985" y="1452553"/>
                  </a:lnTo>
                  <a:lnTo>
                    <a:pt x="1354576" y="1404171"/>
                  </a:lnTo>
                  <a:lnTo>
                    <a:pt x="1355445" y="1355445"/>
                  </a:lnTo>
                  <a:lnTo>
                    <a:pt x="1354589" y="1306830"/>
                  </a:lnTo>
                  <a:lnTo>
                    <a:pt x="1352042" y="1258645"/>
                  </a:lnTo>
                  <a:lnTo>
                    <a:pt x="1347831" y="1210920"/>
                  </a:lnTo>
                  <a:lnTo>
                    <a:pt x="1341985" y="1163682"/>
                  </a:lnTo>
                  <a:lnTo>
                    <a:pt x="1334533" y="1116961"/>
                  </a:lnTo>
                  <a:lnTo>
                    <a:pt x="1325503" y="1070785"/>
                  </a:lnTo>
                  <a:lnTo>
                    <a:pt x="1314925" y="1025183"/>
                  </a:lnTo>
                  <a:lnTo>
                    <a:pt x="1302827" y="980184"/>
                  </a:lnTo>
                  <a:lnTo>
                    <a:pt x="1289238" y="935816"/>
                  </a:lnTo>
                  <a:lnTo>
                    <a:pt x="1274185" y="892108"/>
                  </a:lnTo>
                  <a:lnTo>
                    <a:pt x="1257699" y="849088"/>
                  </a:lnTo>
                  <a:lnTo>
                    <a:pt x="1239807" y="806786"/>
                  </a:lnTo>
                  <a:lnTo>
                    <a:pt x="1220539" y="765230"/>
                  </a:lnTo>
                  <a:lnTo>
                    <a:pt x="1199922" y="724448"/>
                  </a:lnTo>
                  <a:lnTo>
                    <a:pt x="1177987" y="684470"/>
                  </a:lnTo>
                  <a:lnTo>
                    <a:pt x="1154760" y="645323"/>
                  </a:lnTo>
                  <a:lnTo>
                    <a:pt x="1130271" y="607038"/>
                  </a:lnTo>
                  <a:lnTo>
                    <a:pt x="1104550" y="569641"/>
                  </a:lnTo>
                  <a:lnTo>
                    <a:pt x="1077623" y="533163"/>
                  </a:lnTo>
                  <a:lnTo>
                    <a:pt x="1049520" y="497631"/>
                  </a:lnTo>
                  <a:lnTo>
                    <a:pt x="1020270" y="463074"/>
                  </a:lnTo>
                  <a:lnTo>
                    <a:pt x="989902" y="429521"/>
                  </a:lnTo>
                  <a:lnTo>
                    <a:pt x="958443" y="397001"/>
                  </a:lnTo>
                  <a:lnTo>
                    <a:pt x="925923" y="365543"/>
                  </a:lnTo>
                  <a:lnTo>
                    <a:pt x="892371" y="335174"/>
                  </a:lnTo>
                  <a:lnTo>
                    <a:pt x="857814" y="305924"/>
                  </a:lnTo>
                  <a:lnTo>
                    <a:pt x="822282" y="277822"/>
                  </a:lnTo>
                  <a:lnTo>
                    <a:pt x="785804" y="250895"/>
                  </a:lnTo>
                  <a:lnTo>
                    <a:pt x="748407" y="225173"/>
                  </a:lnTo>
                  <a:lnTo>
                    <a:pt x="710121" y="200685"/>
                  </a:lnTo>
                  <a:lnTo>
                    <a:pt x="670975" y="177458"/>
                  </a:lnTo>
                  <a:lnTo>
                    <a:pt x="630996" y="155522"/>
                  </a:lnTo>
                  <a:lnTo>
                    <a:pt x="590215" y="134906"/>
                  </a:lnTo>
                  <a:lnTo>
                    <a:pt x="548658" y="115637"/>
                  </a:lnTo>
                  <a:lnTo>
                    <a:pt x="506356" y="97746"/>
                  </a:lnTo>
                  <a:lnTo>
                    <a:pt x="463337" y="81259"/>
                  </a:lnTo>
                  <a:lnTo>
                    <a:pt x="419629" y="66207"/>
                  </a:lnTo>
                  <a:lnTo>
                    <a:pt x="375261" y="52617"/>
                  </a:lnTo>
                  <a:lnTo>
                    <a:pt x="330261" y="40519"/>
                  </a:lnTo>
                  <a:lnTo>
                    <a:pt x="284659" y="29941"/>
                  </a:lnTo>
                  <a:lnTo>
                    <a:pt x="238484" y="20912"/>
                  </a:lnTo>
                  <a:lnTo>
                    <a:pt x="191763" y="13460"/>
                  </a:lnTo>
                  <a:lnTo>
                    <a:pt x="144525" y="7614"/>
                  </a:lnTo>
                  <a:lnTo>
                    <a:pt x="96800" y="3403"/>
                  </a:lnTo>
                  <a:lnTo>
                    <a:pt x="48615" y="8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0741" y="3426782"/>
              <a:ext cx="1586230" cy="1355725"/>
            </a:xfrm>
            <a:custGeom>
              <a:avLst/>
              <a:gdLst/>
              <a:ahLst/>
              <a:cxnLst/>
              <a:rect l="l" t="t" r="r" b="b"/>
              <a:pathLst>
                <a:path w="1586230" h="1355725">
                  <a:moveTo>
                    <a:pt x="1165758" y="0"/>
                  </a:moveTo>
                  <a:lnTo>
                    <a:pt x="0" y="691553"/>
                  </a:lnTo>
                  <a:lnTo>
                    <a:pt x="25559" y="732945"/>
                  </a:lnTo>
                  <a:lnTo>
                    <a:pt x="52402" y="773149"/>
                  </a:lnTo>
                  <a:lnTo>
                    <a:pt x="80488" y="812148"/>
                  </a:lnTo>
                  <a:lnTo>
                    <a:pt x="109778" y="849929"/>
                  </a:lnTo>
                  <a:lnTo>
                    <a:pt x="140233" y="886476"/>
                  </a:lnTo>
                  <a:lnTo>
                    <a:pt x="171813" y="921774"/>
                  </a:lnTo>
                  <a:lnTo>
                    <a:pt x="204478" y="955808"/>
                  </a:lnTo>
                  <a:lnTo>
                    <a:pt x="238189" y="988564"/>
                  </a:lnTo>
                  <a:lnTo>
                    <a:pt x="272907" y="1020026"/>
                  </a:lnTo>
                  <a:lnTo>
                    <a:pt x="308591" y="1050181"/>
                  </a:lnTo>
                  <a:lnTo>
                    <a:pt x="345202" y="1079012"/>
                  </a:lnTo>
                  <a:lnTo>
                    <a:pt x="382701" y="1106505"/>
                  </a:lnTo>
                  <a:lnTo>
                    <a:pt x="421048" y="1132645"/>
                  </a:lnTo>
                  <a:lnTo>
                    <a:pt x="460203" y="1157417"/>
                  </a:lnTo>
                  <a:lnTo>
                    <a:pt x="500127" y="1180806"/>
                  </a:lnTo>
                  <a:lnTo>
                    <a:pt x="540781" y="1202798"/>
                  </a:lnTo>
                  <a:lnTo>
                    <a:pt x="582124" y="1223378"/>
                  </a:lnTo>
                  <a:lnTo>
                    <a:pt x="624118" y="1242530"/>
                  </a:lnTo>
                  <a:lnTo>
                    <a:pt x="666722" y="1260239"/>
                  </a:lnTo>
                  <a:lnTo>
                    <a:pt x="709898" y="1276492"/>
                  </a:lnTo>
                  <a:lnTo>
                    <a:pt x="753605" y="1291272"/>
                  </a:lnTo>
                  <a:lnTo>
                    <a:pt x="797804" y="1304565"/>
                  </a:lnTo>
                  <a:lnTo>
                    <a:pt x="842455" y="1316357"/>
                  </a:lnTo>
                  <a:lnTo>
                    <a:pt x="887519" y="1326632"/>
                  </a:lnTo>
                  <a:lnTo>
                    <a:pt x="932957" y="1335375"/>
                  </a:lnTo>
                  <a:lnTo>
                    <a:pt x="978728" y="1342572"/>
                  </a:lnTo>
                  <a:lnTo>
                    <a:pt x="1024794" y="1348207"/>
                  </a:lnTo>
                  <a:lnTo>
                    <a:pt x="1071114" y="1352266"/>
                  </a:lnTo>
                  <a:lnTo>
                    <a:pt x="1117649" y="1354733"/>
                  </a:lnTo>
                  <a:lnTo>
                    <a:pt x="1164360" y="1355595"/>
                  </a:lnTo>
                  <a:lnTo>
                    <a:pt x="1211207" y="1354835"/>
                  </a:lnTo>
                  <a:lnTo>
                    <a:pt x="1258150" y="1352440"/>
                  </a:lnTo>
                  <a:lnTo>
                    <a:pt x="1305150" y="1348394"/>
                  </a:lnTo>
                  <a:lnTo>
                    <a:pt x="1352167" y="1342682"/>
                  </a:lnTo>
                  <a:lnTo>
                    <a:pt x="1399162" y="1335290"/>
                  </a:lnTo>
                  <a:lnTo>
                    <a:pt x="1446095" y="1326202"/>
                  </a:lnTo>
                  <a:lnTo>
                    <a:pt x="1492927" y="1315404"/>
                  </a:lnTo>
                  <a:lnTo>
                    <a:pt x="1539618" y="1302881"/>
                  </a:lnTo>
                  <a:lnTo>
                    <a:pt x="1586128" y="1288618"/>
                  </a:lnTo>
                  <a:lnTo>
                    <a:pt x="1165758" y="0"/>
                  </a:lnTo>
                  <a:close/>
                </a:path>
              </a:pathLst>
            </a:custGeom>
            <a:solidFill>
              <a:srgbClr val="EEA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0741" y="3426782"/>
              <a:ext cx="1586230" cy="1355725"/>
            </a:xfrm>
            <a:custGeom>
              <a:avLst/>
              <a:gdLst/>
              <a:ahLst/>
              <a:cxnLst/>
              <a:rect l="l" t="t" r="r" b="b"/>
              <a:pathLst>
                <a:path w="1586230" h="1355725">
                  <a:moveTo>
                    <a:pt x="1586128" y="1288618"/>
                  </a:moveTo>
                  <a:lnTo>
                    <a:pt x="1539618" y="1302881"/>
                  </a:lnTo>
                  <a:lnTo>
                    <a:pt x="1492927" y="1315404"/>
                  </a:lnTo>
                  <a:lnTo>
                    <a:pt x="1446095" y="1326202"/>
                  </a:lnTo>
                  <a:lnTo>
                    <a:pt x="1399162" y="1335290"/>
                  </a:lnTo>
                  <a:lnTo>
                    <a:pt x="1352167" y="1342682"/>
                  </a:lnTo>
                  <a:lnTo>
                    <a:pt x="1305150" y="1348394"/>
                  </a:lnTo>
                  <a:lnTo>
                    <a:pt x="1258150" y="1352440"/>
                  </a:lnTo>
                  <a:lnTo>
                    <a:pt x="1211207" y="1354835"/>
                  </a:lnTo>
                  <a:lnTo>
                    <a:pt x="1164360" y="1355595"/>
                  </a:lnTo>
                  <a:lnTo>
                    <a:pt x="1117649" y="1354733"/>
                  </a:lnTo>
                  <a:lnTo>
                    <a:pt x="1071114" y="1352266"/>
                  </a:lnTo>
                  <a:lnTo>
                    <a:pt x="1024794" y="1348207"/>
                  </a:lnTo>
                  <a:lnTo>
                    <a:pt x="978728" y="1342572"/>
                  </a:lnTo>
                  <a:lnTo>
                    <a:pt x="932957" y="1335375"/>
                  </a:lnTo>
                  <a:lnTo>
                    <a:pt x="887519" y="1326632"/>
                  </a:lnTo>
                  <a:lnTo>
                    <a:pt x="842455" y="1316357"/>
                  </a:lnTo>
                  <a:lnTo>
                    <a:pt x="797804" y="1304565"/>
                  </a:lnTo>
                  <a:lnTo>
                    <a:pt x="753605" y="1291272"/>
                  </a:lnTo>
                  <a:lnTo>
                    <a:pt x="709898" y="1276492"/>
                  </a:lnTo>
                  <a:lnTo>
                    <a:pt x="666722" y="1260239"/>
                  </a:lnTo>
                  <a:lnTo>
                    <a:pt x="624118" y="1242530"/>
                  </a:lnTo>
                  <a:lnTo>
                    <a:pt x="582124" y="1223378"/>
                  </a:lnTo>
                  <a:lnTo>
                    <a:pt x="540781" y="1202798"/>
                  </a:lnTo>
                  <a:lnTo>
                    <a:pt x="500127" y="1180806"/>
                  </a:lnTo>
                  <a:lnTo>
                    <a:pt x="460203" y="1157417"/>
                  </a:lnTo>
                  <a:lnTo>
                    <a:pt x="421048" y="1132645"/>
                  </a:lnTo>
                  <a:lnTo>
                    <a:pt x="382701" y="1106505"/>
                  </a:lnTo>
                  <a:lnTo>
                    <a:pt x="345202" y="1079012"/>
                  </a:lnTo>
                  <a:lnTo>
                    <a:pt x="308591" y="1050181"/>
                  </a:lnTo>
                  <a:lnTo>
                    <a:pt x="272907" y="1020026"/>
                  </a:lnTo>
                  <a:lnTo>
                    <a:pt x="238189" y="988564"/>
                  </a:lnTo>
                  <a:lnTo>
                    <a:pt x="204478" y="955808"/>
                  </a:lnTo>
                  <a:lnTo>
                    <a:pt x="171813" y="921774"/>
                  </a:lnTo>
                  <a:lnTo>
                    <a:pt x="140233" y="886476"/>
                  </a:lnTo>
                  <a:lnTo>
                    <a:pt x="109778" y="849929"/>
                  </a:lnTo>
                  <a:lnTo>
                    <a:pt x="80488" y="812148"/>
                  </a:lnTo>
                  <a:lnTo>
                    <a:pt x="52402" y="773149"/>
                  </a:lnTo>
                  <a:lnTo>
                    <a:pt x="25559" y="732945"/>
                  </a:lnTo>
                  <a:lnTo>
                    <a:pt x="0" y="691553"/>
                  </a:lnTo>
                  <a:lnTo>
                    <a:pt x="1165758" y="0"/>
                  </a:lnTo>
                  <a:lnTo>
                    <a:pt x="1586128" y="128861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1031" y="2071334"/>
              <a:ext cx="1355725" cy="2047239"/>
            </a:xfrm>
            <a:custGeom>
              <a:avLst/>
              <a:gdLst/>
              <a:ahLst/>
              <a:cxnLst/>
              <a:rect l="l" t="t" r="r" b="b"/>
              <a:pathLst>
                <a:path w="1355725" h="2047239">
                  <a:moveTo>
                    <a:pt x="1355464" y="0"/>
                  </a:moveTo>
                  <a:lnTo>
                    <a:pt x="1303394" y="1000"/>
                  </a:lnTo>
                  <a:lnTo>
                    <a:pt x="1251516" y="3991"/>
                  </a:lnTo>
                  <a:lnTo>
                    <a:pt x="1199885" y="8958"/>
                  </a:lnTo>
                  <a:lnTo>
                    <a:pt x="1148555" y="15885"/>
                  </a:lnTo>
                  <a:lnTo>
                    <a:pt x="1097582" y="24758"/>
                  </a:lnTo>
                  <a:lnTo>
                    <a:pt x="1047021" y="35561"/>
                  </a:lnTo>
                  <a:lnTo>
                    <a:pt x="996926" y="48280"/>
                  </a:lnTo>
                  <a:lnTo>
                    <a:pt x="947352" y="62900"/>
                  </a:lnTo>
                  <a:lnTo>
                    <a:pt x="898354" y="79405"/>
                  </a:lnTo>
                  <a:lnTo>
                    <a:pt x="849987" y="97780"/>
                  </a:lnTo>
                  <a:lnTo>
                    <a:pt x="802306" y="118011"/>
                  </a:lnTo>
                  <a:lnTo>
                    <a:pt x="755365" y="140083"/>
                  </a:lnTo>
                  <a:lnTo>
                    <a:pt x="709219" y="163979"/>
                  </a:lnTo>
                  <a:lnTo>
                    <a:pt x="663924" y="189687"/>
                  </a:lnTo>
                  <a:lnTo>
                    <a:pt x="622548" y="215226"/>
                  </a:lnTo>
                  <a:lnTo>
                    <a:pt x="582406" y="242001"/>
                  </a:lnTo>
                  <a:lnTo>
                    <a:pt x="543507" y="269972"/>
                  </a:lnTo>
                  <a:lnTo>
                    <a:pt x="505862" y="299100"/>
                  </a:lnTo>
                  <a:lnTo>
                    <a:pt x="469481" y="329346"/>
                  </a:lnTo>
                  <a:lnTo>
                    <a:pt x="434373" y="360671"/>
                  </a:lnTo>
                  <a:lnTo>
                    <a:pt x="400550" y="393035"/>
                  </a:lnTo>
                  <a:lnTo>
                    <a:pt x="368020" y="426399"/>
                  </a:lnTo>
                  <a:lnTo>
                    <a:pt x="336794" y="460723"/>
                  </a:lnTo>
                  <a:lnTo>
                    <a:pt x="306882" y="495969"/>
                  </a:lnTo>
                  <a:lnTo>
                    <a:pt x="278294" y="532097"/>
                  </a:lnTo>
                  <a:lnTo>
                    <a:pt x="251040" y="569067"/>
                  </a:lnTo>
                  <a:lnTo>
                    <a:pt x="225129" y="606841"/>
                  </a:lnTo>
                  <a:lnTo>
                    <a:pt x="200573" y="645380"/>
                  </a:lnTo>
                  <a:lnTo>
                    <a:pt x="177381" y="684643"/>
                  </a:lnTo>
                  <a:lnTo>
                    <a:pt x="155563" y="724591"/>
                  </a:lnTo>
                  <a:lnTo>
                    <a:pt x="135129" y="765187"/>
                  </a:lnTo>
                  <a:lnTo>
                    <a:pt x="116089" y="806389"/>
                  </a:lnTo>
                  <a:lnTo>
                    <a:pt x="98453" y="848159"/>
                  </a:lnTo>
                  <a:lnTo>
                    <a:pt x="82232" y="890457"/>
                  </a:lnTo>
                  <a:lnTo>
                    <a:pt x="67435" y="933245"/>
                  </a:lnTo>
                  <a:lnTo>
                    <a:pt x="54071" y="976482"/>
                  </a:lnTo>
                  <a:lnTo>
                    <a:pt x="42153" y="1020130"/>
                  </a:lnTo>
                  <a:lnTo>
                    <a:pt x="31688" y="1064150"/>
                  </a:lnTo>
                  <a:lnTo>
                    <a:pt x="22688" y="1108501"/>
                  </a:lnTo>
                  <a:lnTo>
                    <a:pt x="15162" y="1153145"/>
                  </a:lnTo>
                  <a:lnTo>
                    <a:pt x="9121" y="1198043"/>
                  </a:lnTo>
                  <a:lnTo>
                    <a:pt x="4574" y="1243154"/>
                  </a:lnTo>
                  <a:lnTo>
                    <a:pt x="1531" y="1288441"/>
                  </a:lnTo>
                  <a:lnTo>
                    <a:pt x="3" y="1333863"/>
                  </a:lnTo>
                  <a:lnTo>
                    <a:pt x="0" y="1379382"/>
                  </a:lnTo>
                  <a:lnTo>
                    <a:pt x="1530" y="1424957"/>
                  </a:lnTo>
                  <a:lnTo>
                    <a:pt x="4606" y="1470550"/>
                  </a:lnTo>
                  <a:lnTo>
                    <a:pt x="9236" y="1516122"/>
                  </a:lnTo>
                  <a:lnTo>
                    <a:pt x="15431" y="1561633"/>
                  </a:lnTo>
                  <a:lnTo>
                    <a:pt x="23200" y="1607043"/>
                  </a:lnTo>
                  <a:lnTo>
                    <a:pt x="32554" y="1652315"/>
                  </a:lnTo>
                  <a:lnTo>
                    <a:pt x="43503" y="1697407"/>
                  </a:lnTo>
                  <a:lnTo>
                    <a:pt x="56056" y="1742282"/>
                  </a:lnTo>
                  <a:lnTo>
                    <a:pt x="70225" y="1786899"/>
                  </a:lnTo>
                  <a:lnTo>
                    <a:pt x="86018" y="1831219"/>
                  </a:lnTo>
                  <a:lnTo>
                    <a:pt x="103446" y="1875204"/>
                  </a:lnTo>
                  <a:lnTo>
                    <a:pt x="122518" y="1918814"/>
                  </a:lnTo>
                  <a:lnTo>
                    <a:pt x="143246" y="1962009"/>
                  </a:lnTo>
                  <a:lnTo>
                    <a:pt x="165639" y="2004750"/>
                  </a:lnTo>
                  <a:lnTo>
                    <a:pt x="189706" y="2046998"/>
                  </a:lnTo>
                  <a:lnTo>
                    <a:pt x="1355464" y="1355445"/>
                  </a:lnTo>
                  <a:lnTo>
                    <a:pt x="1355464" y="0"/>
                  </a:lnTo>
                  <a:close/>
                </a:path>
              </a:pathLst>
            </a:custGeom>
            <a:solidFill>
              <a:srgbClr val="ACA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1031" y="2071335"/>
              <a:ext cx="1355725" cy="2047239"/>
            </a:xfrm>
            <a:custGeom>
              <a:avLst/>
              <a:gdLst/>
              <a:ahLst/>
              <a:cxnLst/>
              <a:rect l="l" t="t" r="r" b="b"/>
              <a:pathLst>
                <a:path w="1355725" h="2047239">
                  <a:moveTo>
                    <a:pt x="189706" y="2046998"/>
                  </a:moveTo>
                  <a:lnTo>
                    <a:pt x="165639" y="2004750"/>
                  </a:lnTo>
                  <a:lnTo>
                    <a:pt x="143246" y="1962009"/>
                  </a:lnTo>
                  <a:lnTo>
                    <a:pt x="122518" y="1918814"/>
                  </a:lnTo>
                  <a:lnTo>
                    <a:pt x="103446" y="1875204"/>
                  </a:lnTo>
                  <a:lnTo>
                    <a:pt x="86018" y="1831219"/>
                  </a:lnTo>
                  <a:lnTo>
                    <a:pt x="70225" y="1786899"/>
                  </a:lnTo>
                  <a:lnTo>
                    <a:pt x="56056" y="1742282"/>
                  </a:lnTo>
                  <a:lnTo>
                    <a:pt x="43503" y="1697407"/>
                  </a:lnTo>
                  <a:lnTo>
                    <a:pt x="32554" y="1652315"/>
                  </a:lnTo>
                  <a:lnTo>
                    <a:pt x="23200" y="1607043"/>
                  </a:lnTo>
                  <a:lnTo>
                    <a:pt x="15431" y="1561633"/>
                  </a:lnTo>
                  <a:lnTo>
                    <a:pt x="9236" y="1516122"/>
                  </a:lnTo>
                  <a:lnTo>
                    <a:pt x="4606" y="1470550"/>
                  </a:lnTo>
                  <a:lnTo>
                    <a:pt x="1530" y="1424957"/>
                  </a:lnTo>
                  <a:lnTo>
                    <a:pt x="0" y="1379382"/>
                  </a:lnTo>
                  <a:lnTo>
                    <a:pt x="3" y="1333863"/>
                  </a:lnTo>
                  <a:lnTo>
                    <a:pt x="1531" y="1288441"/>
                  </a:lnTo>
                  <a:lnTo>
                    <a:pt x="4574" y="1243154"/>
                  </a:lnTo>
                  <a:lnTo>
                    <a:pt x="9121" y="1198043"/>
                  </a:lnTo>
                  <a:lnTo>
                    <a:pt x="15162" y="1153145"/>
                  </a:lnTo>
                  <a:lnTo>
                    <a:pt x="22688" y="1108501"/>
                  </a:lnTo>
                  <a:lnTo>
                    <a:pt x="31688" y="1064150"/>
                  </a:lnTo>
                  <a:lnTo>
                    <a:pt x="42153" y="1020130"/>
                  </a:lnTo>
                  <a:lnTo>
                    <a:pt x="54071" y="976482"/>
                  </a:lnTo>
                  <a:lnTo>
                    <a:pt x="67435" y="933245"/>
                  </a:lnTo>
                  <a:lnTo>
                    <a:pt x="82232" y="890457"/>
                  </a:lnTo>
                  <a:lnTo>
                    <a:pt x="98453" y="848159"/>
                  </a:lnTo>
                  <a:lnTo>
                    <a:pt x="116089" y="806389"/>
                  </a:lnTo>
                  <a:lnTo>
                    <a:pt x="135129" y="765187"/>
                  </a:lnTo>
                  <a:lnTo>
                    <a:pt x="155563" y="724591"/>
                  </a:lnTo>
                  <a:lnTo>
                    <a:pt x="177381" y="684643"/>
                  </a:lnTo>
                  <a:lnTo>
                    <a:pt x="200573" y="645380"/>
                  </a:lnTo>
                  <a:lnTo>
                    <a:pt x="225129" y="606841"/>
                  </a:lnTo>
                  <a:lnTo>
                    <a:pt x="251040" y="569067"/>
                  </a:lnTo>
                  <a:lnTo>
                    <a:pt x="278294" y="532097"/>
                  </a:lnTo>
                  <a:lnTo>
                    <a:pt x="306882" y="495969"/>
                  </a:lnTo>
                  <a:lnTo>
                    <a:pt x="336794" y="460723"/>
                  </a:lnTo>
                  <a:lnTo>
                    <a:pt x="368020" y="426399"/>
                  </a:lnTo>
                  <a:lnTo>
                    <a:pt x="400550" y="393035"/>
                  </a:lnTo>
                  <a:lnTo>
                    <a:pt x="434373" y="360671"/>
                  </a:lnTo>
                  <a:lnTo>
                    <a:pt x="469481" y="329346"/>
                  </a:lnTo>
                  <a:lnTo>
                    <a:pt x="505862" y="299100"/>
                  </a:lnTo>
                  <a:lnTo>
                    <a:pt x="543507" y="269972"/>
                  </a:lnTo>
                  <a:lnTo>
                    <a:pt x="582406" y="242001"/>
                  </a:lnTo>
                  <a:lnTo>
                    <a:pt x="622548" y="215226"/>
                  </a:lnTo>
                  <a:lnTo>
                    <a:pt x="663924" y="189687"/>
                  </a:lnTo>
                  <a:lnTo>
                    <a:pt x="709219" y="163979"/>
                  </a:lnTo>
                  <a:lnTo>
                    <a:pt x="755365" y="140083"/>
                  </a:lnTo>
                  <a:lnTo>
                    <a:pt x="802306" y="118011"/>
                  </a:lnTo>
                  <a:lnTo>
                    <a:pt x="849987" y="97780"/>
                  </a:lnTo>
                  <a:lnTo>
                    <a:pt x="898354" y="79405"/>
                  </a:lnTo>
                  <a:lnTo>
                    <a:pt x="947352" y="62900"/>
                  </a:lnTo>
                  <a:lnTo>
                    <a:pt x="996926" y="48280"/>
                  </a:lnTo>
                  <a:lnTo>
                    <a:pt x="1047021" y="35561"/>
                  </a:lnTo>
                  <a:lnTo>
                    <a:pt x="1097582" y="24758"/>
                  </a:lnTo>
                  <a:lnTo>
                    <a:pt x="1148555" y="15885"/>
                  </a:lnTo>
                  <a:lnTo>
                    <a:pt x="1199885" y="8958"/>
                  </a:lnTo>
                  <a:lnTo>
                    <a:pt x="1251516" y="3991"/>
                  </a:lnTo>
                  <a:lnTo>
                    <a:pt x="1303394" y="1000"/>
                  </a:lnTo>
                  <a:lnTo>
                    <a:pt x="1355464" y="0"/>
                  </a:lnTo>
                  <a:lnTo>
                    <a:pt x="1355464" y="1355445"/>
                  </a:lnTo>
                  <a:lnTo>
                    <a:pt x="189706" y="204699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471332" y="3037392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45%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29989" y="4304217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21%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6030" y="2751596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Arial"/>
                <a:cs typeface="Arial"/>
              </a:rPr>
              <a:t>34%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2977" y="800668"/>
            <a:ext cx="2726055" cy="8255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065" marR="5080" algn="ctr">
              <a:lnSpc>
                <a:spcPct val="95800"/>
              </a:lnSpc>
              <a:spcBef>
                <a:spcPts val="190"/>
              </a:spcBef>
            </a:pPr>
            <a:r>
              <a:rPr sz="1800" spc="-20" dirty="0">
                <a:latin typeface="Arial"/>
                <a:cs typeface="Arial"/>
              </a:rPr>
              <a:t>D-</a:t>
            </a:r>
            <a:r>
              <a:rPr sz="1800" dirty="0">
                <a:latin typeface="Arial"/>
                <a:cs typeface="Arial"/>
              </a:rPr>
              <a:t>SNP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Penetration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among </a:t>
            </a:r>
            <a:r>
              <a:rPr sz="1800" dirty="0">
                <a:latin typeface="Arial"/>
                <a:cs typeface="Arial"/>
              </a:rPr>
              <a:t>Dual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Beneficiaries, </a:t>
            </a:r>
            <a:r>
              <a:rPr sz="1800" dirty="0">
                <a:latin typeface="Arial"/>
                <a:cs typeface="Arial"/>
              </a:rPr>
              <a:t>September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39813" y="4970310"/>
            <a:ext cx="102235" cy="691515"/>
            <a:chOff x="439813" y="4970310"/>
            <a:chExt cx="102235" cy="691515"/>
          </a:xfrm>
        </p:grpSpPr>
        <p:sp>
          <p:nvSpPr>
            <p:cNvPr id="42" name="object 42"/>
            <p:cNvSpPr/>
            <p:nvPr/>
          </p:nvSpPr>
          <p:spPr>
            <a:xfrm>
              <a:off x="439813" y="497031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9813" y="5264899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EEA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9813" y="5559488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ACA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5584" y="4819575"/>
            <a:ext cx="2250440" cy="9093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00" b="1" dirty="0">
                <a:latin typeface="Arial"/>
                <a:cs typeface="Arial"/>
              </a:rPr>
              <a:t>Duals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D-</a:t>
            </a:r>
            <a:r>
              <a:rPr sz="1600" b="1" spc="-25" dirty="0">
                <a:latin typeface="Arial"/>
                <a:cs typeface="Arial"/>
              </a:rPr>
              <a:t>SNP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</a:pPr>
            <a:r>
              <a:rPr sz="1600" dirty="0">
                <a:latin typeface="Arial"/>
                <a:cs typeface="Arial"/>
              </a:rPr>
              <a:t>Duals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0" dirty="0">
                <a:latin typeface="Arial"/>
                <a:cs typeface="Arial"/>
              </a:rPr>
              <a:t>Non-D-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MA </a:t>
            </a:r>
            <a:r>
              <a:rPr sz="1600" dirty="0">
                <a:latin typeface="Arial"/>
                <a:cs typeface="Arial"/>
              </a:rPr>
              <a:t>Duals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Medicare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FFS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91536" y="801688"/>
            <a:ext cx="0" cy="5050155"/>
          </a:xfrm>
          <a:custGeom>
            <a:avLst/>
            <a:gdLst/>
            <a:ahLst/>
            <a:cxnLst/>
            <a:rect l="l" t="t" r="r" b="b"/>
            <a:pathLst>
              <a:path h="5050155">
                <a:moveTo>
                  <a:pt x="0" y="0"/>
                </a:moveTo>
                <a:lnTo>
                  <a:pt x="0" y="5049926"/>
                </a:lnTo>
              </a:path>
            </a:pathLst>
          </a:custGeom>
          <a:ln w="9525">
            <a:solidFill>
              <a:srgbClr val="D43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8545"/>
            <a:ext cx="12204700" cy="5501005"/>
            <a:chOff x="-6350" y="678545"/>
            <a:chExt cx="12204700" cy="5501005"/>
          </a:xfrm>
        </p:grpSpPr>
        <p:sp>
          <p:nvSpPr>
            <p:cNvPr id="3" name="object 3"/>
            <p:cNvSpPr/>
            <p:nvPr/>
          </p:nvSpPr>
          <p:spPr>
            <a:xfrm>
              <a:off x="0" y="61731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7985" y="688759"/>
              <a:ext cx="3064510" cy="5480685"/>
            </a:xfrm>
            <a:custGeom>
              <a:avLst/>
              <a:gdLst/>
              <a:ahLst/>
              <a:cxnLst/>
              <a:rect l="l" t="t" r="r" b="b"/>
              <a:pathLst>
                <a:path w="3064509" h="5480685">
                  <a:moveTo>
                    <a:pt x="3064014" y="0"/>
                  </a:moveTo>
                  <a:lnTo>
                    <a:pt x="0" y="0"/>
                  </a:lnTo>
                  <a:lnTo>
                    <a:pt x="0" y="5480481"/>
                  </a:lnTo>
                  <a:lnTo>
                    <a:pt x="3064014" y="5480481"/>
                  </a:lnTo>
                  <a:lnTo>
                    <a:pt x="3064014" y="0"/>
                  </a:lnTo>
                  <a:close/>
                </a:path>
              </a:pathLst>
            </a:custGeom>
            <a:solidFill>
              <a:srgbClr val="D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1174" y="159556"/>
            <a:ext cx="9667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C-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SNP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ENROLLMENT</a:t>
            </a:r>
            <a:r>
              <a:rPr sz="1800" spc="-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HAS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ROOM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GROW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DIAGNOSED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PATIENT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POPULATION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705" y="6218457"/>
            <a:ext cx="8435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2022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Current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Beneficiary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Survey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(MCBS)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linked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FFS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claims,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representative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nationwide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population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ever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FFS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2022.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identified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diagnosed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cardiovascular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disorders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(cardiac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arrhythmia,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coronary</a:t>
            </a:r>
            <a:r>
              <a:rPr sz="1000" spc="50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artery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disease,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peripheral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vascular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disease,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chronic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venous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thromboembolic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disorder),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HF,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diabetes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mellitus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based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one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more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diagnoses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linked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claims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across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settings.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enrollee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count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from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CMS’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Comprehensive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Reports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February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2025.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1017" y="607110"/>
            <a:ext cx="2647950" cy="356616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4000" b="1" spc="-20" dirty="0">
                <a:latin typeface="Times New Roman"/>
                <a:cs typeface="Times New Roman"/>
              </a:rPr>
              <a:t>1:16</a:t>
            </a: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100"/>
              </a:spcBef>
            </a:pP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each </a:t>
            </a:r>
            <a:r>
              <a:rPr sz="2400" b="1" spc="-25" dirty="0">
                <a:latin typeface="Times New Roman"/>
                <a:cs typeface="Times New Roman"/>
              </a:rPr>
              <a:t>C-SNP </a:t>
            </a:r>
            <a:r>
              <a:rPr sz="2400" b="1" dirty="0">
                <a:latin typeface="Times New Roman"/>
                <a:cs typeface="Times New Roman"/>
              </a:rPr>
              <a:t>enrollee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plans </a:t>
            </a:r>
            <a:r>
              <a:rPr sz="2400" dirty="0">
                <a:latin typeface="Times New Roman"/>
                <a:cs typeface="Times New Roman"/>
              </a:rPr>
              <a:t>serving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CVD,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HF,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diabetes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2025, </a:t>
            </a:r>
            <a:r>
              <a:rPr sz="2400" b="1" dirty="0">
                <a:latin typeface="Times New Roman"/>
                <a:cs typeface="Times New Roman"/>
              </a:rPr>
              <a:t>Medicare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FFS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alone </a:t>
            </a:r>
            <a:r>
              <a:rPr sz="2400" b="1" dirty="0">
                <a:latin typeface="Times New Roman"/>
                <a:cs typeface="Times New Roman"/>
              </a:rPr>
              <a:t>enrolled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16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patients </a:t>
            </a:r>
            <a:r>
              <a:rPr sz="2400" dirty="0">
                <a:latin typeface="Times New Roman"/>
                <a:cs typeface="Times New Roman"/>
              </a:rPr>
              <a:t>diagnosed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those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2022.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1017" y="4566806"/>
            <a:ext cx="236982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Additional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C-</a:t>
            </a:r>
            <a:r>
              <a:rPr sz="2400" spc="-25" dirty="0">
                <a:latin typeface="Times New Roman"/>
                <a:cs typeface="Times New Roman"/>
              </a:rPr>
              <a:t>SNP </a:t>
            </a:r>
            <a:r>
              <a:rPr sz="2400" dirty="0">
                <a:latin typeface="Times New Roman"/>
                <a:cs typeface="Times New Roman"/>
              </a:rPr>
              <a:t>eligible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individuals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enrolled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MA </a:t>
            </a:r>
            <a:r>
              <a:rPr sz="2400" dirty="0">
                <a:latin typeface="Times New Roman"/>
                <a:cs typeface="Times New Roman"/>
              </a:rPr>
              <a:t>(not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shown).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9027" y="2301239"/>
            <a:ext cx="7713980" cy="2724150"/>
            <a:chOff x="559027" y="2301239"/>
            <a:chExt cx="7713980" cy="2724150"/>
          </a:xfrm>
        </p:grpSpPr>
        <p:sp>
          <p:nvSpPr>
            <p:cNvPr id="12" name="object 12"/>
            <p:cNvSpPr/>
            <p:nvPr/>
          </p:nvSpPr>
          <p:spPr>
            <a:xfrm>
              <a:off x="5137404" y="2301239"/>
              <a:ext cx="2407920" cy="1762125"/>
            </a:xfrm>
            <a:custGeom>
              <a:avLst/>
              <a:gdLst/>
              <a:ahLst/>
              <a:cxnLst/>
              <a:rect l="l" t="t" r="r" b="b"/>
              <a:pathLst>
                <a:path w="2407920" h="1762125">
                  <a:moveTo>
                    <a:pt x="2407920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2407920" y="1761744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3789" y="5020574"/>
              <a:ext cx="7704455" cy="0"/>
            </a:xfrm>
            <a:custGeom>
              <a:avLst/>
              <a:gdLst/>
              <a:ahLst/>
              <a:cxnLst/>
              <a:rect l="l" t="t" r="r" b="b"/>
              <a:pathLst>
                <a:path w="7704455">
                  <a:moveTo>
                    <a:pt x="0" y="0"/>
                  </a:moveTo>
                  <a:lnTo>
                    <a:pt x="77039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86255" y="4808232"/>
            <a:ext cx="2407920" cy="2127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70"/>
              </a:lnSpc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1.1M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7403" y="4062996"/>
            <a:ext cx="2407920" cy="957580"/>
          </a:xfrm>
          <a:prstGeom prst="rect">
            <a:avLst/>
          </a:prstGeom>
          <a:solidFill>
            <a:srgbClr val="6B1B13"/>
          </a:solidFill>
        </p:spPr>
        <p:txBody>
          <a:bodyPr vert="horz" wrap="square" lIns="0" tIns="1155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1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4.8M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5442" y="3040473"/>
            <a:ext cx="463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8.9M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7403" y="1687067"/>
            <a:ext cx="2407920" cy="61468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3.1M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88418" y="712243"/>
            <a:ext cx="6052185" cy="9493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" algn="ctr">
              <a:lnSpc>
                <a:spcPts val="2245"/>
              </a:lnSpc>
              <a:spcBef>
                <a:spcPts val="120"/>
              </a:spcBef>
            </a:pPr>
            <a:r>
              <a:rPr sz="1900" dirty="0">
                <a:latin typeface="Arial"/>
                <a:cs typeface="Arial"/>
              </a:rPr>
              <a:t>Select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C-SNP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Enrollment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 2025 and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Approximate</a:t>
            </a:r>
            <a:endParaRPr sz="1900">
              <a:latin typeface="Arial"/>
              <a:cs typeface="Arial"/>
            </a:endParaRPr>
          </a:p>
          <a:p>
            <a:pPr algn="ctr">
              <a:lnSpc>
                <a:spcPts val="2245"/>
              </a:lnSpc>
            </a:pPr>
            <a:r>
              <a:rPr sz="1900" dirty="0">
                <a:latin typeface="Arial"/>
                <a:cs typeface="Arial"/>
              </a:rPr>
              <a:t>C-SNP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Eligible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Population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(Medicare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FFS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Only)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 </a:t>
            </a:r>
            <a:r>
              <a:rPr sz="1900" spc="-20" dirty="0">
                <a:latin typeface="Arial"/>
                <a:cs typeface="Arial"/>
              </a:rPr>
              <a:t>2022</a:t>
            </a:r>
            <a:endParaRPr sz="1900">
              <a:latin typeface="Arial"/>
              <a:cs typeface="Arial"/>
            </a:endParaRPr>
          </a:p>
          <a:p>
            <a:pPr marR="809625" algn="r">
              <a:lnSpc>
                <a:spcPct val="100000"/>
              </a:lnSpc>
              <a:spcBef>
                <a:spcPts val="844"/>
              </a:spcBef>
            </a:pPr>
            <a:r>
              <a:rPr sz="1600" b="1" spc="-10" dirty="0">
                <a:latin typeface="Arial"/>
                <a:cs typeface="Arial"/>
              </a:rPr>
              <a:t>16.9M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36191" y="5785853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6B1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0439" y="5112391"/>
            <a:ext cx="2758440" cy="8432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29615" marR="5080" indent="-717550">
              <a:lnSpc>
                <a:spcPts val="1839"/>
              </a:lnSpc>
              <a:spcBef>
                <a:spcPts val="225"/>
              </a:spcBef>
            </a:pPr>
            <a:r>
              <a:rPr sz="1600" dirty="0">
                <a:latin typeface="Arial"/>
                <a:cs typeface="Arial"/>
              </a:rPr>
              <a:t>Enrollees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CVD/HF/Diabetes C-</a:t>
            </a:r>
            <a:r>
              <a:rPr sz="1600" dirty="0">
                <a:latin typeface="Arial"/>
                <a:cs typeface="Arial"/>
              </a:rPr>
              <a:t>SNPs,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  <a:p>
            <a:pPr marL="673735">
              <a:lnSpc>
                <a:spcPct val="100000"/>
              </a:lnSpc>
              <a:spcBef>
                <a:spcPts val="710"/>
              </a:spcBef>
            </a:pPr>
            <a:r>
              <a:rPr sz="1600" dirty="0">
                <a:latin typeface="Arial"/>
                <a:cs typeface="Arial"/>
              </a:rPr>
              <a:t>CVD/HF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10" dirty="0">
                <a:latin typeface="Arial"/>
                <a:cs typeface="Arial"/>
              </a:rPr>
              <a:t> Diabetes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05529" y="5785853"/>
            <a:ext cx="2032635" cy="102235"/>
            <a:chOff x="3905529" y="5785853"/>
            <a:chExt cx="2032635" cy="102235"/>
          </a:xfrm>
        </p:grpSpPr>
        <p:sp>
          <p:nvSpPr>
            <p:cNvPr id="22" name="object 22"/>
            <p:cNvSpPr/>
            <p:nvPr/>
          </p:nvSpPr>
          <p:spPr>
            <a:xfrm>
              <a:off x="3905529" y="5785853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35840" y="5785853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2158" y="0"/>
                  </a:moveTo>
                  <a:lnTo>
                    <a:pt x="0" y="0"/>
                  </a:lnTo>
                  <a:lnTo>
                    <a:pt x="0" y="102158"/>
                  </a:lnTo>
                  <a:lnTo>
                    <a:pt x="102158" y="102158"/>
                  </a:lnTo>
                  <a:lnTo>
                    <a:pt x="102158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41297" y="5112391"/>
            <a:ext cx="3785870" cy="8432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650364" marR="5080" indent="-824230">
              <a:lnSpc>
                <a:spcPts val="1839"/>
              </a:lnSpc>
              <a:spcBef>
                <a:spcPts val="225"/>
              </a:spcBef>
            </a:pPr>
            <a:r>
              <a:rPr sz="1600" dirty="0">
                <a:latin typeface="Arial"/>
                <a:cs typeface="Arial"/>
              </a:rPr>
              <a:t>Medicare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FFS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CVD/HF/Diabetes </a:t>
            </a:r>
            <a:r>
              <a:rPr sz="1600" dirty="0">
                <a:latin typeface="Arial"/>
                <a:cs typeface="Arial"/>
              </a:rPr>
              <a:t>Patients,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1942464" algn="l"/>
              </a:tabLst>
            </a:pPr>
            <a:r>
              <a:rPr sz="1600" dirty="0">
                <a:latin typeface="Arial"/>
                <a:cs typeface="Arial"/>
              </a:rPr>
              <a:t>CVD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HF </a:t>
            </a:r>
            <a:r>
              <a:rPr sz="1600" spc="-20" dirty="0">
                <a:latin typeface="Arial"/>
                <a:cs typeface="Arial"/>
              </a:rPr>
              <a:t>Only</a:t>
            </a:r>
            <a:r>
              <a:rPr sz="1600" dirty="0">
                <a:latin typeface="Arial"/>
                <a:cs typeface="Arial"/>
              </a:rPr>
              <a:t>	Diabetes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Only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6725" y="3359975"/>
            <a:ext cx="4124960" cy="7042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231775" marR="226695" algn="ctr">
              <a:lnSpc>
                <a:spcPct val="100000"/>
              </a:lnSpc>
              <a:spcBef>
                <a:spcPts val="204"/>
              </a:spcBef>
            </a:pPr>
            <a:r>
              <a:rPr sz="1400" dirty="0">
                <a:latin typeface="Arial"/>
                <a:cs typeface="Arial"/>
              </a:rPr>
              <a:t>This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group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represents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97%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C-</a:t>
            </a:r>
            <a:r>
              <a:rPr sz="1400" spc="-25" dirty="0">
                <a:latin typeface="Arial"/>
                <a:cs typeface="Arial"/>
              </a:rPr>
              <a:t>SNP </a:t>
            </a:r>
            <a:r>
              <a:rPr sz="1400" dirty="0">
                <a:latin typeface="Arial"/>
                <a:cs typeface="Arial"/>
              </a:rPr>
              <a:t>enrollees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serving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cardiovascular </a:t>
            </a:r>
            <a:r>
              <a:rPr sz="1400" dirty="0">
                <a:latin typeface="Arial"/>
                <a:cs typeface="Arial"/>
              </a:rPr>
              <a:t>diseases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(CVD),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heart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failure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(HF),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diabetes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05248" y="4058823"/>
            <a:ext cx="288290" cy="738505"/>
            <a:chOff x="1005248" y="4058823"/>
            <a:chExt cx="288290" cy="738505"/>
          </a:xfrm>
        </p:grpSpPr>
        <p:sp>
          <p:nvSpPr>
            <p:cNvPr id="27" name="object 27"/>
            <p:cNvSpPr/>
            <p:nvPr/>
          </p:nvSpPr>
          <p:spPr>
            <a:xfrm>
              <a:off x="1010010" y="4063586"/>
              <a:ext cx="252095" cy="674370"/>
            </a:xfrm>
            <a:custGeom>
              <a:avLst/>
              <a:gdLst/>
              <a:ahLst/>
              <a:cxnLst/>
              <a:rect l="l" t="t" r="r" b="b"/>
              <a:pathLst>
                <a:path w="252094" h="674370">
                  <a:moveTo>
                    <a:pt x="0" y="0"/>
                  </a:moveTo>
                  <a:lnTo>
                    <a:pt x="251942" y="67381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1826" y="4712156"/>
              <a:ext cx="71755" cy="85090"/>
            </a:xfrm>
            <a:custGeom>
              <a:avLst/>
              <a:gdLst/>
              <a:ahLst/>
              <a:cxnLst/>
              <a:rect l="l" t="t" r="r" b="b"/>
              <a:pathLst>
                <a:path w="71755" h="85089">
                  <a:moveTo>
                    <a:pt x="71374" y="0"/>
                  </a:moveTo>
                  <a:lnTo>
                    <a:pt x="0" y="26682"/>
                  </a:lnTo>
                  <a:lnTo>
                    <a:pt x="62369" y="84721"/>
                  </a:lnTo>
                  <a:lnTo>
                    <a:pt x="71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8545"/>
            <a:ext cx="12204700" cy="5501005"/>
            <a:chOff x="-6350" y="678545"/>
            <a:chExt cx="12204700" cy="5501005"/>
          </a:xfrm>
        </p:grpSpPr>
        <p:sp>
          <p:nvSpPr>
            <p:cNvPr id="3" name="object 3"/>
            <p:cNvSpPr/>
            <p:nvPr/>
          </p:nvSpPr>
          <p:spPr>
            <a:xfrm>
              <a:off x="0" y="61731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7985" y="688759"/>
              <a:ext cx="3064510" cy="5480685"/>
            </a:xfrm>
            <a:custGeom>
              <a:avLst/>
              <a:gdLst/>
              <a:ahLst/>
              <a:cxnLst/>
              <a:rect l="l" t="t" r="r" b="b"/>
              <a:pathLst>
                <a:path w="3064509" h="5480685">
                  <a:moveTo>
                    <a:pt x="3064014" y="0"/>
                  </a:moveTo>
                  <a:lnTo>
                    <a:pt x="0" y="0"/>
                  </a:lnTo>
                  <a:lnTo>
                    <a:pt x="0" y="5480481"/>
                  </a:lnTo>
                  <a:lnTo>
                    <a:pt x="3064014" y="5480481"/>
                  </a:lnTo>
                  <a:lnTo>
                    <a:pt x="3064014" y="0"/>
                  </a:lnTo>
                  <a:close/>
                </a:path>
              </a:pathLst>
            </a:custGeom>
            <a:solidFill>
              <a:srgbClr val="D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0946" y="36110"/>
            <a:ext cx="1019937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I-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SNP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ENROLLMENT</a:t>
            </a:r>
            <a:r>
              <a:rPr sz="1800" spc="-1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HAS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LARGE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ROOM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GROW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</a:t>
            </a:r>
            <a:r>
              <a:rPr sz="1800" spc="-4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ELIGIBLE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POPULATION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–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BOTH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IN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INSTITUTIONS</a:t>
            </a:r>
            <a:r>
              <a:rPr sz="1800" spc="-6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COMMUNITY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58" y="6218457"/>
            <a:ext cx="8420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2022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MCBS,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representative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nationwide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population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ever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enrolled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(FFS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MA)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2022.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Facility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residents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those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long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facility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stay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during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year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(mean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+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LOS);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community</a:t>
            </a:r>
            <a:r>
              <a:rPr sz="1000" spc="-5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2+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ADL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population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non-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facility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residents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reporting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difficulty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more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6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Activities 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Daily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Living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(ADLs)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reporting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that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they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receive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from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another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person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perform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or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more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ADLs.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I-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count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from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CMS’</a:t>
            </a:r>
            <a:r>
              <a:rPr sz="1000" spc="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Comprehensive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Reports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February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2025.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321017" y="770523"/>
            <a:ext cx="957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1:37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1017" y="1477659"/>
            <a:ext cx="2628265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2920" algn="just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Times New Roman"/>
                <a:cs typeface="Times New Roman"/>
              </a:rPr>
              <a:t>For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each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I-</a:t>
            </a:r>
            <a:r>
              <a:rPr sz="2400" b="1" spc="-25" dirty="0">
                <a:latin typeface="Times New Roman"/>
                <a:cs typeface="Times New Roman"/>
              </a:rPr>
              <a:t>SNP </a:t>
            </a:r>
            <a:r>
              <a:rPr sz="2400" b="1" dirty="0">
                <a:latin typeface="Times New Roman"/>
                <a:cs typeface="Times New Roman"/>
              </a:rPr>
              <a:t>enrollee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2025,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9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Medicare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enrolled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37 </a:t>
            </a:r>
            <a:r>
              <a:rPr sz="2400" dirty="0">
                <a:latin typeface="Times New Roman"/>
                <a:cs typeface="Times New Roman"/>
              </a:rPr>
              <a:t>people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facility </a:t>
            </a:r>
            <a:r>
              <a:rPr sz="2400" dirty="0">
                <a:latin typeface="Times New Roman"/>
                <a:cs typeface="Times New Roman"/>
              </a:rPr>
              <a:t>level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2022.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5426" y="2433827"/>
            <a:ext cx="8702040" cy="2753995"/>
            <a:chOff x="885426" y="2433827"/>
            <a:chExt cx="8702040" cy="27539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6472" y="4331681"/>
              <a:ext cx="240791" cy="1600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6472" y="4842221"/>
              <a:ext cx="240791" cy="1600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51431" y="5007863"/>
              <a:ext cx="2204085" cy="87630"/>
            </a:xfrm>
            <a:custGeom>
              <a:avLst/>
              <a:gdLst/>
              <a:ahLst/>
              <a:cxnLst/>
              <a:rect l="l" t="t" r="r" b="b"/>
              <a:pathLst>
                <a:path w="2204085" h="87629">
                  <a:moveTo>
                    <a:pt x="2203704" y="0"/>
                  </a:moveTo>
                  <a:lnTo>
                    <a:pt x="0" y="0"/>
                  </a:lnTo>
                  <a:lnTo>
                    <a:pt x="0" y="87452"/>
                  </a:lnTo>
                  <a:lnTo>
                    <a:pt x="2203704" y="87452"/>
                  </a:lnTo>
                  <a:lnTo>
                    <a:pt x="2203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7967" y="2433827"/>
              <a:ext cx="2204085" cy="2661920"/>
            </a:xfrm>
            <a:custGeom>
              <a:avLst/>
              <a:gdLst/>
              <a:ahLst/>
              <a:cxnLst/>
              <a:rect l="l" t="t" r="r" b="b"/>
              <a:pathLst>
                <a:path w="2204084" h="2661920">
                  <a:moveTo>
                    <a:pt x="2203704" y="0"/>
                  </a:moveTo>
                  <a:lnTo>
                    <a:pt x="0" y="0"/>
                  </a:lnTo>
                  <a:lnTo>
                    <a:pt x="0" y="2661488"/>
                  </a:lnTo>
                  <a:lnTo>
                    <a:pt x="2203704" y="2661488"/>
                  </a:lnTo>
                  <a:lnTo>
                    <a:pt x="2203704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0188" y="5095307"/>
              <a:ext cx="7052309" cy="0"/>
            </a:xfrm>
            <a:custGeom>
              <a:avLst/>
              <a:gdLst/>
              <a:ahLst/>
              <a:cxnLst/>
              <a:rect l="l" t="t" r="r" b="b"/>
              <a:pathLst>
                <a:path w="7052309">
                  <a:moveTo>
                    <a:pt x="0" y="0"/>
                  </a:moveTo>
                  <a:lnTo>
                    <a:pt x="1482031" y="0"/>
                  </a:lnTo>
                </a:path>
                <a:path w="7052309">
                  <a:moveTo>
                    <a:pt x="2044070" y="0"/>
                  </a:moveTo>
                  <a:lnTo>
                    <a:pt x="7052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2220" y="4915941"/>
              <a:ext cx="562610" cy="271780"/>
            </a:xfrm>
            <a:custGeom>
              <a:avLst/>
              <a:gdLst/>
              <a:ahLst/>
              <a:cxnLst/>
              <a:rect l="l" t="t" r="r" b="b"/>
              <a:pathLst>
                <a:path w="562610" h="271779">
                  <a:moveTo>
                    <a:pt x="562038" y="0"/>
                  </a:moveTo>
                  <a:lnTo>
                    <a:pt x="0" y="0"/>
                  </a:lnTo>
                  <a:lnTo>
                    <a:pt x="0" y="271780"/>
                  </a:lnTo>
                  <a:lnTo>
                    <a:pt x="562038" y="271780"/>
                  </a:lnTo>
                  <a:lnTo>
                    <a:pt x="562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76493" y="4299169"/>
            <a:ext cx="2284095" cy="171068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699135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latin typeface="Arial"/>
                <a:cs typeface="Arial"/>
              </a:rPr>
              <a:t>Facility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care </a:t>
            </a:r>
            <a:r>
              <a:rPr sz="1400" dirty="0">
                <a:latin typeface="Arial"/>
                <a:cs typeface="Arial"/>
              </a:rPr>
              <a:t>definitions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vary.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1000"/>
              </a:spcBef>
            </a:pPr>
            <a:r>
              <a:rPr sz="1400" dirty="0">
                <a:latin typeface="Arial"/>
                <a:cs typeface="Arial"/>
              </a:rPr>
              <a:t>Here,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define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facility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level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experiencing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long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facility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living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community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receiving </a:t>
            </a:r>
            <a:r>
              <a:rPr sz="1400" dirty="0">
                <a:latin typeface="Arial"/>
                <a:cs typeface="Arial"/>
              </a:rPr>
              <a:t>help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2+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Activities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Daily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Living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(ADLs).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98633" y="4910103"/>
            <a:ext cx="509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122K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54187" y="3622603"/>
            <a:ext cx="463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3.7M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77967" y="1874520"/>
            <a:ext cx="2204085" cy="559435"/>
          </a:xfrm>
          <a:prstGeom prst="rect">
            <a:avLst/>
          </a:prstGeom>
          <a:solidFill>
            <a:srgbClr val="E7857C"/>
          </a:solidFill>
        </p:spPr>
        <p:txBody>
          <a:bodyPr vert="horz" wrap="square" lIns="0" tIns="1492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786K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5295" y="5186980"/>
            <a:ext cx="2035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I-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Enrollees,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90513" y="786976"/>
            <a:ext cx="5049520" cy="10401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400685">
              <a:lnSpc>
                <a:spcPts val="2210"/>
              </a:lnSpc>
              <a:spcBef>
                <a:spcPts val="250"/>
              </a:spcBef>
            </a:pPr>
            <a:r>
              <a:rPr sz="1900" spc="-10" dirty="0">
                <a:latin typeface="Arial"/>
                <a:cs typeface="Arial"/>
              </a:rPr>
              <a:t>I-</a:t>
            </a:r>
            <a:r>
              <a:rPr sz="1900" dirty="0">
                <a:latin typeface="Arial"/>
                <a:cs typeface="Arial"/>
              </a:rPr>
              <a:t>SNP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Enrollment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 2025 Compared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to </a:t>
            </a:r>
            <a:r>
              <a:rPr sz="1900" dirty="0">
                <a:latin typeface="Arial"/>
                <a:cs typeface="Arial"/>
              </a:rPr>
              <a:t>Approximate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I-</a:t>
            </a:r>
            <a:r>
              <a:rPr sz="1900" dirty="0">
                <a:latin typeface="Arial"/>
                <a:cs typeface="Arial"/>
              </a:rPr>
              <a:t>SNP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Eligible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Population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2022</a:t>
            </a:r>
            <a:endParaRPr sz="1900">
              <a:latin typeface="Arial"/>
              <a:cs typeface="Arial"/>
            </a:endParaRPr>
          </a:p>
          <a:p>
            <a:pPr marR="527050" algn="r">
              <a:lnSpc>
                <a:spcPct val="100000"/>
              </a:lnSpc>
              <a:spcBef>
                <a:spcPts val="1495"/>
              </a:spcBef>
            </a:pPr>
            <a:r>
              <a:rPr sz="1600" b="1" spc="-20" dirty="0">
                <a:latin typeface="Arial"/>
                <a:cs typeface="Arial"/>
              </a:rPr>
              <a:t>4.5M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29041" y="586058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64810" y="5761213"/>
            <a:ext cx="268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Community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2+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Help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16449" y="586058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58" y="0"/>
                </a:moveTo>
                <a:lnTo>
                  <a:pt x="0" y="0"/>
                </a:lnTo>
                <a:lnTo>
                  <a:pt x="0" y="102158"/>
                </a:lnTo>
                <a:lnTo>
                  <a:pt x="102158" y="102158"/>
                </a:lnTo>
                <a:lnTo>
                  <a:pt x="102158" y="0"/>
                </a:lnTo>
                <a:close/>
              </a:path>
            </a:pathLst>
          </a:custGeom>
          <a:solidFill>
            <a:srgbClr val="E78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85477" y="5186980"/>
            <a:ext cx="3186430" cy="8432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06755" marR="5080" indent="-694690">
              <a:lnSpc>
                <a:spcPts val="1839"/>
              </a:lnSpc>
              <a:spcBef>
                <a:spcPts val="225"/>
              </a:spcBef>
            </a:pPr>
            <a:r>
              <a:rPr sz="1600" dirty="0">
                <a:latin typeface="Arial"/>
                <a:cs typeface="Arial"/>
              </a:rPr>
              <a:t>Medicare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Beneficiaries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Facility </a:t>
            </a:r>
            <a:r>
              <a:rPr sz="1600" dirty="0">
                <a:latin typeface="Arial"/>
                <a:cs typeface="Arial"/>
              </a:rPr>
              <a:t>Level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479425">
              <a:lnSpc>
                <a:spcPct val="100000"/>
              </a:lnSpc>
              <a:spcBef>
                <a:spcPts val="710"/>
              </a:spcBef>
            </a:pPr>
            <a:r>
              <a:rPr sz="1600" dirty="0">
                <a:latin typeface="Arial"/>
                <a:cs typeface="Arial"/>
              </a:rPr>
              <a:t>Facility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Residents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8545"/>
            <a:ext cx="12204700" cy="5501005"/>
            <a:chOff x="-6350" y="678545"/>
            <a:chExt cx="12204700" cy="5501005"/>
          </a:xfrm>
        </p:grpSpPr>
        <p:sp>
          <p:nvSpPr>
            <p:cNvPr id="3" name="object 3"/>
            <p:cNvSpPr/>
            <p:nvPr/>
          </p:nvSpPr>
          <p:spPr>
            <a:xfrm>
              <a:off x="0" y="61731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7985" y="688759"/>
              <a:ext cx="3064510" cy="5480685"/>
            </a:xfrm>
            <a:custGeom>
              <a:avLst/>
              <a:gdLst/>
              <a:ahLst/>
              <a:cxnLst/>
              <a:rect l="l" t="t" r="r" b="b"/>
              <a:pathLst>
                <a:path w="3064509" h="5480685">
                  <a:moveTo>
                    <a:pt x="3064014" y="0"/>
                  </a:moveTo>
                  <a:lnTo>
                    <a:pt x="0" y="0"/>
                  </a:lnTo>
                  <a:lnTo>
                    <a:pt x="0" y="5480481"/>
                  </a:lnTo>
                  <a:lnTo>
                    <a:pt x="3064014" y="5480481"/>
                  </a:lnTo>
                  <a:lnTo>
                    <a:pt x="3064014" y="0"/>
                  </a:lnTo>
                  <a:close/>
                </a:path>
              </a:pathLst>
            </a:custGeom>
            <a:solidFill>
              <a:srgbClr val="D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6476" y="3373602"/>
              <a:ext cx="240788" cy="1600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6472" y="3841462"/>
              <a:ext cx="240791" cy="1600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6476" y="4992090"/>
              <a:ext cx="240788" cy="1600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6472" y="5461475"/>
              <a:ext cx="240791" cy="1600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1174" y="36110"/>
            <a:ext cx="1031367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SUBSTANTIAL</a:t>
            </a:r>
            <a:r>
              <a:rPr sz="1800" spc="-5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ELIGIBILITY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OVERLAP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SPECIAL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NEEDS PLANS</a:t>
            </a:r>
            <a:r>
              <a:rPr sz="1800" spc="-1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VARIES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TYPE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BUT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CAN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INFORM</a:t>
            </a:r>
            <a:r>
              <a:rPr sz="1800" spc="-5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POLICY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AND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CARE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MANAGEMENT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APPROACHES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0958" y="6370856"/>
            <a:ext cx="83534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2022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MCBS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with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linked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FFS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claims,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representative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nationwide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population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ever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FFS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2022.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21017" y="801003"/>
            <a:ext cx="2800350" cy="52089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5" dirty="0">
                <a:latin typeface="Times New Roman"/>
                <a:cs typeface="Times New Roman"/>
              </a:rPr>
              <a:t>D-</a:t>
            </a:r>
            <a:r>
              <a:rPr sz="2400" dirty="0">
                <a:latin typeface="Times New Roman"/>
                <a:cs typeface="Times New Roman"/>
              </a:rPr>
              <a:t>SNPs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I-</a:t>
            </a:r>
            <a:r>
              <a:rPr sz="2400" spc="-20" dirty="0">
                <a:latin typeface="Times New Roman"/>
                <a:cs typeface="Times New Roman"/>
              </a:rPr>
              <a:t>SNPs’ </a:t>
            </a:r>
            <a:r>
              <a:rPr sz="2400" dirty="0">
                <a:latin typeface="Times New Roman"/>
                <a:cs typeface="Times New Roman"/>
              </a:rPr>
              <a:t>eligible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populations </a:t>
            </a:r>
            <a:r>
              <a:rPr sz="2400" dirty="0">
                <a:latin typeface="Times New Roman"/>
                <a:cs typeface="Times New Roman"/>
              </a:rPr>
              <a:t>largely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overlap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other </a:t>
            </a:r>
            <a:r>
              <a:rPr sz="2400" dirty="0">
                <a:latin typeface="Times New Roman"/>
                <a:cs typeface="Times New Roman"/>
              </a:rPr>
              <a:t>SNP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most </a:t>
            </a:r>
            <a:r>
              <a:rPr sz="2400" spc="-10" dirty="0">
                <a:latin typeface="Times New Roman"/>
                <a:cs typeface="Times New Roman"/>
              </a:rPr>
              <a:t>C-</a:t>
            </a:r>
            <a:r>
              <a:rPr sz="2400" dirty="0">
                <a:latin typeface="Times New Roman"/>
                <a:cs typeface="Times New Roman"/>
              </a:rPr>
              <a:t>SNP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eligible </a:t>
            </a:r>
            <a:r>
              <a:rPr sz="2400" dirty="0">
                <a:latin typeface="Times New Roman"/>
                <a:cs typeface="Times New Roman"/>
              </a:rPr>
              <a:t>individuals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only </a:t>
            </a:r>
            <a:r>
              <a:rPr sz="2400" dirty="0">
                <a:latin typeface="Times New Roman"/>
                <a:cs typeface="Times New Roman"/>
              </a:rPr>
              <a:t>eligible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C-</a:t>
            </a:r>
            <a:r>
              <a:rPr sz="2400" spc="-20" dirty="0">
                <a:latin typeface="Times New Roman"/>
                <a:cs typeface="Times New Roman"/>
              </a:rPr>
              <a:t>SNPs.</a:t>
            </a:r>
            <a:endParaRPr sz="2400">
              <a:latin typeface="Times New Roman"/>
              <a:cs typeface="Times New Roman"/>
            </a:endParaRPr>
          </a:p>
          <a:p>
            <a:pPr marL="368300" marR="175260">
              <a:lnSpc>
                <a:spcPts val="1340"/>
              </a:lnSpc>
              <a:spcBef>
                <a:spcPts val="1875"/>
              </a:spcBef>
            </a:pPr>
            <a:r>
              <a:rPr sz="1400" dirty="0">
                <a:latin typeface="Arial"/>
                <a:cs typeface="Arial"/>
              </a:rPr>
              <a:t>Data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represent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Medicare </a:t>
            </a:r>
            <a:r>
              <a:rPr sz="1400" dirty="0">
                <a:latin typeface="Arial"/>
                <a:cs typeface="Arial"/>
              </a:rPr>
              <a:t>FFS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population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2022.</a:t>
            </a:r>
            <a:endParaRPr sz="1400">
              <a:latin typeface="Arial"/>
              <a:cs typeface="Arial"/>
            </a:endParaRPr>
          </a:p>
          <a:p>
            <a:pPr marL="368300" marR="279400">
              <a:lnSpc>
                <a:spcPct val="80000"/>
              </a:lnSpc>
              <a:spcBef>
                <a:spcPts val="1015"/>
              </a:spcBef>
            </a:pPr>
            <a:r>
              <a:rPr sz="1400" b="1" spc="-10" dirty="0">
                <a:latin typeface="Arial"/>
                <a:cs typeface="Arial"/>
              </a:rPr>
              <a:t>C-</a:t>
            </a:r>
            <a:r>
              <a:rPr sz="1400" b="1" dirty="0">
                <a:latin typeface="Arial"/>
                <a:cs typeface="Arial"/>
              </a:rPr>
              <a:t>SNP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eligible: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diagnosed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C-</a:t>
            </a:r>
            <a:r>
              <a:rPr sz="1400" dirty="0">
                <a:latin typeface="Arial"/>
                <a:cs typeface="Arial"/>
              </a:rPr>
              <a:t>SNP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cardiovascular </a:t>
            </a:r>
            <a:r>
              <a:rPr sz="1400" dirty="0">
                <a:latin typeface="Arial"/>
                <a:cs typeface="Arial"/>
              </a:rPr>
              <a:t>diseases,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heart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failure,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or </a:t>
            </a:r>
            <a:r>
              <a:rPr sz="1400" dirty="0">
                <a:latin typeface="Arial"/>
                <a:cs typeface="Arial"/>
              </a:rPr>
              <a:t>diabetes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FFS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claims. </a:t>
            </a:r>
            <a:r>
              <a:rPr sz="1400" dirty="0">
                <a:latin typeface="Arial"/>
                <a:cs typeface="Arial"/>
              </a:rPr>
              <a:t>(Note: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C-</a:t>
            </a:r>
            <a:r>
              <a:rPr sz="1400" dirty="0">
                <a:latin typeface="Arial"/>
                <a:cs typeface="Arial"/>
              </a:rPr>
              <a:t>SNPs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target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condition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groups.)</a:t>
            </a:r>
            <a:endParaRPr sz="1400">
              <a:latin typeface="Arial"/>
              <a:cs typeface="Arial"/>
            </a:endParaRPr>
          </a:p>
          <a:p>
            <a:pPr marL="368300" marR="134620">
              <a:lnSpc>
                <a:spcPct val="80000"/>
              </a:lnSpc>
              <a:spcBef>
                <a:spcPts val="994"/>
              </a:spcBef>
            </a:pPr>
            <a:r>
              <a:rPr sz="1400" b="1" spc="-10" dirty="0">
                <a:latin typeface="Arial"/>
                <a:cs typeface="Arial"/>
              </a:rPr>
              <a:t>D-</a:t>
            </a:r>
            <a:r>
              <a:rPr sz="1400" b="1" dirty="0">
                <a:latin typeface="Arial"/>
                <a:cs typeface="Arial"/>
              </a:rPr>
              <a:t>SNP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eligible: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full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partial </a:t>
            </a:r>
            <a:r>
              <a:rPr sz="1400" dirty="0">
                <a:latin typeface="Arial"/>
                <a:cs typeface="Arial"/>
              </a:rPr>
              <a:t>dual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eligibility.</a:t>
            </a:r>
            <a:endParaRPr sz="1400">
              <a:latin typeface="Arial"/>
              <a:cs typeface="Arial"/>
            </a:endParaRPr>
          </a:p>
          <a:p>
            <a:pPr marL="368300" marR="128905" indent="-635">
              <a:lnSpc>
                <a:spcPct val="80000"/>
              </a:lnSpc>
              <a:spcBef>
                <a:spcPts val="1010"/>
              </a:spcBef>
            </a:pPr>
            <a:r>
              <a:rPr sz="1400" b="1" dirty="0">
                <a:latin typeface="Arial"/>
                <a:cs typeface="Arial"/>
              </a:rPr>
              <a:t>I-SNP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eligible: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facility </a:t>
            </a:r>
            <a:r>
              <a:rPr sz="1400" dirty="0">
                <a:latin typeface="Arial"/>
                <a:cs typeface="Arial"/>
              </a:rPr>
              <a:t>resident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receives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2+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ADLs.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2059" y="1450454"/>
            <a:ext cx="8231505" cy="3483610"/>
            <a:chOff x="632059" y="1450454"/>
            <a:chExt cx="8231505" cy="3483610"/>
          </a:xfrm>
        </p:grpSpPr>
        <p:sp>
          <p:nvSpPr>
            <p:cNvPr id="15" name="object 15"/>
            <p:cNvSpPr/>
            <p:nvPr/>
          </p:nvSpPr>
          <p:spPr>
            <a:xfrm>
              <a:off x="636822" y="1455216"/>
              <a:ext cx="8221980" cy="3126105"/>
            </a:xfrm>
            <a:custGeom>
              <a:avLst/>
              <a:gdLst/>
              <a:ahLst/>
              <a:cxnLst/>
              <a:rect l="l" t="t" r="r" b="b"/>
              <a:pathLst>
                <a:path w="8221980" h="3126104">
                  <a:moveTo>
                    <a:pt x="0" y="3125927"/>
                  </a:moveTo>
                  <a:lnTo>
                    <a:pt x="865841" y="3125927"/>
                  </a:lnTo>
                </a:path>
                <a:path w="8221980" h="3126104">
                  <a:moveTo>
                    <a:pt x="1874716" y="3125927"/>
                  </a:moveTo>
                  <a:lnTo>
                    <a:pt x="3607517" y="3125927"/>
                  </a:lnTo>
                </a:path>
                <a:path w="8221980" h="3126104">
                  <a:moveTo>
                    <a:pt x="4614894" y="3125927"/>
                  </a:moveTo>
                  <a:lnTo>
                    <a:pt x="6347669" y="3125927"/>
                  </a:lnTo>
                </a:path>
                <a:path w="8221980" h="3126104">
                  <a:moveTo>
                    <a:pt x="7355033" y="3125927"/>
                  </a:moveTo>
                  <a:lnTo>
                    <a:pt x="8221548" y="3125927"/>
                  </a:lnTo>
                </a:path>
                <a:path w="8221980" h="3126104">
                  <a:moveTo>
                    <a:pt x="0" y="2778455"/>
                  </a:moveTo>
                  <a:lnTo>
                    <a:pt x="865841" y="2778455"/>
                  </a:lnTo>
                </a:path>
                <a:path w="8221980" h="3126104">
                  <a:moveTo>
                    <a:pt x="1874716" y="2778455"/>
                  </a:moveTo>
                  <a:lnTo>
                    <a:pt x="3607517" y="2778455"/>
                  </a:lnTo>
                </a:path>
                <a:path w="8221980" h="3126104">
                  <a:moveTo>
                    <a:pt x="4614894" y="2778455"/>
                  </a:moveTo>
                  <a:lnTo>
                    <a:pt x="6347669" y="2778455"/>
                  </a:lnTo>
                </a:path>
                <a:path w="8221980" h="3126104">
                  <a:moveTo>
                    <a:pt x="7355033" y="2778455"/>
                  </a:moveTo>
                  <a:lnTo>
                    <a:pt x="8221548" y="2778455"/>
                  </a:lnTo>
                </a:path>
                <a:path w="8221980" h="3126104">
                  <a:moveTo>
                    <a:pt x="0" y="2430983"/>
                  </a:moveTo>
                  <a:lnTo>
                    <a:pt x="865841" y="2430983"/>
                  </a:lnTo>
                </a:path>
                <a:path w="8221980" h="3126104">
                  <a:moveTo>
                    <a:pt x="1874716" y="2430983"/>
                  </a:moveTo>
                  <a:lnTo>
                    <a:pt x="3607517" y="2430983"/>
                  </a:lnTo>
                </a:path>
                <a:path w="8221980" h="3126104">
                  <a:moveTo>
                    <a:pt x="4614894" y="2430983"/>
                  </a:moveTo>
                  <a:lnTo>
                    <a:pt x="6347669" y="2430983"/>
                  </a:lnTo>
                </a:path>
                <a:path w="8221980" h="3126104">
                  <a:moveTo>
                    <a:pt x="7355033" y="2430983"/>
                  </a:moveTo>
                  <a:lnTo>
                    <a:pt x="8221548" y="2430983"/>
                  </a:lnTo>
                </a:path>
                <a:path w="8221980" h="3126104">
                  <a:moveTo>
                    <a:pt x="0" y="2083511"/>
                  </a:moveTo>
                  <a:lnTo>
                    <a:pt x="865841" y="2083511"/>
                  </a:lnTo>
                </a:path>
                <a:path w="8221980" h="3126104">
                  <a:moveTo>
                    <a:pt x="1874716" y="2083511"/>
                  </a:moveTo>
                  <a:lnTo>
                    <a:pt x="3607517" y="2083511"/>
                  </a:lnTo>
                </a:path>
                <a:path w="8221980" h="3126104">
                  <a:moveTo>
                    <a:pt x="4614881" y="2083511"/>
                  </a:moveTo>
                  <a:lnTo>
                    <a:pt x="4895513" y="2083511"/>
                  </a:lnTo>
                </a:path>
                <a:path w="8221980" h="3126104">
                  <a:moveTo>
                    <a:pt x="6163875" y="2083511"/>
                  </a:moveTo>
                  <a:lnTo>
                    <a:pt x="6347669" y="2083511"/>
                  </a:lnTo>
                </a:path>
                <a:path w="8221980" h="3126104">
                  <a:moveTo>
                    <a:pt x="7355033" y="2083511"/>
                  </a:moveTo>
                  <a:lnTo>
                    <a:pt x="8221548" y="2083511"/>
                  </a:lnTo>
                </a:path>
                <a:path w="8221980" h="3126104">
                  <a:moveTo>
                    <a:pt x="0" y="1736039"/>
                  </a:moveTo>
                  <a:lnTo>
                    <a:pt x="865841" y="1736039"/>
                  </a:lnTo>
                </a:path>
                <a:path w="8221980" h="3126104">
                  <a:moveTo>
                    <a:pt x="1874716" y="1736039"/>
                  </a:moveTo>
                  <a:lnTo>
                    <a:pt x="2142153" y="1736039"/>
                  </a:lnTo>
                </a:path>
                <a:path w="8221980" h="3126104">
                  <a:moveTo>
                    <a:pt x="3410515" y="1736039"/>
                  </a:moveTo>
                  <a:lnTo>
                    <a:pt x="3607517" y="1736039"/>
                  </a:lnTo>
                </a:path>
                <a:path w="8221980" h="3126104">
                  <a:moveTo>
                    <a:pt x="4614881" y="1736039"/>
                  </a:moveTo>
                  <a:lnTo>
                    <a:pt x="4895513" y="1736039"/>
                  </a:lnTo>
                </a:path>
                <a:path w="8221980" h="3126104">
                  <a:moveTo>
                    <a:pt x="6163875" y="1736039"/>
                  </a:moveTo>
                  <a:lnTo>
                    <a:pt x="6347669" y="1736039"/>
                  </a:lnTo>
                </a:path>
                <a:path w="8221980" h="3126104">
                  <a:moveTo>
                    <a:pt x="7355033" y="1736039"/>
                  </a:moveTo>
                  <a:lnTo>
                    <a:pt x="8221548" y="1736039"/>
                  </a:lnTo>
                </a:path>
                <a:path w="8221980" h="3126104">
                  <a:moveTo>
                    <a:pt x="0" y="1390091"/>
                  </a:moveTo>
                  <a:lnTo>
                    <a:pt x="865841" y="1390091"/>
                  </a:lnTo>
                </a:path>
                <a:path w="8221980" h="3126104">
                  <a:moveTo>
                    <a:pt x="1874716" y="1390091"/>
                  </a:moveTo>
                  <a:lnTo>
                    <a:pt x="2142153" y="1390091"/>
                  </a:lnTo>
                </a:path>
                <a:path w="8221980" h="3126104">
                  <a:moveTo>
                    <a:pt x="3410515" y="1390091"/>
                  </a:moveTo>
                  <a:lnTo>
                    <a:pt x="3607517" y="1390091"/>
                  </a:lnTo>
                </a:path>
                <a:path w="8221980" h="3126104">
                  <a:moveTo>
                    <a:pt x="4614881" y="1390091"/>
                  </a:moveTo>
                  <a:lnTo>
                    <a:pt x="4895513" y="1390091"/>
                  </a:lnTo>
                </a:path>
                <a:path w="8221980" h="3126104">
                  <a:moveTo>
                    <a:pt x="6163875" y="1390091"/>
                  </a:moveTo>
                  <a:lnTo>
                    <a:pt x="6347669" y="1390091"/>
                  </a:lnTo>
                </a:path>
                <a:path w="8221980" h="3126104">
                  <a:moveTo>
                    <a:pt x="7355033" y="1390091"/>
                  </a:moveTo>
                  <a:lnTo>
                    <a:pt x="8221548" y="1390091"/>
                  </a:lnTo>
                </a:path>
                <a:path w="8221980" h="3126104">
                  <a:moveTo>
                    <a:pt x="0" y="1042619"/>
                  </a:moveTo>
                  <a:lnTo>
                    <a:pt x="865841" y="1042619"/>
                  </a:lnTo>
                </a:path>
                <a:path w="8221980" h="3126104">
                  <a:moveTo>
                    <a:pt x="1874716" y="1042619"/>
                  </a:moveTo>
                  <a:lnTo>
                    <a:pt x="2142153" y="1042619"/>
                  </a:lnTo>
                </a:path>
                <a:path w="8221980" h="3126104">
                  <a:moveTo>
                    <a:pt x="3410515" y="1042619"/>
                  </a:moveTo>
                  <a:lnTo>
                    <a:pt x="3607517" y="1042619"/>
                  </a:lnTo>
                </a:path>
                <a:path w="8221980" h="3126104">
                  <a:moveTo>
                    <a:pt x="4614881" y="1042619"/>
                  </a:moveTo>
                  <a:lnTo>
                    <a:pt x="4895513" y="1042619"/>
                  </a:lnTo>
                </a:path>
                <a:path w="8221980" h="3126104">
                  <a:moveTo>
                    <a:pt x="6163875" y="1042619"/>
                  </a:moveTo>
                  <a:lnTo>
                    <a:pt x="6347669" y="1042619"/>
                  </a:lnTo>
                </a:path>
                <a:path w="8221980" h="3126104">
                  <a:moveTo>
                    <a:pt x="7355033" y="1042619"/>
                  </a:moveTo>
                  <a:lnTo>
                    <a:pt x="8221548" y="1042619"/>
                  </a:lnTo>
                </a:path>
                <a:path w="8221980" h="3126104">
                  <a:moveTo>
                    <a:pt x="734777" y="695147"/>
                  </a:moveTo>
                  <a:lnTo>
                    <a:pt x="865841" y="695147"/>
                  </a:lnTo>
                </a:path>
                <a:path w="8221980" h="3126104">
                  <a:moveTo>
                    <a:pt x="1874716" y="695147"/>
                  </a:moveTo>
                  <a:lnTo>
                    <a:pt x="2142153" y="695147"/>
                  </a:lnTo>
                </a:path>
                <a:path w="8221980" h="3126104">
                  <a:moveTo>
                    <a:pt x="3410515" y="695147"/>
                  </a:moveTo>
                  <a:lnTo>
                    <a:pt x="3607517" y="695147"/>
                  </a:lnTo>
                </a:path>
                <a:path w="8221980" h="3126104">
                  <a:moveTo>
                    <a:pt x="4614881" y="695147"/>
                  </a:moveTo>
                  <a:lnTo>
                    <a:pt x="6347669" y="695147"/>
                  </a:lnTo>
                </a:path>
                <a:path w="8221980" h="3126104">
                  <a:moveTo>
                    <a:pt x="7355033" y="695147"/>
                  </a:moveTo>
                  <a:lnTo>
                    <a:pt x="8221548" y="695147"/>
                  </a:lnTo>
                </a:path>
                <a:path w="8221980" h="3126104">
                  <a:moveTo>
                    <a:pt x="734777" y="347675"/>
                  </a:moveTo>
                  <a:lnTo>
                    <a:pt x="865841" y="347675"/>
                  </a:lnTo>
                </a:path>
                <a:path w="8221980" h="3126104">
                  <a:moveTo>
                    <a:pt x="1874729" y="347675"/>
                  </a:moveTo>
                  <a:lnTo>
                    <a:pt x="3607517" y="347675"/>
                  </a:lnTo>
                </a:path>
                <a:path w="8221980" h="3126104">
                  <a:moveTo>
                    <a:pt x="4614894" y="347675"/>
                  </a:moveTo>
                  <a:lnTo>
                    <a:pt x="6347669" y="347675"/>
                  </a:lnTo>
                </a:path>
                <a:path w="8221980" h="3126104">
                  <a:moveTo>
                    <a:pt x="7355033" y="347675"/>
                  </a:moveTo>
                  <a:lnTo>
                    <a:pt x="8221548" y="347675"/>
                  </a:lnTo>
                </a:path>
                <a:path w="8221980" h="3126104">
                  <a:moveTo>
                    <a:pt x="734777" y="0"/>
                  </a:moveTo>
                  <a:lnTo>
                    <a:pt x="8221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2663" y="2141219"/>
              <a:ext cx="1008875" cy="27875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4339" y="3724655"/>
              <a:ext cx="1007376" cy="12040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4491" y="4454651"/>
              <a:ext cx="1007363" cy="4740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44339" y="2385060"/>
              <a:ext cx="1007744" cy="1339850"/>
            </a:xfrm>
            <a:custGeom>
              <a:avLst/>
              <a:gdLst/>
              <a:ahLst/>
              <a:cxnLst/>
              <a:rect l="l" t="t" r="r" b="b"/>
              <a:pathLst>
                <a:path w="1007745" h="1339850">
                  <a:moveTo>
                    <a:pt x="1007363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1007363" y="1339596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007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84491" y="3332988"/>
              <a:ext cx="1007744" cy="1122045"/>
            </a:xfrm>
            <a:custGeom>
              <a:avLst/>
              <a:gdLst/>
              <a:ahLst/>
              <a:cxnLst/>
              <a:rect l="l" t="t" r="r" b="b"/>
              <a:pathLst>
                <a:path w="1007745" h="1122045">
                  <a:moveTo>
                    <a:pt x="1007363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1007363" y="1121664"/>
                  </a:lnTo>
                  <a:lnTo>
                    <a:pt x="1007363" y="0"/>
                  </a:lnTo>
                  <a:close/>
                </a:path>
              </a:pathLst>
            </a:custGeom>
            <a:solidFill>
              <a:srgbClr val="EEA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4339" y="1455216"/>
              <a:ext cx="1007744" cy="661670"/>
            </a:xfrm>
            <a:custGeom>
              <a:avLst/>
              <a:gdLst/>
              <a:ahLst/>
              <a:cxnLst/>
              <a:rect l="l" t="t" r="r" b="b"/>
              <a:pathLst>
                <a:path w="1007745" h="661669">
                  <a:moveTo>
                    <a:pt x="1007376" y="0"/>
                  </a:moveTo>
                  <a:lnTo>
                    <a:pt x="0" y="0"/>
                  </a:lnTo>
                  <a:lnTo>
                    <a:pt x="0" y="661619"/>
                  </a:lnTo>
                  <a:lnTo>
                    <a:pt x="1007376" y="661619"/>
                  </a:lnTo>
                  <a:lnTo>
                    <a:pt x="1007376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6822" y="4928738"/>
              <a:ext cx="8221980" cy="0"/>
            </a:xfrm>
            <a:custGeom>
              <a:avLst/>
              <a:gdLst/>
              <a:ahLst/>
              <a:cxnLst/>
              <a:rect l="l" t="t" r="r" b="b"/>
              <a:pathLst>
                <a:path w="8221980">
                  <a:moveTo>
                    <a:pt x="0" y="0"/>
                  </a:moveTo>
                  <a:lnTo>
                    <a:pt x="8221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5617" y="3398926"/>
              <a:ext cx="483234" cy="271780"/>
            </a:xfrm>
            <a:custGeom>
              <a:avLst/>
              <a:gdLst/>
              <a:ahLst/>
              <a:cxnLst/>
              <a:rect l="l" t="t" r="r" b="b"/>
              <a:pathLst>
                <a:path w="483235" h="271779">
                  <a:moveTo>
                    <a:pt x="482917" y="0"/>
                  </a:moveTo>
                  <a:lnTo>
                    <a:pt x="0" y="0"/>
                  </a:lnTo>
                  <a:lnTo>
                    <a:pt x="0" y="271780"/>
                  </a:lnTo>
                  <a:lnTo>
                    <a:pt x="482917" y="271780"/>
                  </a:lnTo>
                  <a:lnTo>
                    <a:pt x="482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94007" y="3393082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Arial"/>
                <a:cs typeface="Arial"/>
              </a:rPr>
              <a:t>80%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6137" y="4233671"/>
            <a:ext cx="483234" cy="2184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630"/>
              </a:lnSpc>
            </a:pPr>
            <a:r>
              <a:rPr sz="1600" b="1" spc="-25" dirty="0">
                <a:latin typeface="Arial"/>
                <a:cs typeface="Arial"/>
              </a:rPr>
              <a:t>35%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46658" y="4555781"/>
            <a:ext cx="483234" cy="271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50"/>
              </a:spcBef>
            </a:pPr>
            <a:r>
              <a:rPr sz="1600" b="1" spc="-25" dirty="0">
                <a:latin typeface="Arial"/>
                <a:cs typeface="Arial"/>
              </a:rPr>
              <a:t>14%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02663" y="1802892"/>
            <a:ext cx="1009015" cy="347980"/>
          </a:xfrm>
          <a:prstGeom prst="rect">
            <a:avLst/>
          </a:prstGeom>
          <a:solidFill>
            <a:srgbClr val="007088"/>
          </a:solidFill>
        </p:spPr>
        <p:txBody>
          <a:bodyPr vert="horz" wrap="square" lIns="0" tIns="44450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35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44340" y="2394724"/>
            <a:ext cx="1007744" cy="1328420"/>
          </a:xfrm>
          <a:prstGeom prst="rect">
            <a:avLst/>
          </a:prstGeom>
          <a:solidFill>
            <a:srgbClr val="00708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400">
              <a:latin typeface="Times New Roman"/>
              <a:cs typeface="Times New Roman"/>
            </a:endParaRPr>
          </a:p>
          <a:p>
            <a:pPr marL="328295">
              <a:lnSpc>
                <a:spcPct val="100000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39%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02663" y="1632204"/>
            <a:ext cx="1009015" cy="170815"/>
          </a:xfrm>
          <a:prstGeom prst="rect">
            <a:avLst/>
          </a:prstGeom>
          <a:solidFill>
            <a:srgbClr val="EEAEA8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1345"/>
              </a:lnSpc>
            </a:pPr>
            <a:r>
              <a:rPr sz="1400" b="1" spc="-25" dirty="0">
                <a:latin typeface="Arial"/>
                <a:cs typeface="Arial"/>
              </a:rPr>
              <a:t>4%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84492" y="3332988"/>
            <a:ext cx="1007744" cy="1118870"/>
          </a:xfrm>
          <a:prstGeom prst="rect">
            <a:avLst/>
          </a:prstGeom>
          <a:solidFill>
            <a:srgbClr val="EEAEA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400">
              <a:latin typeface="Times New Roman"/>
              <a:cs typeface="Times New Roman"/>
            </a:endParaRPr>
          </a:p>
          <a:p>
            <a:pPr marL="32893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Arial"/>
                <a:cs typeface="Arial"/>
              </a:rPr>
              <a:t>32%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44340" y="2150364"/>
            <a:ext cx="1007744" cy="2444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ts val="1575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84492" y="2791967"/>
            <a:ext cx="1007744" cy="5410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5621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123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02663" y="1455216"/>
            <a:ext cx="1009015" cy="177165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1395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44340" y="1459979"/>
            <a:ext cx="1007744" cy="69088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7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Times New Roman"/>
              <a:cs typeface="Times New Roman"/>
            </a:endParaRPr>
          </a:p>
          <a:p>
            <a:pPr marL="328295">
              <a:lnSpc>
                <a:spcPct val="100000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19%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84492" y="1455216"/>
            <a:ext cx="1007744" cy="133731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400">
              <a:latin typeface="Times New Roman"/>
              <a:cs typeface="Times New Roman"/>
            </a:endParaRPr>
          </a:p>
          <a:p>
            <a:pPr marL="328930">
              <a:lnSpc>
                <a:spcPct val="100000"/>
              </a:lnSpc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38%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71653" y="5020390"/>
            <a:ext cx="1471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C-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Eligibles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12251" y="5020390"/>
            <a:ext cx="1471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D-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Eligibles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97847" y="5020390"/>
            <a:ext cx="1381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I-</a:t>
            </a:r>
            <a:r>
              <a:rPr sz="1600" dirty="0">
                <a:latin typeface="Arial"/>
                <a:cs typeface="Arial"/>
              </a:rPr>
              <a:t>SNP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Eligibles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203704" y="697345"/>
            <a:ext cx="682561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-10" dirty="0">
                <a:solidFill>
                  <a:srgbClr val="000000"/>
                </a:solidFill>
              </a:rPr>
              <a:t>SNP-</a:t>
            </a:r>
            <a:r>
              <a:rPr sz="1850" dirty="0">
                <a:solidFill>
                  <a:srgbClr val="000000"/>
                </a:solidFill>
              </a:rPr>
              <a:t>Eligible Populations’</a:t>
            </a:r>
            <a:r>
              <a:rPr sz="1850" spc="-6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Overlapping</a:t>
            </a:r>
            <a:r>
              <a:rPr sz="1850" spc="-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SNP</a:t>
            </a:r>
            <a:r>
              <a:rPr sz="1850" spc="-6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Eligibility</a:t>
            </a:r>
            <a:r>
              <a:rPr sz="1850" spc="1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Status</a:t>
            </a:r>
            <a:r>
              <a:rPr sz="1850" spc="-25" dirty="0">
                <a:solidFill>
                  <a:srgbClr val="000000"/>
                </a:solidFill>
              </a:rPr>
              <a:t> </a:t>
            </a:r>
            <a:r>
              <a:rPr sz="1600" i="1" spc="-20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57702" y="971671"/>
            <a:ext cx="231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Arial"/>
                <a:cs typeface="Arial"/>
              </a:rPr>
              <a:t>Medicare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FFS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Population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839" y="5580494"/>
            <a:ext cx="89382" cy="89382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2235326" y="558049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70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28618" y="558049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EEA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2915" y="558049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7212" y="5580494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626922" y="5477218"/>
          <a:ext cx="8062595" cy="50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 rowSpan="2">
                  <a:txBody>
                    <a:bodyPr/>
                    <a:lstStyle/>
                    <a:p>
                      <a:pPr marL="218440" marR="51435">
                        <a:lnSpc>
                          <a:spcPts val="161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Eligible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Only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75"/>
                        </a:spcBef>
                        <a:tabLst>
                          <a:tab pos="1802130" algn="l"/>
                          <a:tab pos="3316604" algn="l"/>
                        </a:tabLst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SNP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5740" marR="107314">
                        <a:lnSpc>
                          <a:spcPts val="1610"/>
                        </a:lnSpc>
                        <a:spcBef>
                          <a:spcPts val="28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Eligible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All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Three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Types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0145">
                        <a:lnSpc>
                          <a:spcPts val="1595"/>
                        </a:lnSpc>
                        <a:spcBef>
                          <a:spcPts val="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Eligible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SNP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Types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object 47"/>
          <p:cNvSpPr/>
          <p:nvPr/>
        </p:nvSpPr>
        <p:spPr>
          <a:xfrm>
            <a:off x="1371605" y="1447020"/>
            <a:ext cx="1268730" cy="704215"/>
          </a:xfrm>
          <a:custGeom>
            <a:avLst/>
            <a:gdLst/>
            <a:ahLst/>
            <a:cxnLst/>
            <a:rect l="l" t="t" r="r" b="b"/>
            <a:pathLst>
              <a:path w="1268730" h="704214">
                <a:moveTo>
                  <a:pt x="117259" y="703618"/>
                </a:moveTo>
                <a:lnTo>
                  <a:pt x="94434" y="699010"/>
                </a:lnTo>
                <a:lnTo>
                  <a:pt x="75796" y="686444"/>
                </a:lnTo>
                <a:lnTo>
                  <a:pt x="63230" y="667806"/>
                </a:lnTo>
                <a:lnTo>
                  <a:pt x="58623" y="644982"/>
                </a:lnTo>
                <a:lnTo>
                  <a:pt x="58623" y="410438"/>
                </a:lnTo>
                <a:lnTo>
                  <a:pt x="54015" y="387621"/>
                </a:lnTo>
                <a:lnTo>
                  <a:pt x="41451" y="368987"/>
                </a:lnTo>
                <a:lnTo>
                  <a:pt x="22816" y="356422"/>
                </a:lnTo>
                <a:lnTo>
                  <a:pt x="0" y="351815"/>
                </a:lnTo>
                <a:lnTo>
                  <a:pt x="22816" y="347207"/>
                </a:lnTo>
                <a:lnTo>
                  <a:pt x="41451" y="334641"/>
                </a:lnTo>
                <a:lnTo>
                  <a:pt x="54015" y="316003"/>
                </a:lnTo>
                <a:lnTo>
                  <a:pt x="58623" y="293179"/>
                </a:lnTo>
                <a:lnTo>
                  <a:pt x="58623" y="58635"/>
                </a:lnTo>
                <a:lnTo>
                  <a:pt x="63230" y="35811"/>
                </a:lnTo>
                <a:lnTo>
                  <a:pt x="75796" y="17173"/>
                </a:lnTo>
                <a:lnTo>
                  <a:pt x="94434" y="4607"/>
                </a:lnTo>
                <a:lnTo>
                  <a:pt x="117259" y="0"/>
                </a:lnTo>
              </a:path>
              <a:path w="1268730" h="704214">
                <a:moveTo>
                  <a:pt x="1151089" y="0"/>
                </a:moveTo>
                <a:lnTo>
                  <a:pt x="1173914" y="4607"/>
                </a:lnTo>
                <a:lnTo>
                  <a:pt x="1192552" y="17173"/>
                </a:lnTo>
                <a:lnTo>
                  <a:pt x="1205118" y="35811"/>
                </a:lnTo>
                <a:lnTo>
                  <a:pt x="1209725" y="58635"/>
                </a:lnTo>
                <a:lnTo>
                  <a:pt x="1209725" y="293179"/>
                </a:lnTo>
                <a:lnTo>
                  <a:pt x="1214333" y="316003"/>
                </a:lnTo>
                <a:lnTo>
                  <a:pt x="1226897" y="334641"/>
                </a:lnTo>
                <a:lnTo>
                  <a:pt x="1245532" y="347207"/>
                </a:lnTo>
                <a:lnTo>
                  <a:pt x="1268349" y="351815"/>
                </a:lnTo>
                <a:lnTo>
                  <a:pt x="1245532" y="356423"/>
                </a:lnTo>
                <a:lnTo>
                  <a:pt x="1226897" y="368988"/>
                </a:lnTo>
                <a:lnTo>
                  <a:pt x="1214333" y="387627"/>
                </a:lnTo>
                <a:lnTo>
                  <a:pt x="1209725" y="410451"/>
                </a:lnTo>
                <a:lnTo>
                  <a:pt x="1209725" y="644982"/>
                </a:lnTo>
                <a:lnTo>
                  <a:pt x="1205118" y="667806"/>
                </a:lnTo>
                <a:lnTo>
                  <a:pt x="1192552" y="686444"/>
                </a:lnTo>
                <a:lnTo>
                  <a:pt x="1173914" y="699010"/>
                </a:lnTo>
                <a:lnTo>
                  <a:pt x="1151089" y="703618"/>
                </a:lnTo>
              </a:path>
            </a:pathLst>
          </a:custGeom>
          <a:ln w="9525">
            <a:solidFill>
              <a:srgbClr val="D43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238" y="1204061"/>
            <a:ext cx="1268730" cy="1191260"/>
          </a:xfrm>
          <a:prstGeom prst="rect">
            <a:avLst/>
          </a:prstGeom>
          <a:ln w="9525">
            <a:solidFill>
              <a:srgbClr val="D53727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latin typeface="Arial"/>
                <a:cs typeface="Arial"/>
              </a:rPr>
              <a:t>20%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10" dirty="0">
                <a:latin typeface="Arial"/>
                <a:cs typeface="Arial"/>
              </a:rPr>
              <a:t>C-</a:t>
            </a:r>
            <a:r>
              <a:rPr sz="1200" b="1" spc="-25" dirty="0">
                <a:latin typeface="Arial"/>
                <a:cs typeface="Arial"/>
              </a:rPr>
              <a:t>SNP</a:t>
            </a:r>
            <a:endParaRPr sz="1200">
              <a:latin typeface="Arial"/>
              <a:cs typeface="Arial"/>
            </a:endParaRPr>
          </a:p>
          <a:p>
            <a:pPr marL="91440" marR="311785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eligible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FFS </a:t>
            </a:r>
            <a:r>
              <a:rPr sz="1200" spc="-10" dirty="0">
                <a:latin typeface="Arial"/>
                <a:cs typeface="Arial"/>
              </a:rPr>
              <a:t>beneficiaries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also</a:t>
            </a:r>
            <a:endParaRPr sz="1200">
              <a:latin typeface="Arial"/>
              <a:cs typeface="Arial"/>
            </a:endParaRPr>
          </a:p>
          <a:p>
            <a:pPr marL="91440" marR="219075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D-</a:t>
            </a:r>
            <a:r>
              <a:rPr sz="1200" dirty="0">
                <a:latin typeface="Arial"/>
                <a:cs typeface="Arial"/>
              </a:rPr>
              <a:t>SNP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and/or I-</a:t>
            </a:r>
            <a:r>
              <a:rPr sz="1200" dirty="0">
                <a:latin typeface="Arial"/>
                <a:cs typeface="Arial"/>
              </a:rPr>
              <a:t>SNP </a:t>
            </a:r>
            <a:r>
              <a:rPr sz="1200" spc="-10" dirty="0">
                <a:latin typeface="Arial"/>
                <a:cs typeface="Arial"/>
              </a:rPr>
              <a:t>eligible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120195" y="1442262"/>
            <a:ext cx="3990975" cy="3020695"/>
            <a:chOff x="4120195" y="1442262"/>
            <a:chExt cx="3990975" cy="3020695"/>
          </a:xfrm>
        </p:grpSpPr>
        <p:sp>
          <p:nvSpPr>
            <p:cNvPr id="50" name="object 50"/>
            <p:cNvSpPr/>
            <p:nvPr/>
          </p:nvSpPr>
          <p:spPr>
            <a:xfrm>
              <a:off x="4124957" y="1447025"/>
              <a:ext cx="1228090" cy="2282190"/>
            </a:xfrm>
            <a:custGeom>
              <a:avLst/>
              <a:gdLst/>
              <a:ahLst/>
              <a:cxnLst/>
              <a:rect l="l" t="t" r="r" b="b"/>
              <a:pathLst>
                <a:path w="1228089" h="2282190">
                  <a:moveTo>
                    <a:pt x="102768" y="2281694"/>
                  </a:moveTo>
                  <a:lnTo>
                    <a:pt x="82770" y="2277657"/>
                  </a:lnTo>
                  <a:lnTo>
                    <a:pt x="66436" y="2266646"/>
                  </a:lnTo>
                  <a:lnTo>
                    <a:pt x="55423" y="2250313"/>
                  </a:lnTo>
                  <a:lnTo>
                    <a:pt x="51384" y="2230310"/>
                  </a:lnTo>
                  <a:lnTo>
                    <a:pt x="51384" y="1192225"/>
                  </a:lnTo>
                  <a:lnTo>
                    <a:pt x="47346" y="1172229"/>
                  </a:lnTo>
                  <a:lnTo>
                    <a:pt x="36336" y="1155900"/>
                  </a:lnTo>
                  <a:lnTo>
                    <a:pt x="20003" y="1144890"/>
                  </a:lnTo>
                  <a:lnTo>
                    <a:pt x="0" y="1140853"/>
                  </a:lnTo>
                  <a:lnTo>
                    <a:pt x="20003" y="1136814"/>
                  </a:lnTo>
                  <a:lnTo>
                    <a:pt x="36336" y="1125801"/>
                  </a:lnTo>
                  <a:lnTo>
                    <a:pt x="47346" y="1109467"/>
                  </a:lnTo>
                  <a:lnTo>
                    <a:pt x="51384" y="1089469"/>
                  </a:lnTo>
                  <a:lnTo>
                    <a:pt x="51384" y="51384"/>
                  </a:lnTo>
                  <a:lnTo>
                    <a:pt x="55423" y="31380"/>
                  </a:lnTo>
                  <a:lnTo>
                    <a:pt x="66436" y="15047"/>
                  </a:lnTo>
                  <a:lnTo>
                    <a:pt x="82770" y="4037"/>
                  </a:lnTo>
                  <a:lnTo>
                    <a:pt x="102768" y="0"/>
                  </a:lnTo>
                </a:path>
                <a:path w="1228089" h="2282190">
                  <a:moveTo>
                    <a:pt x="1125334" y="0"/>
                  </a:moveTo>
                  <a:lnTo>
                    <a:pt x="1145330" y="4037"/>
                  </a:lnTo>
                  <a:lnTo>
                    <a:pt x="1161659" y="15047"/>
                  </a:lnTo>
                  <a:lnTo>
                    <a:pt x="1172668" y="31380"/>
                  </a:lnTo>
                  <a:lnTo>
                    <a:pt x="1176705" y="51384"/>
                  </a:lnTo>
                  <a:lnTo>
                    <a:pt x="1176705" y="1089469"/>
                  </a:lnTo>
                  <a:lnTo>
                    <a:pt x="1180744" y="1109467"/>
                  </a:lnTo>
                  <a:lnTo>
                    <a:pt x="1191758" y="1125801"/>
                  </a:lnTo>
                  <a:lnTo>
                    <a:pt x="1208091" y="1136814"/>
                  </a:lnTo>
                  <a:lnTo>
                    <a:pt x="1228089" y="1140853"/>
                  </a:lnTo>
                  <a:lnTo>
                    <a:pt x="1208091" y="1144890"/>
                  </a:lnTo>
                  <a:lnTo>
                    <a:pt x="1191758" y="1155900"/>
                  </a:lnTo>
                  <a:lnTo>
                    <a:pt x="1180744" y="1172229"/>
                  </a:lnTo>
                  <a:lnTo>
                    <a:pt x="1176705" y="1192225"/>
                  </a:lnTo>
                  <a:lnTo>
                    <a:pt x="1176705" y="2230310"/>
                  </a:lnTo>
                  <a:lnTo>
                    <a:pt x="1172668" y="2250313"/>
                  </a:lnTo>
                  <a:lnTo>
                    <a:pt x="1161659" y="2266646"/>
                  </a:lnTo>
                  <a:lnTo>
                    <a:pt x="1145330" y="2277657"/>
                  </a:lnTo>
                  <a:lnTo>
                    <a:pt x="1125334" y="2281694"/>
                  </a:lnTo>
                </a:path>
              </a:pathLst>
            </a:custGeom>
            <a:ln w="9525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865613" y="1447025"/>
              <a:ext cx="1240790" cy="3011170"/>
            </a:xfrm>
            <a:custGeom>
              <a:avLst/>
              <a:gdLst/>
              <a:ahLst/>
              <a:cxnLst/>
              <a:rect l="l" t="t" r="r" b="b"/>
              <a:pathLst>
                <a:path w="1240790" h="3011170">
                  <a:moveTo>
                    <a:pt x="103835" y="3010674"/>
                  </a:moveTo>
                  <a:lnTo>
                    <a:pt x="83625" y="3006595"/>
                  </a:lnTo>
                  <a:lnTo>
                    <a:pt x="67122" y="2995469"/>
                  </a:lnTo>
                  <a:lnTo>
                    <a:pt x="55997" y="2978967"/>
                  </a:lnTo>
                  <a:lnTo>
                    <a:pt x="51917" y="2958757"/>
                  </a:lnTo>
                  <a:lnTo>
                    <a:pt x="51917" y="1557248"/>
                  </a:lnTo>
                  <a:lnTo>
                    <a:pt x="47838" y="1537045"/>
                  </a:lnTo>
                  <a:lnTo>
                    <a:pt x="36712" y="1520547"/>
                  </a:lnTo>
                  <a:lnTo>
                    <a:pt x="20210" y="1509422"/>
                  </a:lnTo>
                  <a:lnTo>
                    <a:pt x="0" y="1505343"/>
                  </a:lnTo>
                  <a:lnTo>
                    <a:pt x="20210" y="1501262"/>
                  </a:lnTo>
                  <a:lnTo>
                    <a:pt x="36712" y="1490133"/>
                  </a:lnTo>
                  <a:lnTo>
                    <a:pt x="47838" y="1473630"/>
                  </a:lnTo>
                  <a:lnTo>
                    <a:pt x="51917" y="1453426"/>
                  </a:lnTo>
                  <a:lnTo>
                    <a:pt x="51917" y="51917"/>
                  </a:lnTo>
                  <a:lnTo>
                    <a:pt x="55997" y="31707"/>
                  </a:lnTo>
                  <a:lnTo>
                    <a:pt x="67122" y="15205"/>
                  </a:lnTo>
                  <a:lnTo>
                    <a:pt x="83625" y="4079"/>
                  </a:lnTo>
                  <a:lnTo>
                    <a:pt x="103835" y="0"/>
                  </a:lnTo>
                </a:path>
                <a:path w="1240790" h="3011170">
                  <a:moveTo>
                    <a:pt x="1136967" y="0"/>
                  </a:moveTo>
                  <a:lnTo>
                    <a:pt x="1157172" y="4079"/>
                  </a:lnTo>
                  <a:lnTo>
                    <a:pt x="1173675" y="15205"/>
                  </a:lnTo>
                  <a:lnTo>
                    <a:pt x="1184803" y="31707"/>
                  </a:lnTo>
                  <a:lnTo>
                    <a:pt x="1188885" y="51917"/>
                  </a:lnTo>
                  <a:lnTo>
                    <a:pt x="1188885" y="1453426"/>
                  </a:lnTo>
                  <a:lnTo>
                    <a:pt x="1192964" y="1473630"/>
                  </a:lnTo>
                  <a:lnTo>
                    <a:pt x="1204088" y="1490133"/>
                  </a:lnTo>
                  <a:lnTo>
                    <a:pt x="1220587" y="1501262"/>
                  </a:lnTo>
                  <a:lnTo>
                    <a:pt x="1240790" y="1505343"/>
                  </a:lnTo>
                  <a:lnTo>
                    <a:pt x="1220587" y="1509422"/>
                  </a:lnTo>
                  <a:lnTo>
                    <a:pt x="1204088" y="1520547"/>
                  </a:lnTo>
                  <a:lnTo>
                    <a:pt x="1192964" y="1537045"/>
                  </a:lnTo>
                  <a:lnTo>
                    <a:pt x="1188885" y="1557248"/>
                  </a:lnTo>
                  <a:lnTo>
                    <a:pt x="1188885" y="2958757"/>
                  </a:lnTo>
                  <a:lnTo>
                    <a:pt x="1184805" y="2978967"/>
                  </a:lnTo>
                  <a:lnTo>
                    <a:pt x="1173680" y="2995469"/>
                  </a:lnTo>
                  <a:lnTo>
                    <a:pt x="1157177" y="3006595"/>
                  </a:lnTo>
                  <a:lnTo>
                    <a:pt x="1136967" y="3010674"/>
                  </a:lnTo>
                </a:path>
              </a:pathLst>
            </a:custGeom>
            <a:ln w="9525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78975" y="2003831"/>
            <a:ext cx="1268730" cy="1200785"/>
          </a:xfrm>
          <a:prstGeom prst="rect">
            <a:avLst/>
          </a:prstGeom>
          <a:ln w="9525">
            <a:solidFill>
              <a:srgbClr val="D5372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latin typeface="Arial"/>
                <a:cs typeface="Arial"/>
              </a:rPr>
              <a:t>65%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 </a:t>
            </a:r>
            <a:r>
              <a:rPr sz="1200" b="1" spc="-10" dirty="0">
                <a:latin typeface="Arial"/>
                <a:cs typeface="Arial"/>
              </a:rPr>
              <a:t>D-</a:t>
            </a:r>
            <a:r>
              <a:rPr sz="1200" b="1" spc="-25" dirty="0">
                <a:latin typeface="Arial"/>
                <a:cs typeface="Arial"/>
              </a:rPr>
              <a:t>SNP</a:t>
            </a:r>
            <a:endParaRPr sz="1200">
              <a:latin typeface="Arial"/>
              <a:cs typeface="Arial"/>
            </a:endParaRPr>
          </a:p>
          <a:p>
            <a:pPr marL="90805" marR="311785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eligible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FFS </a:t>
            </a:r>
            <a:r>
              <a:rPr sz="1200" spc="-10" dirty="0">
                <a:latin typeface="Arial"/>
                <a:cs typeface="Arial"/>
              </a:rPr>
              <a:t>beneficiaries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also</a:t>
            </a:r>
            <a:endParaRPr sz="1200">
              <a:latin typeface="Arial"/>
              <a:cs typeface="Arial"/>
            </a:endParaRPr>
          </a:p>
          <a:p>
            <a:pPr marL="90805" marR="219075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C-</a:t>
            </a:r>
            <a:r>
              <a:rPr sz="1200" dirty="0">
                <a:latin typeface="Arial"/>
                <a:cs typeface="Arial"/>
              </a:rPr>
              <a:t>SNP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and/or I-</a:t>
            </a:r>
            <a:r>
              <a:rPr sz="1200" dirty="0">
                <a:latin typeface="Arial"/>
                <a:cs typeface="Arial"/>
              </a:rPr>
              <a:t>SNP </a:t>
            </a:r>
            <a:r>
              <a:rPr sz="1200" spc="-10" dirty="0">
                <a:latin typeface="Arial"/>
                <a:cs typeface="Arial"/>
              </a:rPr>
              <a:t>eligible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32335" y="2352192"/>
            <a:ext cx="1268730" cy="1189990"/>
          </a:xfrm>
          <a:prstGeom prst="rect">
            <a:avLst/>
          </a:prstGeom>
          <a:ln w="9525">
            <a:solidFill>
              <a:srgbClr val="D53727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latin typeface="Arial"/>
                <a:cs typeface="Arial"/>
              </a:rPr>
              <a:t>86%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I-</a:t>
            </a:r>
            <a:r>
              <a:rPr sz="1200" b="1" spc="-25" dirty="0">
                <a:latin typeface="Arial"/>
                <a:cs typeface="Arial"/>
              </a:rPr>
              <a:t>SNP</a:t>
            </a:r>
            <a:endParaRPr sz="1200">
              <a:latin typeface="Arial"/>
              <a:cs typeface="Arial"/>
            </a:endParaRPr>
          </a:p>
          <a:p>
            <a:pPr marL="90805" marR="311785" algn="just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eligible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FFS </a:t>
            </a:r>
            <a:r>
              <a:rPr sz="1200" spc="-10" dirty="0">
                <a:latin typeface="Arial"/>
                <a:cs typeface="Arial"/>
              </a:rPr>
              <a:t>beneficiaries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also</a:t>
            </a:r>
            <a:endParaRPr sz="1200">
              <a:latin typeface="Arial"/>
              <a:cs typeface="Arial"/>
            </a:endParaRPr>
          </a:p>
          <a:p>
            <a:pPr marL="90805" marR="179070" algn="just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C-</a:t>
            </a:r>
            <a:r>
              <a:rPr sz="1200" dirty="0">
                <a:latin typeface="Arial"/>
                <a:cs typeface="Arial"/>
              </a:rPr>
              <a:t>SNP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and/or D-</a:t>
            </a:r>
            <a:r>
              <a:rPr sz="1200" dirty="0">
                <a:latin typeface="Arial"/>
                <a:cs typeface="Arial"/>
              </a:rPr>
              <a:t>SNP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eligible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8" cy="2291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/>
              <a:t>SNP</a:t>
            </a:r>
            <a:r>
              <a:rPr spc="-30" dirty="0"/>
              <a:t> </a:t>
            </a:r>
            <a:r>
              <a:rPr dirty="0"/>
              <a:t>TYPES</a:t>
            </a:r>
            <a:r>
              <a:rPr spc="-40" dirty="0"/>
              <a:t> </a:t>
            </a:r>
            <a:r>
              <a:rPr dirty="0"/>
              <a:t>SHARE</a:t>
            </a:r>
            <a:r>
              <a:rPr spc="-15" dirty="0"/>
              <a:t> </a:t>
            </a:r>
            <a:r>
              <a:rPr dirty="0"/>
              <a:t>IMPORTANT</a:t>
            </a:r>
            <a:r>
              <a:rPr spc="-40" dirty="0"/>
              <a:t> </a:t>
            </a:r>
            <a:r>
              <a:rPr dirty="0"/>
              <a:t>SIMILARITIES</a:t>
            </a:r>
            <a:r>
              <a:rPr spc="-6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DIFFERENCES</a:t>
            </a:r>
            <a:r>
              <a:rPr spc="-2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spc="-10" dirty="0"/>
              <a:t>NONMEDICAL </a:t>
            </a:r>
            <a:r>
              <a:rPr dirty="0"/>
              <a:t>SUPPLEMENTAL</a:t>
            </a:r>
            <a:r>
              <a:rPr spc="-45" dirty="0"/>
              <a:t> </a:t>
            </a:r>
            <a:r>
              <a:rPr dirty="0"/>
              <a:t>BENEFIT</a:t>
            </a:r>
            <a:r>
              <a:rPr spc="-45" dirty="0"/>
              <a:t> </a:t>
            </a:r>
            <a:r>
              <a:rPr spc="-10" dirty="0"/>
              <a:t>OFFERINGS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56765" y="6221341"/>
            <a:ext cx="8700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900" spc="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9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2025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CMS PBP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files,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excludes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EGHPs,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PDPs,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MMPs,</a:t>
            </a:r>
            <a:r>
              <a:rPr sz="900" spc="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Part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B-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only</a:t>
            </a:r>
            <a:r>
              <a:rPr sz="9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plans,</a:t>
            </a:r>
            <a:r>
              <a:rPr sz="9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PACE.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Note: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this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analysis,</a:t>
            </a:r>
            <a:r>
              <a:rPr sz="9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we</a:t>
            </a:r>
            <a:r>
              <a:rPr sz="900" spc="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only</a:t>
            </a:r>
            <a:r>
              <a:rPr sz="9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reported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number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of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plans</a:t>
            </a:r>
            <a:r>
              <a:rPr sz="9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offering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benefits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only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if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they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were</a:t>
            </a:r>
            <a:r>
              <a:rPr sz="9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offered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under</a:t>
            </a:r>
            <a:r>
              <a:rPr sz="9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original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authorities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benefits:</a:t>
            </a:r>
            <a:r>
              <a:rPr sz="9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EPHRB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authority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such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benefits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SSBCI/VBID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authority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SSBCI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benefits.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Analyses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capture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benefits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that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are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filed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under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specific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variables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benefits</a:t>
            </a:r>
            <a:r>
              <a:rPr sz="9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above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do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not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capture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benefits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filed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under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“Other”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categories.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A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plan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is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combination</a:t>
            </a:r>
            <a:r>
              <a:rPr sz="9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of a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contract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ID,</a:t>
            </a:r>
            <a:r>
              <a:rPr sz="9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plan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ID, and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segment</a:t>
            </a:r>
            <a:r>
              <a:rPr sz="9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ID.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Counts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shows</a:t>
            </a:r>
            <a:r>
              <a:rPr sz="9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plans</a:t>
            </a:r>
            <a:r>
              <a:rPr sz="9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offering</a:t>
            </a:r>
            <a:r>
              <a:rPr sz="9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ACADAC"/>
                </a:solidFill>
                <a:latin typeface="Arial"/>
                <a:cs typeface="Arial"/>
              </a:rPr>
              <a:t>specified</a:t>
            </a:r>
            <a:r>
              <a:rPr sz="9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ACADAC"/>
                </a:solidFill>
                <a:latin typeface="Arial"/>
                <a:cs typeface="Arial"/>
              </a:rPr>
              <a:t>benefits.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91161" y="1579537"/>
            <a:ext cx="2486025" cy="287655"/>
            <a:chOff x="6091161" y="1579537"/>
            <a:chExt cx="2486025" cy="287655"/>
          </a:xfrm>
        </p:grpSpPr>
        <p:sp>
          <p:nvSpPr>
            <p:cNvPr id="8" name="object 8"/>
            <p:cNvSpPr/>
            <p:nvPr/>
          </p:nvSpPr>
          <p:spPr>
            <a:xfrm>
              <a:off x="6091161" y="1579536"/>
              <a:ext cx="2486025" cy="287655"/>
            </a:xfrm>
            <a:custGeom>
              <a:avLst/>
              <a:gdLst/>
              <a:ahLst/>
              <a:cxnLst/>
              <a:rect l="l" t="t" r="r" b="b"/>
              <a:pathLst>
                <a:path w="2486025" h="287655">
                  <a:moveTo>
                    <a:pt x="2485517" y="0"/>
                  </a:moveTo>
                  <a:lnTo>
                    <a:pt x="1242758" y="0"/>
                  </a:lnTo>
                  <a:lnTo>
                    <a:pt x="0" y="0"/>
                  </a:lnTo>
                  <a:lnTo>
                    <a:pt x="0" y="287070"/>
                  </a:lnTo>
                  <a:lnTo>
                    <a:pt x="1242758" y="287070"/>
                  </a:lnTo>
                  <a:lnTo>
                    <a:pt x="2485517" y="287070"/>
                  </a:lnTo>
                  <a:lnTo>
                    <a:pt x="2485517" y="0"/>
                  </a:lnTo>
                  <a:close/>
                </a:path>
              </a:pathLst>
            </a:custGeom>
            <a:solidFill>
              <a:srgbClr val="F3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59219" y="1649170"/>
              <a:ext cx="1549400" cy="170815"/>
            </a:xfrm>
            <a:custGeom>
              <a:avLst/>
              <a:gdLst/>
              <a:ahLst/>
              <a:cxnLst/>
              <a:rect l="l" t="t" r="r" b="b"/>
              <a:pathLst>
                <a:path w="1549400" h="170814">
                  <a:moveTo>
                    <a:pt x="306324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306324" y="170688"/>
                  </a:lnTo>
                  <a:lnTo>
                    <a:pt x="306324" y="0"/>
                  </a:lnTo>
                  <a:close/>
                </a:path>
                <a:path w="1549400" h="170814">
                  <a:moveTo>
                    <a:pt x="1549082" y="0"/>
                  </a:moveTo>
                  <a:lnTo>
                    <a:pt x="1242758" y="0"/>
                  </a:lnTo>
                  <a:lnTo>
                    <a:pt x="1242758" y="170688"/>
                  </a:lnTo>
                  <a:lnTo>
                    <a:pt x="1549082" y="17068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091161" y="2153691"/>
            <a:ext cx="2486025" cy="287655"/>
            <a:chOff x="6091161" y="2153691"/>
            <a:chExt cx="2486025" cy="287655"/>
          </a:xfrm>
        </p:grpSpPr>
        <p:sp>
          <p:nvSpPr>
            <p:cNvPr id="11" name="object 11"/>
            <p:cNvSpPr/>
            <p:nvPr/>
          </p:nvSpPr>
          <p:spPr>
            <a:xfrm>
              <a:off x="6091161" y="2153691"/>
              <a:ext cx="2486025" cy="287655"/>
            </a:xfrm>
            <a:custGeom>
              <a:avLst/>
              <a:gdLst/>
              <a:ahLst/>
              <a:cxnLst/>
              <a:rect l="l" t="t" r="r" b="b"/>
              <a:pathLst>
                <a:path w="2486025" h="287655">
                  <a:moveTo>
                    <a:pt x="2485517" y="0"/>
                  </a:moveTo>
                  <a:lnTo>
                    <a:pt x="1242758" y="0"/>
                  </a:lnTo>
                  <a:lnTo>
                    <a:pt x="0" y="0"/>
                  </a:lnTo>
                  <a:lnTo>
                    <a:pt x="0" y="287070"/>
                  </a:lnTo>
                  <a:lnTo>
                    <a:pt x="1242758" y="287070"/>
                  </a:lnTo>
                  <a:lnTo>
                    <a:pt x="2485517" y="287070"/>
                  </a:lnTo>
                  <a:lnTo>
                    <a:pt x="2485517" y="0"/>
                  </a:lnTo>
                  <a:close/>
                </a:path>
              </a:pathLst>
            </a:custGeom>
            <a:solidFill>
              <a:srgbClr val="F3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9219" y="2223312"/>
              <a:ext cx="1549400" cy="170815"/>
            </a:xfrm>
            <a:custGeom>
              <a:avLst/>
              <a:gdLst/>
              <a:ahLst/>
              <a:cxnLst/>
              <a:rect l="l" t="t" r="r" b="b"/>
              <a:pathLst>
                <a:path w="1549400" h="170814">
                  <a:moveTo>
                    <a:pt x="306324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306324" y="170688"/>
                  </a:lnTo>
                  <a:lnTo>
                    <a:pt x="306324" y="0"/>
                  </a:lnTo>
                  <a:close/>
                </a:path>
                <a:path w="1549400" h="170814">
                  <a:moveTo>
                    <a:pt x="1549082" y="0"/>
                  </a:moveTo>
                  <a:lnTo>
                    <a:pt x="1242758" y="0"/>
                  </a:lnTo>
                  <a:lnTo>
                    <a:pt x="1242758" y="170688"/>
                  </a:lnTo>
                  <a:lnTo>
                    <a:pt x="1549082" y="17068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091161" y="2727832"/>
            <a:ext cx="2486025" cy="225425"/>
            <a:chOff x="6091161" y="2727832"/>
            <a:chExt cx="2486025" cy="225425"/>
          </a:xfrm>
        </p:grpSpPr>
        <p:sp>
          <p:nvSpPr>
            <p:cNvPr id="14" name="object 14"/>
            <p:cNvSpPr/>
            <p:nvPr/>
          </p:nvSpPr>
          <p:spPr>
            <a:xfrm>
              <a:off x="6091161" y="2727832"/>
              <a:ext cx="2486025" cy="225425"/>
            </a:xfrm>
            <a:custGeom>
              <a:avLst/>
              <a:gdLst/>
              <a:ahLst/>
              <a:cxnLst/>
              <a:rect l="l" t="t" r="r" b="b"/>
              <a:pathLst>
                <a:path w="2486025" h="225425">
                  <a:moveTo>
                    <a:pt x="2485517" y="0"/>
                  </a:moveTo>
                  <a:lnTo>
                    <a:pt x="1242758" y="0"/>
                  </a:lnTo>
                  <a:lnTo>
                    <a:pt x="0" y="0"/>
                  </a:lnTo>
                  <a:lnTo>
                    <a:pt x="0" y="224878"/>
                  </a:lnTo>
                  <a:lnTo>
                    <a:pt x="1242758" y="224878"/>
                  </a:lnTo>
                  <a:lnTo>
                    <a:pt x="2485517" y="224878"/>
                  </a:lnTo>
                  <a:lnTo>
                    <a:pt x="2485517" y="0"/>
                  </a:lnTo>
                  <a:close/>
                </a:path>
              </a:pathLst>
            </a:custGeom>
            <a:solidFill>
              <a:srgbClr val="F3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59219" y="2766351"/>
              <a:ext cx="1549400" cy="170815"/>
            </a:xfrm>
            <a:custGeom>
              <a:avLst/>
              <a:gdLst/>
              <a:ahLst/>
              <a:cxnLst/>
              <a:rect l="l" t="t" r="r" b="b"/>
              <a:pathLst>
                <a:path w="1549400" h="170814">
                  <a:moveTo>
                    <a:pt x="306324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306324" y="170688"/>
                  </a:lnTo>
                  <a:lnTo>
                    <a:pt x="306324" y="0"/>
                  </a:lnTo>
                  <a:close/>
                </a:path>
                <a:path w="1549400" h="170814">
                  <a:moveTo>
                    <a:pt x="1549082" y="0"/>
                  </a:moveTo>
                  <a:lnTo>
                    <a:pt x="1242758" y="0"/>
                  </a:lnTo>
                  <a:lnTo>
                    <a:pt x="1242758" y="170688"/>
                  </a:lnTo>
                  <a:lnTo>
                    <a:pt x="1549082" y="17068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091161" y="3813924"/>
            <a:ext cx="2486025" cy="287655"/>
            <a:chOff x="6091161" y="3813924"/>
            <a:chExt cx="2486025" cy="287655"/>
          </a:xfrm>
        </p:grpSpPr>
        <p:sp>
          <p:nvSpPr>
            <p:cNvPr id="17" name="object 17"/>
            <p:cNvSpPr/>
            <p:nvPr/>
          </p:nvSpPr>
          <p:spPr>
            <a:xfrm>
              <a:off x="6091161" y="3813924"/>
              <a:ext cx="2486025" cy="287655"/>
            </a:xfrm>
            <a:custGeom>
              <a:avLst/>
              <a:gdLst/>
              <a:ahLst/>
              <a:cxnLst/>
              <a:rect l="l" t="t" r="r" b="b"/>
              <a:pathLst>
                <a:path w="2486025" h="287654">
                  <a:moveTo>
                    <a:pt x="2485517" y="0"/>
                  </a:moveTo>
                  <a:lnTo>
                    <a:pt x="1242758" y="0"/>
                  </a:lnTo>
                  <a:lnTo>
                    <a:pt x="0" y="0"/>
                  </a:lnTo>
                  <a:lnTo>
                    <a:pt x="0" y="287070"/>
                  </a:lnTo>
                  <a:lnTo>
                    <a:pt x="1242758" y="287070"/>
                  </a:lnTo>
                  <a:lnTo>
                    <a:pt x="2485517" y="287070"/>
                  </a:lnTo>
                  <a:lnTo>
                    <a:pt x="2485517" y="0"/>
                  </a:lnTo>
                  <a:close/>
                </a:path>
              </a:pathLst>
            </a:custGeom>
            <a:solidFill>
              <a:srgbClr val="F3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59219" y="3883545"/>
              <a:ext cx="1549400" cy="170815"/>
            </a:xfrm>
            <a:custGeom>
              <a:avLst/>
              <a:gdLst/>
              <a:ahLst/>
              <a:cxnLst/>
              <a:rect l="l" t="t" r="r" b="b"/>
              <a:pathLst>
                <a:path w="1549400" h="170814">
                  <a:moveTo>
                    <a:pt x="306324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306324" y="170688"/>
                  </a:lnTo>
                  <a:lnTo>
                    <a:pt x="306324" y="0"/>
                  </a:lnTo>
                  <a:close/>
                </a:path>
                <a:path w="1549400" h="170814">
                  <a:moveTo>
                    <a:pt x="1549082" y="0"/>
                  </a:moveTo>
                  <a:lnTo>
                    <a:pt x="1242758" y="0"/>
                  </a:lnTo>
                  <a:lnTo>
                    <a:pt x="1242758" y="170688"/>
                  </a:lnTo>
                  <a:lnTo>
                    <a:pt x="1549082" y="17068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091173" y="4962220"/>
            <a:ext cx="2486025" cy="287655"/>
            <a:chOff x="6091173" y="4962220"/>
            <a:chExt cx="2486025" cy="287655"/>
          </a:xfrm>
        </p:grpSpPr>
        <p:sp>
          <p:nvSpPr>
            <p:cNvPr id="20" name="object 20"/>
            <p:cNvSpPr/>
            <p:nvPr/>
          </p:nvSpPr>
          <p:spPr>
            <a:xfrm>
              <a:off x="6091174" y="4962220"/>
              <a:ext cx="2486025" cy="287655"/>
            </a:xfrm>
            <a:custGeom>
              <a:avLst/>
              <a:gdLst/>
              <a:ahLst/>
              <a:cxnLst/>
              <a:rect l="l" t="t" r="r" b="b"/>
              <a:pathLst>
                <a:path w="2486025" h="287654">
                  <a:moveTo>
                    <a:pt x="2485504" y="0"/>
                  </a:moveTo>
                  <a:lnTo>
                    <a:pt x="1242758" y="0"/>
                  </a:lnTo>
                  <a:lnTo>
                    <a:pt x="0" y="0"/>
                  </a:lnTo>
                  <a:lnTo>
                    <a:pt x="0" y="287070"/>
                  </a:lnTo>
                  <a:lnTo>
                    <a:pt x="1242745" y="287070"/>
                  </a:lnTo>
                  <a:lnTo>
                    <a:pt x="2485504" y="287070"/>
                  </a:lnTo>
                  <a:lnTo>
                    <a:pt x="2485504" y="0"/>
                  </a:lnTo>
                  <a:close/>
                </a:path>
              </a:pathLst>
            </a:custGeom>
            <a:solidFill>
              <a:srgbClr val="F3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9220" y="5031841"/>
              <a:ext cx="1549400" cy="170815"/>
            </a:xfrm>
            <a:custGeom>
              <a:avLst/>
              <a:gdLst/>
              <a:ahLst/>
              <a:cxnLst/>
              <a:rect l="l" t="t" r="r" b="b"/>
              <a:pathLst>
                <a:path w="1549400" h="170814">
                  <a:moveTo>
                    <a:pt x="306324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306324" y="170688"/>
                  </a:lnTo>
                  <a:lnTo>
                    <a:pt x="306324" y="0"/>
                  </a:lnTo>
                  <a:close/>
                </a:path>
                <a:path w="1549400" h="170814">
                  <a:moveTo>
                    <a:pt x="1549082" y="0"/>
                  </a:moveTo>
                  <a:lnTo>
                    <a:pt x="1242758" y="0"/>
                  </a:lnTo>
                  <a:lnTo>
                    <a:pt x="1242758" y="170688"/>
                  </a:lnTo>
                  <a:lnTo>
                    <a:pt x="1549082" y="17068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781300" y="705829"/>
          <a:ext cx="10300334" cy="5461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3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439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93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Benefit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Offerings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(EPHRB,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SSBCI,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VBID)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2025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SNP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C-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SNP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SNP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9050">
                      <a:solidFill>
                        <a:srgbClr val="BA8380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SNP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BA838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2245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DFC5C5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7800" marR="17018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Special</a:t>
                      </a:r>
                      <a:r>
                        <a:rPr sz="1100" b="1" spc="-4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Supplemental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sz="1100" b="1" spc="-4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b="1" spc="-3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Chronically</a:t>
                      </a:r>
                      <a:r>
                        <a:rPr sz="1100" b="1" spc="-4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Ill</a:t>
                      </a:r>
                      <a:r>
                        <a:rPr sz="1100" b="1" spc="-4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(SSBCI)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Food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Produce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096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93%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Meals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(beyond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limited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basis)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Pest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Control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Transportation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Non-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Needs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Indoor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Air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Quality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Services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8528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Social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Needs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Benefit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85280">
                      <a:solidFill>
                        <a:srgbClr val="FFFFFF"/>
                      </a:solidFill>
                      <a:prstDash val="solid"/>
                    </a:lnT>
                    <a:solidFill>
                      <a:srgbClr val="F3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8528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8528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85280">
                      <a:solidFill>
                        <a:srgbClr val="FFFFFF"/>
                      </a:solidFill>
                      <a:prstDash val="solid"/>
                    </a:lnT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85280">
                      <a:solidFill>
                        <a:srgbClr val="FFFFFF"/>
                      </a:solidFill>
                      <a:prstDash val="solid"/>
                    </a:lnT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Complementary</a:t>
                      </a:r>
                      <a:r>
                        <a:rPr sz="11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Therapies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Supporting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Self-Direction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Structural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Home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Modifications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General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Supports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Living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02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0" marR="16510" indent="-3365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Expanded</a:t>
                      </a:r>
                      <a:r>
                        <a:rPr sz="1100" b="1" spc="3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Primarily-Health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b="1" spc="-4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sz="1100" b="1" spc="-4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(EPHRB)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Therapeutic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Massage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Adult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Day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Services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solidFill>
                      <a:srgbClr val="F3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solidFill>
                      <a:srgbClr val="F3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Home-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Palliative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Care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In-Home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Services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Caregivers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Enrollees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65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6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F7D6D3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034" marB="0">
                    <a:lnL w="12700">
                      <a:solidFill>
                        <a:srgbClr val="F7D6D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12700">
                      <a:solidFill>
                        <a:srgbClr val="6B1B13"/>
                      </a:solidFill>
                      <a:prstDash val="solid"/>
                    </a:lnR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6B1B13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6B1B13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6B1B13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A838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97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 marR="46735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Offering</a:t>
                      </a:r>
                      <a:r>
                        <a:rPr sz="1100" b="1" spc="-7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EPHRB</a:t>
                      </a:r>
                      <a:r>
                        <a:rPr sz="1100" b="1" spc="-2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100" b="1" spc="-4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SSBCI</a:t>
                      </a:r>
                      <a:r>
                        <a:rPr sz="1100" b="1" spc="-3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Benefits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(including</a:t>
                      </a:r>
                      <a:r>
                        <a:rPr sz="1100" b="1" spc="-7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sz="1100" b="1" spc="-3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VBID</a:t>
                      </a:r>
                      <a:r>
                        <a:rPr sz="1100" b="1" spc="-3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authority)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89%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58%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27%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BA8380"/>
                      </a:solidFill>
                      <a:prstDash val="solid"/>
                    </a:lnT>
                    <a:lnB w="12700">
                      <a:solidFill>
                        <a:srgbClr val="CE918E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70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100" b="1" spc="-5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100" b="1" spc="-6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Plans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2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2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2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20" dirty="0">
                          <a:solidFill>
                            <a:srgbClr val="D53727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DFC5C5"/>
                      </a:solidFill>
                      <a:prstDash val="solid"/>
                    </a:lnL>
                    <a:lnR w="12700">
                      <a:solidFill>
                        <a:srgbClr val="DFC5C5"/>
                      </a:solidFill>
                      <a:prstDash val="solid"/>
                    </a:lnR>
                    <a:lnT w="12700">
                      <a:solidFill>
                        <a:srgbClr val="CE918E"/>
                      </a:solidFill>
                      <a:prstDash val="solid"/>
                    </a:lnT>
                    <a:lnB w="12700">
                      <a:solidFill>
                        <a:srgbClr val="DFC5C5"/>
                      </a:solidFill>
                      <a:prstDash val="solid"/>
                    </a:lnB>
                    <a:solidFill>
                      <a:srgbClr val="F8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489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D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D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47" cy="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4861" y="4531504"/>
            <a:ext cx="3253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Closing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Insights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142" y="5276705"/>
            <a:ext cx="8414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18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sz="18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play</a:t>
            </a:r>
            <a:r>
              <a:rPr sz="18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supportive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role</a:t>
            </a:r>
            <a:r>
              <a:rPr sz="18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amid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demographic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change?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4895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D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D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47" cy="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4861" y="3543952"/>
            <a:ext cx="701484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Reminder: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SNP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Alliance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Technical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Quarterly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142" y="5276705"/>
            <a:ext cx="941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easily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request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copy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quarterly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reports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emailing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nils@atiadvisory.com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CAD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95" y="5264405"/>
            <a:ext cx="2618128" cy="5655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38" y="2739896"/>
            <a:ext cx="3945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  <a:latin typeface="Georgia"/>
                <a:cs typeface="Georgia"/>
              </a:rPr>
              <a:t>Presenting</a:t>
            </a:r>
            <a:r>
              <a:rPr sz="4000" spc="-16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Georgia"/>
                <a:cs typeface="Georgia"/>
              </a:rPr>
              <a:t>Today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61" y="3453484"/>
            <a:ext cx="4530725" cy="7696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2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dirty="0">
                <a:solidFill>
                  <a:srgbClr val="ACADAC"/>
                </a:solidFill>
                <a:latin typeface="Arial"/>
                <a:cs typeface="Arial"/>
              </a:rPr>
              <a:t>Managed</a:t>
            </a:r>
            <a:r>
              <a:rPr sz="2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CADAC"/>
                </a:solidFill>
                <a:latin typeface="Arial"/>
                <a:cs typeface="Arial"/>
              </a:rPr>
              <a:t>Care</a:t>
            </a:r>
            <a:r>
              <a:rPr sz="2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CADAC"/>
                </a:solidFill>
                <a:latin typeface="Arial"/>
                <a:cs typeface="Arial"/>
              </a:rPr>
              <a:t>Strategy</a:t>
            </a:r>
            <a:r>
              <a:rPr sz="2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CADAC"/>
                </a:solidFill>
                <a:latin typeface="Arial"/>
                <a:cs typeface="Arial"/>
              </a:rPr>
              <a:t>Operations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4947" y="728141"/>
            <a:ext cx="2547440" cy="23618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14169" y="3126426"/>
            <a:ext cx="1850389" cy="63627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000" dirty="0">
                <a:latin typeface="Times New Roman"/>
                <a:cs typeface="Times New Roman"/>
              </a:rPr>
              <a:t>Nils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Franco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Arial"/>
                <a:cs typeface="Arial"/>
              </a:rPr>
              <a:t>Director,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21143" y="728143"/>
            <a:ext cx="2543158" cy="236184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0672" y="3912780"/>
            <a:ext cx="240779" cy="16001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80873" y="3906172"/>
            <a:ext cx="2250440" cy="13227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dirty="0">
                <a:latin typeface="Arial"/>
                <a:cs typeface="Arial"/>
              </a:rPr>
              <a:t>More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decade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experience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care, </a:t>
            </a:r>
            <a:r>
              <a:rPr sz="1200" dirty="0">
                <a:latin typeface="Arial"/>
                <a:cs typeface="Arial"/>
              </a:rPr>
              <a:t>government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programs,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SNP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complex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model </a:t>
            </a:r>
            <a:r>
              <a:rPr sz="1200" dirty="0">
                <a:latin typeface="Arial"/>
                <a:cs typeface="Arial"/>
              </a:rPr>
              <a:t>operations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positive </a:t>
            </a:r>
            <a:r>
              <a:rPr sz="1200" dirty="0">
                <a:latin typeface="Arial"/>
                <a:cs typeface="Arial"/>
              </a:rPr>
              <a:t>beneficiary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outcomes.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latin typeface="Arial"/>
                <a:cs typeface="Arial"/>
              </a:rPr>
              <a:t>Former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CEO.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50672" y="5026824"/>
            <a:ext cx="240779" cy="16001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26869" y="3912775"/>
            <a:ext cx="240791" cy="16001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457069" y="3906172"/>
            <a:ext cx="2212340" cy="165163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dirty="0">
                <a:latin typeface="Arial"/>
                <a:cs typeface="Arial"/>
              </a:rPr>
              <a:t>More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six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consulting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experience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specific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Special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Plans</a:t>
            </a:r>
            <a:r>
              <a:rPr sz="1200" spc="-25" dirty="0">
                <a:latin typeface="Arial"/>
                <a:cs typeface="Arial"/>
              </a:rPr>
              <a:t> and </a:t>
            </a:r>
            <a:r>
              <a:rPr sz="1200" spc="-10" dirty="0">
                <a:latin typeface="Arial"/>
                <a:cs typeface="Arial"/>
              </a:rPr>
              <a:t>Medicare-</a:t>
            </a:r>
            <a:r>
              <a:rPr sz="1200" dirty="0">
                <a:latin typeface="Arial"/>
                <a:cs typeface="Arial"/>
              </a:rPr>
              <a:t>Medicaid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integration.</a:t>
            </a:r>
            <a:endParaRPr sz="1200">
              <a:latin typeface="Arial"/>
              <a:cs typeface="Arial"/>
            </a:endParaRPr>
          </a:p>
          <a:p>
            <a:pPr marL="12700" marR="36195">
              <a:lnSpc>
                <a:spcPts val="1300"/>
              </a:lnSpc>
              <a:spcBef>
                <a:spcPts val="980"/>
              </a:spcBef>
            </a:pPr>
            <a:r>
              <a:rPr sz="1200" dirty="0">
                <a:latin typeface="Arial"/>
                <a:cs typeface="Arial"/>
              </a:rPr>
              <a:t>Leads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insight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ATI </a:t>
            </a:r>
            <a:r>
              <a:rPr sz="1200" dirty="0">
                <a:latin typeface="Arial"/>
                <a:cs typeface="Arial"/>
              </a:rPr>
              <a:t>leveraging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research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assets </a:t>
            </a:r>
            <a:r>
              <a:rPr sz="1200" dirty="0">
                <a:latin typeface="Arial"/>
                <a:cs typeface="Arial"/>
              </a:rPr>
              <a:t>licensed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CMS,</a:t>
            </a:r>
            <a:r>
              <a:rPr sz="1200" spc="-10" dirty="0">
                <a:latin typeface="Arial"/>
                <a:cs typeface="Arial"/>
              </a:rPr>
              <a:t> including </a:t>
            </a:r>
            <a:r>
              <a:rPr sz="1200" dirty="0">
                <a:latin typeface="Arial"/>
                <a:cs typeface="Arial"/>
              </a:rPr>
              <a:t>claims,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encounters,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assessments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data.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26869" y="4697636"/>
            <a:ext cx="240791" cy="16001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237973" y="3065063"/>
            <a:ext cx="1616710" cy="69913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000" dirty="0">
                <a:latin typeface="Times New Roman"/>
                <a:cs typeface="Times New Roman"/>
              </a:rPr>
              <a:t>Marsha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Connor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Arial"/>
                <a:cs typeface="Arial"/>
              </a:rPr>
              <a:t>Managing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Director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8274" y="6434265"/>
            <a:ext cx="615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47" cy="2291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4861" y="4531504"/>
            <a:ext cx="4397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Questions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&amp; </a:t>
            </a:r>
            <a:r>
              <a:rPr sz="3600" spc="-10" dirty="0">
                <a:solidFill>
                  <a:srgbClr val="FFFFFF"/>
                </a:solidFill>
              </a:rPr>
              <a:t>Answers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3122295"/>
            <a:ext cx="3200399" cy="6133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7854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166764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12192000" y="0"/>
                </a:moveTo>
                <a:lnTo>
                  <a:pt x="0" y="0"/>
                </a:ln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51859" y="6405547"/>
            <a:ext cx="4288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INFO@ATIADVISORY.COM</a:t>
            </a:r>
            <a:r>
              <a:rPr sz="1100" u="none" spc="1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u="none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100" u="none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ATIADVISORY.COM</a:t>
            </a:r>
            <a:r>
              <a:rPr sz="1100" u="none" spc="1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u="none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100" u="none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LINKEDIN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78545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700"/>
                </a:move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FC5C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5998" y="6434265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713320"/>
          <a:ext cx="12268200" cy="545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050"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Demographic,</a:t>
                      </a:r>
                      <a:r>
                        <a:rPr sz="2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Functional,</a:t>
                      </a:r>
                      <a:r>
                        <a:rPr sz="2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Morbidity</a:t>
                      </a:r>
                      <a:r>
                        <a:rPr sz="2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Trends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Elevating</a:t>
                      </a:r>
                      <a:r>
                        <a:rPr sz="2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sz="2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Plans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ACADAC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Enrollment: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Sources</a:t>
                      </a:r>
                      <a:r>
                        <a:rPr sz="2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Retention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dot"/>
                    </a:lnT>
                    <a:lnB w="6350">
                      <a:solidFill>
                        <a:srgbClr val="ACADAC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Penetration:</a:t>
                      </a:r>
                      <a:r>
                        <a:rPr sz="2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Enrollment</a:t>
                      </a:r>
                      <a:r>
                        <a:rPr sz="2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Compared</a:t>
                      </a:r>
                      <a:r>
                        <a:rPr sz="2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Eligible</a:t>
                      </a:r>
                      <a:r>
                        <a:rPr sz="2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Beneficiary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Population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dot"/>
                    </a:lnT>
                    <a:lnB w="6350">
                      <a:solidFill>
                        <a:srgbClr val="ACADAC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Similarities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Differences</a:t>
                      </a:r>
                      <a:r>
                        <a:rPr sz="2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Special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Plan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Types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dot"/>
                    </a:lnT>
                    <a:lnB w="6350">
                      <a:solidFill>
                        <a:srgbClr val="ACADAC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Closing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Insights</a:t>
                      </a:r>
                      <a:r>
                        <a:rPr sz="2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Alliance</a:t>
                      </a:r>
                      <a:r>
                        <a:rPr sz="2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Member</a:t>
                      </a:r>
                      <a:r>
                        <a:rPr sz="2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Resources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dot"/>
                    </a:lnT>
                    <a:lnB w="6350">
                      <a:solidFill>
                        <a:srgbClr val="ACADAC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860">
                <a:tc>
                  <a:txBody>
                    <a:bodyPr/>
                    <a:lstStyle/>
                    <a:p>
                      <a:pPr marL="6400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27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CADAC"/>
                      </a:solidFill>
                      <a:prstDash val="dot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31174" y="159556"/>
            <a:ext cx="98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AGENDA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8545"/>
            <a:ext cx="12204700" cy="5501005"/>
            <a:chOff x="-6350" y="678545"/>
            <a:chExt cx="12204700" cy="5501005"/>
          </a:xfrm>
        </p:grpSpPr>
        <p:sp>
          <p:nvSpPr>
            <p:cNvPr id="3" name="object 3"/>
            <p:cNvSpPr/>
            <p:nvPr/>
          </p:nvSpPr>
          <p:spPr>
            <a:xfrm>
              <a:off x="0" y="61731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5660" y="1982723"/>
              <a:ext cx="7383780" cy="2920365"/>
            </a:xfrm>
            <a:custGeom>
              <a:avLst/>
              <a:gdLst/>
              <a:ahLst/>
              <a:cxnLst/>
              <a:rect l="l" t="t" r="r" b="b"/>
              <a:pathLst>
                <a:path w="7383780" h="2920365">
                  <a:moveTo>
                    <a:pt x="0" y="2919984"/>
                  </a:moveTo>
                  <a:lnTo>
                    <a:pt x="7383487" y="2919984"/>
                  </a:lnTo>
                </a:path>
                <a:path w="7383780" h="2920365">
                  <a:moveTo>
                    <a:pt x="0" y="2432304"/>
                  </a:moveTo>
                  <a:lnTo>
                    <a:pt x="7383487" y="2432304"/>
                  </a:lnTo>
                </a:path>
                <a:path w="7383780" h="2920365">
                  <a:moveTo>
                    <a:pt x="0" y="1946147"/>
                  </a:moveTo>
                  <a:lnTo>
                    <a:pt x="7383487" y="1946147"/>
                  </a:lnTo>
                </a:path>
                <a:path w="7383780" h="2920365">
                  <a:moveTo>
                    <a:pt x="0" y="1459992"/>
                  </a:moveTo>
                  <a:lnTo>
                    <a:pt x="7383487" y="1459992"/>
                  </a:lnTo>
                </a:path>
                <a:path w="7383780" h="2920365">
                  <a:moveTo>
                    <a:pt x="0" y="972311"/>
                  </a:moveTo>
                  <a:lnTo>
                    <a:pt x="7383487" y="972311"/>
                  </a:lnTo>
                </a:path>
                <a:path w="7383780" h="2920365">
                  <a:moveTo>
                    <a:pt x="0" y="486156"/>
                  </a:moveTo>
                  <a:lnTo>
                    <a:pt x="7383487" y="486156"/>
                  </a:lnTo>
                </a:path>
                <a:path w="7383780" h="2920365">
                  <a:moveTo>
                    <a:pt x="0" y="0"/>
                  </a:moveTo>
                  <a:lnTo>
                    <a:pt x="73834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5660" y="1495272"/>
              <a:ext cx="6103620" cy="0"/>
            </a:xfrm>
            <a:custGeom>
              <a:avLst/>
              <a:gdLst/>
              <a:ahLst/>
              <a:cxnLst/>
              <a:rect l="l" t="t" r="r" b="b"/>
              <a:pathLst>
                <a:path w="6103620">
                  <a:moveTo>
                    <a:pt x="0" y="0"/>
                  </a:moveTo>
                  <a:lnTo>
                    <a:pt x="61031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5657" y="3540014"/>
              <a:ext cx="7383780" cy="1849120"/>
            </a:xfrm>
            <a:custGeom>
              <a:avLst/>
              <a:gdLst/>
              <a:ahLst/>
              <a:cxnLst/>
              <a:rect l="l" t="t" r="r" b="b"/>
              <a:pathLst>
                <a:path w="7383780" h="1849120">
                  <a:moveTo>
                    <a:pt x="4544402" y="0"/>
                  </a:moveTo>
                  <a:lnTo>
                    <a:pt x="3975938" y="20053"/>
                  </a:lnTo>
                  <a:lnTo>
                    <a:pt x="3407486" y="39865"/>
                  </a:lnTo>
                  <a:lnTo>
                    <a:pt x="2840558" y="61201"/>
                  </a:lnTo>
                  <a:lnTo>
                    <a:pt x="2272118" y="79489"/>
                  </a:lnTo>
                  <a:lnTo>
                    <a:pt x="1703654" y="99301"/>
                  </a:lnTo>
                  <a:lnTo>
                    <a:pt x="1135202" y="135877"/>
                  </a:lnTo>
                  <a:lnTo>
                    <a:pt x="568274" y="170929"/>
                  </a:lnTo>
                  <a:lnTo>
                    <a:pt x="0" y="204457"/>
                  </a:lnTo>
                  <a:lnTo>
                    <a:pt x="0" y="1848993"/>
                  </a:lnTo>
                  <a:lnTo>
                    <a:pt x="7383487" y="1848993"/>
                  </a:lnTo>
                  <a:lnTo>
                    <a:pt x="7383487" y="52057"/>
                  </a:lnTo>
                  <a:lnTo>
                    <a:pt x="6815150" y="42913"/>
                  </a:lnTo>
                  <a:lnTo>
                    <a:pt x="5111330" y="10909"/>
                  </a:lnTo>
                  <a:lnTo>
                    <a:pt x="4544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5657" y="2242388"/>
              <a:ext cx="7383780" cy="1502410"/>
            </a:xfrm>
            <a:custGeom>
              <a:avLst/>
              <a:gdLst/>
              <a:ahLst/>
              <a:cxnLst/>
              <a:rect l="l" t="t" r="r" b="b"/>
              <a:pathLst>
                <a:path w="7383780" h="1502410">
                  <a:moveTo>
                    <a:pt x="7383487" y="0"/>
                  </a:moveTo>
                  <a:lnTo>
                    <a:pt x="6815150" y="20751"/>
                  </a:lnTo>
                  <a:lnTo>
                    <a:pt x="6248222" y="42087"/>
                  </a:lnTo>
                  <a:lnTo>
                    <a:pt x="5679770" y="61899"/>
                  </a:lnTo>
                  <a:lnTo>
                    <a:pt x="4544402" y="98475"/>
                  </a:lnTo>
                  <a:lnTo>
                    <a:pt x="3975938" y="164007"/>
                  </a:lnTo>
                  <a:lnTo>
                    <a:pt x="3407486" y="228015"/>
                  </a:lnTo>
                  <a:lnTo>
                    <a:pt x="2272118" y="349935"/>
                  </a:lnTo>
                  <a:lnTo>
                    <a:pt x="1703654" y="407847"/>
                  </a:lnTo>
                  <a:lnTo>
                    <a:pt x="1135202" y="491667"/>
                  </a:lnTo>
                  <a:lnTo>
                    <a:pt x="568274" y="570915"/>
                  </a:lnTo>
                  <a:lnTo>
                    <a:pt x="0" y="648639"/>
                  </a:lnTo>
                  <a:lnTo>
                    <a:pt x="0" y="1502092"/>
                  </a:lnTo>
                  <a:lnTo>
                    <a:pt x="568274" y="1468551"/>
                  </a:lnTo>
                  <a:lnTo>
                    <a:pt x="1135202" y="1433499"/>
                  </a:lnTo>
                  <a:lnTo>
                    <a:pt x="1703654" y="1396923"/>
                  </a:lnTo>
                  <a:lnTo>
                    <a:pt x="2272118" y="1377111"/>
                  </a:lnTo>
                  <a:lnTo>
                    <a:pt x="2840558" y="1358823"/>
                  </a:lnTo>
                  <a:lnTo>
                    <a:pt x="3407486" y="1337487"/>
                  </a:lnTo>
                  <a:lnTo>
                    <a:pt x="4544402" y="1297863"/>
                  </a:lnTo>
                  <a:lnTo>
                    <a:pt x="6815150" y="1340535"/>
                  </a:lnTo>
                  <a:lnTo>
                    <a:pt x="7383487" y="1349679"/>
                  </a:lnTo>
                  <a:lnTo>
                    <a:pt x="7383487" y="0"/>
                  </a:lnTo>
                  <a:close/>
                </a:path>
              </a:pathLst>
            </a:custGeom>
            <a:solidFill>
              <a:srgbClr val="EEA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5657" y="1698240"/>
              <a:ext cx="7383780" cy="1193800"/>
            </a:xfrm>
            <a:custGeom>
              <a:avLst/>
              <a:gdLst/>
              <a:ahLst/>
              <a:cxnLst/>
              <a:rect l="l" t="t" r="r" b="b"/>
              <a:pathLst>
                <a:path w="7383780" h="1193800">
                  <a:moveTo>
                    <a:pt x="7383487" y="0"/>
                  </a:moveTo>
                  <a:lnTo>
                    <a:pt x="6815150" y="49784"/>
                  </a:lnTo>
                  <a:lnTo>
                    <a:pt x="6248222" y="97040"/>
                  </a:lnTo>
                  <a:lnTo>
                    <a:pt x="5679770" y="142760"/>
                  </a:lnTo>
                  <a:lnTo>
                    <a:pt x="5111330" y="185420"/>
                  </a:lnTo>
                  <a:lnTo>
                    <a:pt x="4544402" y="226568"/>
                  </a:lnTo>
                  <a:lnTo>
                    <a:pt x="3975938" y="307352"/>
                  </a:lnTo>
                  <a:lnTo>
                    <a:pt x="3407486" y="386588"/>
                  </a:lnTo>
                  <a:lnTo>
                    <a:pt x="2840558" y="462800"/>
                  </a:lnTo>
                  <a:lnTo>
                    <a:pt x="2272118" y="537464"/>
                  </a:lnTo>
                  <a:lnTo>
                    <a:pt x="1703654" y="609104"/>
                  </a:lnTo>
                  <a:lnTo>
                    <a:pt x="1135202" y="702056"/>
                  </a:lnTo>
                  <a:lnTo>
                    <a:pt x="568274" y="791984"/>
                  </a:lnTo>
                  <a:lnTo>
                    <a:pt x="0" y="877316"/>
                  </a:lnTo>
                  <a:lnTo>
                    <a:pt x="0" y="1193469"/>
                  </a:lnTo>
                  <a:lnTo>
                    <a:pt x="568274" y="1115060"/>
                  </a:lnTo>
                  <a:lnTo>
                    <a:pt x="1135202" y="1035812"/>
                  </a:lnTo>
                  <a:lnTo>
                    <a:pt x="1703654" y="952004"/>
                  </a:lnTo>
                  <a:lnTo>
                    <a:pt x="2272118" y="894080"/>
                  </a:lnTo>
                  <a:lnTo>
                    <a:pt x="3407486" y="772160"/>
                  </a:lnTo>
                  <a:lnTo>
                    <a:pt x="3975938" y="708152"/>
                  </a:lnTo>
                  <a:lnTo>
                    <a:pt x="4544402" y="642620"/>
                  </a:lnTo>
                  <a:lnTo>
                    <a:pt x="5679770" y="606044"/>
                  </a:lnTo>
                  <a:lnTo>
                    <a:pt x="6248222" y="586244"/>
                  </a:lnTo>
                  <a:lnTo>
                    <a:pt x="7383487" y="543560"/>
                  </a:lnTo>
                  <a:lnTo>
                    <a:pt x="7383487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5660" y="5389003"/>
              <a:ext cx="7383780" cy="46355"/>
            </a:xfrm>
            <a:custGeom>
              <a:avLst/>
              <a:gdLst/>
              <a:ahLst/>
              <a:cxnLst/>
              <a:rect l="l" t="t" r="r" b="b"/>
              <a:pathLst>
                <a:path w="7383780" h="46354">
                  <a:moveTo>
                    <a:pt x="0" y="0"/>
                  </a:moveTo>
                  <a:lnTo>
                    <a:pt x="7383487" y="0"/>
                  </a:lnTo>
                </a:path>
                <a:path w="7383780" h="46354">
                  <a:moveTo>
                    <a:pt x="0" y="0"/>
                  </a:moveTo>
                  <a:lnTo>
                    <a:pt x="0" y="45872"/>
                  </a:lnTo>
                </a:path>
                <a:path w="7383780" h="46354">
                  <a:moveTo>
                    <a:pt x="568274" y="0"/>
                  </a:moveTo>
                  <a:lnTo>
                    <a:pt x="568274" y="45872"/>
                  </a:lnTo>
                </a:path>
                <a:path w="7383780" h="46354">
                  <a:moveTo>
                    <a:pt x="1135202" y="0"/>
                  </a:moveTo>
                  <a:lnTo>
                    <a:pt x="1135202" y="45872"/>
                  </a:lnTo>
                </a:path>
                <a:path w="7383780" h="46354">
                  <a:moveTo>
                    <a:pt x="1703654" y="0"/>
                  </a:moveTo>
                  <a:lnTo>
                    <a:pt x="1703654" y="45872"/>
                  </a:lnTo>
                </a:path>
                <a:path w="7383780" h="46354">
                  <a:moveTo>
                    <a:pt x="2272106" y="0"/>
                  </a:moveTo>
                  <a:lnTo>
                    <a:pt x="2272106" y="45872"/>
                  </a:lnTo>
                </a:path>
                <a:path w="7383780" h="46354">
                  <a:moveTo>
                    <a:pt x="2840558" y="0"/>
                  </a:moveTo>
                  <a:lnTo>
                    <a:pt x="2840558" y="45872"/>
                  </a:lnTo>
                </a:path>
                <a:path w="7383780" h="46354">
                  <a:moveTo>
                    <a:pt x="3407486" y="0"/>
                  </a:moveTo>
                  <a:lnTo>
                    <a:pt x="3407486" y="45872"/>
                  </a:lnTo>
                </a:path>
                <a:path w="7383780" h="46354">
                  <a:moveTo>
                    <a:pt x="3975938" y="0"/>
                  </a:moveTo>
                  <a:lnTo>
                    <a:pt x="3975938" y="45872"/>
                  </a:lnTo>
                </a:path>
                <a:path w="7383780" h="46354">
                  <a:moveTo>
                    <a:pt x="4544390" y="0"/>
                  </a:moveTo>
                  <a:lnTo>
                    <a:pt x="4544390" y="45872"/>
                  </a:lnTo>
                </a:path>
                <a:path w="7383780" h="46354">
                  <a:moveTo>
                    <a:pt x="5111318" y="0"/>
                  </a:moveTo>
                  <a:lnTo>
                    <a:pt x="5111318" y="45872"/>
                  </a:lnTo>
                </a:path>
                <a:path w="7383780" h="46354">
                  <a:moveTo>
                    <a:pt x="5679770" y="0"/>
                  </a:moveTo>
                  <a:lnTo>
                    <a:pt x="5679770" y="45872"/>
                  </a:lnTo>
                </a:path>
                <a:path w="7383780" h="46354">
                  <a:moveTo>
                    <a:pt x="6248222" y="0"/>
                  </a:moveTo>
                  <a:lnTo>
                    <a:pt x="6248222" y="45872"/>
                  </a:lnTo>
                </a:path>
                <a:path w="7383780" h="46354">
                  <a:moveTo>
                    <a:pt x="6815150" y="0"/>
                  </a:moveTo>
                  <a:lnTo>
                    <a:pt x="6815150" y="45872"/>
                  </a:lnTo>
                </a:path>
                <a:path w="7383780" h="46354">
                  <a:moveTo>
                    <a:pt x="7383487" y="0"/>
                  </a:moveTo>
                  <a:lnTo>
                    <a:pt x="7383487" y="4587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735998" y="6434265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8569121" y="1495272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02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1054" y="5271702"/>
            <a:ext cx="235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472" y="4784937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6472" y="4298171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472" y="3811406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30M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472" y="3324640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40M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472" y="2837874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50M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6472" y="2351109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60M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472" y="1864343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70M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6472" y="1377577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80M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4558" y="757589"/>
            <a:ext cx="2465705" cy="5803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35890" marR="5080" indent="-123825">
              <a:lnSpc>
                <a:spcPts val="2140"/>
              </a:lnSpc>
              <a:spcBef>
                <a:spcPts val="245"/>
              </a:spcBef>
            </a:pPr>
            <a:r>
              <a:rPr sz="1850" dirty="0">
                <a:latin typeface="Arial"/>
                <a:cs typeface="Arial"/>
              </a:rPr>
              <a:t>Age</a:t>
            </a:r>
            <a:r>
              <a:rPr sz="1850" spc="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of US</a:t>
            </a:r>
            <a:r>
              <a:rPr sz="1850" spc="-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Populations, </a:t>
            </a:r>
            <a:r>
              <a:rPr sz="1850" dirty="0">
                <a:latin typeface="Arial"/>
                <a:cs typeface="Arial"/>
              </a:rPr>
              <a:t>Projected</a:t>
            </a:r>
            <a:r>
              <a:rPr sz="1850" spc="35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2022-</a:t>
            </a:r>
            <a:r>
              <a:rPr sz="1850" spc="-20" dirty="0">
                <a:latin typeface="Arial"/>
                <a:cs typeface="Arial"/>
              </a:rPr>
              <a:t>2035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52788" y="584014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935" y="0"/>
                </a:moveTo>
                <a:lnTo>
                  <a:pt x="0" y="0"/>
                </a:lnTo>
                <a:lnTo>
                  <a:pt x="0" y="114935"/>
                </a:lnTo>
                <a:lnTo>
                  <a:pt x="114935" y="114935"/>
                </a:lnTo>
                <a:lnTo>
                  <a:pt x="114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20375" y="584014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935" y="0"/>
                </a:moveTo>
                <a:lnTo>
                  <a:pt x="0" y="0"/>
                </a:lnTo>
                <a:lnTo>
                  <a:pt x="0" y="114935"/>
                </a:lnTo>
                <a:lnTo>
                  <a:pt x="114935" y="114935"/>
                </a:lnTo>
                <a:lnTo>
                  <a:pt x="114935" y="0"/>
                </a:lnTo>
                <a:close/>
              </a:path>
            </a:pathLst>
          </a:custGeom>
          <a:solidFill>
            <a:srgbClr val="EEAE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3876" y="5389883"/>
            <a:ext cx="4531995" cy="6394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580390" algn="l"/>
                <a:tab pos="1148080" algn="l"/>
                <a:tab pos="1716405" algn="l"/>
                <a:tab pos="2284095" algn="l"/>
                <a:tab pos="2852420" algn="l"/>
                <a:tab pos="3420110" algn="l"/>
                <a:tab pos="3988435" algn="l"/>
              </a:tabLst>
            </a:pPr>
            <a:r>
              <a:rPr sz="1200" spc="-20" dirty="0">
                <a:latin typeface="Arial"/>
                <a:cs typeface="Arial"/>
              </a:rPr>
              <a:t>2022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2023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2024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2025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2026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2027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2028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2029</a:t>
            </a:r>
            <a:endParaRPr sz="1200">
              <a:latin typeface="Arial"/>
              <a:cs typeface="Arial"/>
            </a:endParaRPr>
          </a:p>
          <a:p>
            <a:pPr marL="1996439">
              <a:lnSpc>
                <a:spcPct val="100000"/>
              </a:lnSpc>
              <a:spcBef>
                <a:spcPts val="740"/>
              </a:spcBef>
              <a:tabLst>
                <a:tab pos="3463925" algn="l"/>
              </a:tabLst>
            </a:pPr>
            <a:r>
              <a:rPr sz="1800" dirty="0">
                <a:latin typeface="Arial"/>
                <a:cs typeface="Arial"/>
              </a:rPr>
              <a:t>Age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65-</a:t>
            </a:r>
            <a:r>
              <a:rPr sz="1800" spc="-25" dirty="0">
                <a:latin typeface="Arial"/>
                <a:cs typeface="Arial"/>
              </a:rPr>
              <a:t>74</a:t>
            </a:r>
            <a:r>
              <a:rPr sz="1800" dirty="0">
                <a:latin typeface="Arial"/>
                <a:cs typeface="Arial"/>
              </a:rPr>
              <a:t>	Age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75-</a:t>
            </a:r>
            <a:r>
              <a:rPr sz="1800" spc="-25" dirty="0">
                <a:latin typeface="Arial"/>
                <a:cs typeface="Arial"/>
              </a:rPr>
              <a:t>84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87948" y="5840145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935" y="0"/>
                </a:moveTo>
                <a:lnTo>
                  <a:pt x="0" y="0"/>
                </a:lnTo>
                <a:lnTo>
                  <a:pt x="0" y="114935"/>
                </a:lnTo>
                <a:lnTo>
                  <a:pt x="114935" y="114935"/>
                </a:lnTo>
                <a:lnTo>
                  <a:pt x="114935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67834" y="5389883"/>
            <a:ext cx="3202305" cy="6394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580390" algn="l"/>
                <a:tab pos="1148080" algn="l"/>
                <a:tab pos="1716405" algn="l"/>
                <a:tab pos="2284095" algn="l"/>
                <a:tab pos="2852420" algn="l"/>
              </a:tabLst>
            </a:pPr>
            <a:r>
              <a:rPr sz="1200" spc="-20" dirty="0">
                <a:latin typeface="Arial"/>
                <a:cs typeface="Arial"/>
              </a:rPr>
              <a:t>2030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2031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2032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2033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2034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2035</a:t>
            </a:r>
            <a:endParaRPr sz="120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  <a:spcBef>
                <a:spcPts val="740"/>
              </a:spcBef>
            </a:pPr>
            <a:r>
              <a:rPr sz="1800" dirty="0">
                <a:latin typeface="Arial"/>
                <a:cs typeface="Arial"/>
              </a:rPr>
              <a:t>Age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85+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1132" y="159566"/>
            <a:ext cx="1022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MEDICARE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PROJECTED</a:t>
            </a:r>
            <a:r>
              <a:rPr sz="1800" spc="-4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TO</a:t>
            </a:r>
            <a:r>
              <a:rPr sz="1800" spc="-5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COVER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MORE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OLDER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ADULTS,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AT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OLDER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AGES,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NEXT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 DECADE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60958" y="6370856"/>
            <a:ext cx="83204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projections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from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US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Census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Bureau,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Projected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Population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by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Five-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Year Age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Group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Sex,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Projections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United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States: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2022-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2100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(Table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3),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updated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October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31,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2023.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127985" y="688759"/>
            <a:ext cx="3064510" cy="5480685"/>
          </a:xfrm>
          <a:custGeom>
            <a:avLst/>
            <a:gdLst/>
            <a:ahLst/>
            <a:cxnLst/>
            <a:rect l="l" t="t" r="r" b="b"/>
            <a:pathLst>
              <a:path w="3064509" h="5480685">
                <a:moveTo>
                  <a:pt x="3064014" y="0"/>
                </a:moveTo>
                <a:lnTo>
                  <a:pt x="0" y="0"/>
                </a:lnTo>
                <a:lnTo>
                  <a:pt x="0" y="5480481"/>
                </a:lnTo>
                <a:lnTo>
                  <a:pt x="3064014" y="5480481"/>
                </a:lnTo>
                <a:lnTo>
                  <a:pt x="3064014" y="0"/>
                </a:lnTo>
                <a:close/>
              </a:path>
            </a:pathLst>
          </a:custGeom>
          <a:solidFill>
            <a:srgbClr val="DF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321017" y="801003"/>
            <a:ext cx="2538730" cy="137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100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90"/>
              </a:lnSpc>
              <a:spcBef>
                <a:spcPts val="180"/>
              </a:spcBef>
            </a:pPr>
            <a:r>
              <a:rPr sz="2400" dirty="0">
                <a:latin typeface="Times New Roman"/>
                <a:cs typeface="Times New Roman"/>
              </a:rPr>
              <a:t>Americans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65+ </a:t>
            </a:r>
            <a:r>
              <a:rPr sz="2400" dirty="0">
                <a:latin typeface="Times New Roman"/>
                <a:cs typeface="Times New Roman"/>
              </a:rPr>
              <a:t>alive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2022,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there </a:t>
            </a:r>
            <a:r>
              <a:rPr sz="2400" dirty="0">
                <a:latin typeface="Times New Roman"/>
                <a:cs typeface="Times New Roman"/>
              </a:rPr>
              <a:t>will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131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2035.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21017" y="2701430"/>
            <a:ext cx="277622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number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Americans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65</a:t>
            </a:r>
            <a:r>
              <a:rPr sz="2400" spc="-25" dirty="0">
                <a:latin typeface="Times New Roman"/>
                <a:cs typeface="Times New Roman"/>
              </a:rPr>
              <a:t> is </a:t>
            </a:r>
            <a:r>
              <a:rPr sz="2400" dirty="0">
                <a:latin typeface="Times New Roman"/>
                <a:cs typeface="Times New Roman"/>
              </a:rPr>
              <a:t>forecast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decline.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95191" y="993401"/>
            <a:ext cx="10998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Age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85+: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spc="-20" dirty="0">
                <a:latin typeface="Arial"/>
                <a:cs typeface="Arial"/>
              </a:rPr>
              <a:t>+72%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77077" y="2567533"/>
            <a:ext cx="13188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795" algn="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Age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75-</a:t>
            </a:r>
            <a:r>
              <a:rPr sz="2000" b="1" spc="-25" dirty="0">
                <a:latin typeface="Arial"/>
                <a:cs typeface="Arial"/>
              </a:rPr>
              <a:t>84: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spc="-20" dirty="0">
                <a:latin typeface="Arial"/>
                <a:cs typeface="Arial"/>
              </a:rPr>
              <a:t>+58%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77077" y="4248050"/>
            <a:ext cx="1313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65-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74: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52817" y="4552950"/>
            <a:ext cx="54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+9%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93720" y="1488439"/>
            <a:ext cx="0" cy="3891279"/>
          </a:xfrm>
          <a:custGeom>
            <a:avLst/>
            <a:gdLst/>
            <a:ahLst/>
            <a:cxnLst/>
            <a:rect l="l" t="t" r="r" b="b"/>
            <a:pathLst>
              <a:path h="3891279">
                <a:moveTo>
                  <a:pt x="0" y="0"/>
                </a:moveTo>
                <a:lnTo>
                  <a:pt x="0" y="3891279"/>
                </a:lnTo>
              </a:path>
            </a:pathLst>
          </a:custGeom>
          <a:ln w="190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8545"/>
            <a:ext cx="12204700" cy="5501005"/>
            <a:chOff x="-6350" y="678545"/>
            <a:chExt cx="12204700" cy="5501005"/>
          </a:xfrm>
        </p:grpSpPr>
        <p:sp>
          <p:nvSpPr>
            <p:cNvPr id="3" name="object 3"/>
            <p:cNvSpPr/>
            <p:nvPr/>
          </p:nvSpPr>
          <p:spPr>
            <a:xfrm>
              <a:off x="0" y="61731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7985" y="688759"/>
              <a:ext cx="3064510" cy="5480685"/>
            </a:xfrm>
            <a:custGeom>
              <a:avLst/>
              <a:gdLst/>
              <a:ahLst/>
              <a:cxnLst/>
              <a:rect l="l" t="t" r="r" b="b"/>
              <a:pathLst>
                <a:path w="3064509" h="5480685">
                  <a:moveTo>
                    <a:pt x="3064014" y="0"/>
                  </a:moveTo>
                  <a:lnTo>
                    <a:pt x="0" y="0"/>
                  </a:lnTo>
                  <a:lnTo>
                    <a:pt x="0" y="5480481"/>
                  </a:lnTo>
                  <a:lnTo>
                    <a:pt x="3064014" y="5480481"/>
                  </a:lnTo>
                  <a:lnTo>
                    <a:pt x="3064014" y="0"/>
                  </a:lnTo>
                  <a:close/>
                </a:path>
              </a:pathLst>
            </a:custGeom>
            <a:solidFill>
              <a:srgbClr val="D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735998" y="6434265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1174" y="36110"/>
            <a:ext cx="949515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GROWTH</a:t>
            </a:r>
            <a:r>
              <a:rPr sz="1800" spc="-5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THE</a:t>
            </a:r>
            <a:r>
              <a:rPr sz="1800" spc="-5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65+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POPULATION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COULD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LEAD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TO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HIGHER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NATIONWIDE</a:t>
            </a:r>
            <a:r>
              <a:rPr sz="1800" spc="-5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NEED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LONG-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TERM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SERVICES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SUPPORTS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(LTSS)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905" y="6370856"/>
            <a:ext cx="833183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Johnson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Dey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J.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i="1" u="sng" spc="-1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Long-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Term</a:t>
            </a:r>
            <a:r>
              <a:rPr sz="1000" i="1" u="sng" spc="-1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Services</a:t>
            </a:r>
            <a:r>
              <a:rPr sz="1000" i="1" u="sng" spc="-3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1000" i="1" u="sng" spc="-2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Supports</a:t>
            </a:r>
            <a:r>
              <a:rPr sz="1000" i="1" u="sng" spc="-3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for</a:t>
            </a:r>
            <a:r>
              <a:rPr sz="1000" i="1" u="sng" spc="-2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Older</a:t>
            </a:r>
            <a:r>
              <a:rPr sz="1000" i="1" u="sng" spc="-2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Americans:</a:t>
            </a:r>
            <a:r>
              <a:rPr sz="1000" i="1" u="sng" spc="-3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Risks</a:t>
            </a:r>
            <a:r>
              <a:rPr sz="1000" i="1" u="sng" spc="-2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1000" i="1" u="sng" spc="-3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Financing,</a:t>
            </a:r>
            <a:r>
              <a:rPr sz="1000" i="1" u="sng" spc="-2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2022</a:t>
            </a:r>
            <a:r>
              <a:rPr sz="1000" i="1" u="sng" spc="-4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i="1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(Revised)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.</a:t>
            </a:r>
            <a:r>
              <a:rPr sz="1000" u="none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U.S.</a:t>
            </a:r>
            <a:r>
              <a:rPr sz="1000" u="none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Department</a:t>
            </a:r>
            <a:r>
              <a:rPr sz="1000" u="none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u="none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spc="-10" dirty="0">
                <a:solidFill>
                  <a:srgbClr val="ACADAC"/>
                </a:solidFill>
                <a:latin typeface="Arial"/>
                <a:cs typeface="Arial"/>
              </a:rPr>
              <a:t>Health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u="none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Human</a:t>
            </a:r>
            <a:r>
              <a:rPr sz="1000" u="none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Services Office</a:t>
            </a:r>
            <a:r>
              <a:rPr sz="1000" u="none" spc="-5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u="none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u="none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Assistant</a:t>
            </a:r>
            <a:r>
              <a:rPr sz="1000" u="none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Secretary</a:t>
            </a:r>
            <a:r>
              <a:rPr sz="1000" u="none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u="none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Planning</a:t>
            </a:r>
            <a:r>
              <a:rPr sz="1000" u="none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u="none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spc="-10" dirty="0">
                <a:solidFill>
                  <a:srgbClr val="ACADAC"/>
                </a:solidFill>
                <a:latin typeface="Arial"/>
                <a:cs typeface="Arial"/>
              </a:rPr>
              <a:t>Evaluation; 2022.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1017" y="801003"/>
            <a:ext cx="248856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Most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Americans </a:t>
            </a:r>
            <a:r>
              <a:rPr sz="2400" dirty="0">
                <a:latin typeface="Times New Roman"/>
                <a:cs typeface="Times New Roman"/>
              </a:rPr>
              <a:t>turning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65 today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are </a:t>
            </a:r>
            <a:r>
              <a:rPr sz="2400" dirty="0">
                <a:latin typeface="Times New Roman"/>
                <a:cs typeface="Times New Roman"/>
              </a:rPr>
              <a:t>projected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need </a:t>
            </a:r>
            <a:r>
              <a:rPr sz="2400" dirty="0">
                <a:latin typeface="Times New Roman"/>
                <a:cs typeface="Times New Roman"/>
              </a:rPr>
              <a:t>LTSS,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cost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3437" y="1188111"/>
            <a:ext cx="8754110" cy="4198620"/>
            <a:chOff x="833437" y="1188111"/>
            <a:chExt cx="8754110" cy="419862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6472" y="4523705"/>
              <a:ext cx="240791" cy="1600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6472" y="5226269"/>
              <a:ext cx="240791" cy="1600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341062" y="1192874"/>
              <a:ext cx="0" cy="2434590"/>
            </a:xfrm>
            <a:custGeom>
              <a:avLst/>
              <a:gdLst/>
              <a:ahLst/>
              <a:cxnLst/>
              <a:rect l="l" t="t" r="r" b="b"/>
              <a:pathLst>
                <a:path h="2434590">
                  <a:moveTo>
                    <a:pt x="0" y="0"/>
                  </a:moveTo>
                  <a:lnTo>
                    <a:pt x="0" y="2434450"/>
                  </a:lnTo>
                </a:path>
              </a:pathLst>
            </a:custGeom>
            <a:ln w="9525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200" y="3627321"/>
              <a:ext cx="7452359" cy="0"/>
            </a:xfrm>
            <a:custGeom>
              <a:avLst/>
              <a:gdLst/>
              <a:ahLst/>
              <a:cxnLst/>
              <a:rect l="l" t="t" r="r" b="b"/>
              <a:pathLst>
                <a:path w="7452359">
                  <a:moveTo>
                    <a:pt x="0" y="0"/>
                  </a:moveTo>
                  <a:lnTo>
                    <a:pt x="7451953" y="0"/>
                  </a:lnTo>
                </a:path>
              </a:pathLst>
            </a:custGeom>
            <a:ln w="9525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676664" y="4491193"/>
            <a:ext cx="2135505" cy="15182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9050" indent="-635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latin typeface="Arial"/>
                <a:cs typeface="Arial"/>
              </a:rPr>
              <a:t>I-SNPs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exclusively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serve </a:t>
            </a:r>
            <a:r>
              <a:rPr sz="1400" dirty="0">
                <a:latin typeface="Arial"/>
                <a:cs typeface="Arial"/>
              </a:rPr>
              <a:t>individuals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substantial </a:t>
            </a:r>
            <a:r>
              <a:rPr sz="1400" dirty="0">
                <a:latin typeface="Arial"/>
                <a:cs typeface="Arial"/>
              </a:rPr>
              <a:t>LTSS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needs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10"/>
              </a:lnSpc>
              <a:spcBef>
                <a:spcPts val="1000"/>
              </a:spcBef>
            </a:pPr>
            <a:r>
              <a:rPr sz="1400" spc="-10" dirty="0">
                <a:latin typeface="Arial"/>
                <a:cs typeface="Arial"/>
              </a:rPr>
              <a:t>D-</a:t>
            </a:r>
            <a:r>
              <a:rPr sz="1400" dirty="0">
                <a:latin typeface="Arial"/>
                <a:cs typeface="Arial"/>
              </a:rPr>
              <a:t>SNP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integration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has </a:t>
            </a:r>
            <a:r>
              <a:rPr sz="1400" dirty="0">
                <a:latin typeface="Arial"/>
                <a:cs typeface="Arial"/>
              </a:rPr>
              <a:t>focused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coordination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interrelated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LTSS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and </a:t>
            </a:r>
            <a:r>
              <a:rPr sz="1400" dirty="0">
                <a:latin typeface="Arial"/>
                <a:cs typeface="Arial"/>
              </a:rPr>
              <a:t>Medicare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covered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637" y="1080579"/>
            <a:ext cx="408686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How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many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Americans </a:t>
            </a:r>
            <a:r>
              <a:rPr sz="3200" dirty="0">
                <a:latin typeface="Arial"/>
                <a:cs typeface="Arial"/>
              </a:rPr>
              <a:t>turning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65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today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will </a:t>
            </a:r>
            <a:r>
              <a:rPr sz="3200" b="1" dirty="0">
                <a:latin typeface="Arial"/>
                <a:cs typeface="Arial"/>
              </a:rPr>
              <a:t>need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LTSS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their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637" y="2543413"/>
            <a:ext cx="1536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lifetime?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59083" y="1083627"/>
            <a:ext cx="2420620" cy="2397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097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How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long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will </a:t>
            </a:r>
            <a:r>
              <a:rPr sz="2800" dirty="0">
                <a:latin typeface="Arial"/>
                <a:cs typeface="Arial"/>
              </a:rPr>
              <a:t>they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need</a:t>
            </a:r>
            <a:r>
              <a:rPr sz="2800" spc="-25" dirty="0">
                <a:latin typeface="Arial"/>
                <a:cs typeface="Arial"/>
              </a:rPr>
              <a:t> and </a:t>
            </a:r>
            <a:r>
              <a:rPr sz="2800" dirty="0">
                <a:latin typeface="Arial"/>
                <a:cs typeface="Arial"/>
              </a:rPr>
              <a:t>use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LTSS,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on </a:t>
            </a:r>
            <a:r>
              <a:rPr sz="2800" spc="-10" dirty="0">
                <a:latin typeface="Arial"/>
                <a:cs typeface="Arial"/>
              </a:rPr>
              <a:t>average?</a:t>
            </a:r>
            <a:endParaRPr sz="2800">
              <a:latin typeface="Arial"/>
              <a:cs typeface="Arial"/>
            </a:endParaRPr>
          </a:p>
          <a:p>
            <a:pPr marL="12700" algn="just">
              <a:lnSpc>
                <a:spcPts val="5240"/>
              </a:lnSpc>
            </a:pPr>
            <a:r>
              <a:rPr sz="4400" b="1" dirty="0">
                <a:latin typeface="Arial"/>
                <a:cs typeface="Arial"/>
              </a:rPr>
              <a:t>5½</a:t>
            </a:r>
            <a:r>
              <a:rPr sz="4400" b="1" spc="-65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years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8358" y="3701252"/>
            <a:ext cx="6946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How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much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average,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will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LTSS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cost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per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user</a:t>
            </a:r>
            <a:r>
              <a:rPr sz="2400" spc="-1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01767" y="2578016"/>
            <a:ext cx="17030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25" dirty="0">
                <a:latin typeface="Arial"/>
                <a:cs typeface="Arial"/>
              </a:rPr>
              <a:t>56%</a:t>
            </a:r>
            <a:endParaRPr sz="6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91095" y="4137516"/>
            <a:ext cx="2741295" cy="1554480"/>
            <a:chOff x="3191095" y="4137516"/>
            <a:chExt cx="2741295" cy="1554480"/>
          </a:xfrm>
        </p:grpSpPr>
        <p:sp>
          <p:nvSpPr>
            <p:cNvPr id="22" name="object 22"/>
            <p:cNvSpPr/>
            <p:nvPr/>
          </p:nvSpPr>
          <p:spPr>
            <a:xfrm>
              <a:off x="3195858" y="4137516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480"/>
                  </a:lnTo>
                </a:path>
              </a:pathLst>
            </a:custGeom>
            <a:ln w="9525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7388" y="4137516"/>
              <a:ext cx="0" cy="1554480"/>
            </a:xfrm>
            <a:custGeom>
              <a:avLst/>
              <a:gdLst/>
              <a:ahLst/>
              <a:cxnLst/>
              <a:rect l="l" t="t" r="r" b="b"/>
              <a:pathLst>
                <a:path h="1554479">
                  <a:moveTo>
                    <a:pt x="0" y="0"/>
                  </a:moveTo>
                  <a:lnTo>
                    <a:pt x="0" y="1554480"/>
                  </a:lnTo>
                </a:path>
              </a:pathLst>
            </a:custGeom>
            <a:ln w="9525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09218" y="4219569"/>
            <a:ext cx="2046605" cy="1483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830" marR="62230" indent="-2990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Individuals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&amp; </a:t>
            </a:r>
            <a:r>
              <a:rPr sz="2400" spc="-10" dirty="0">
                <a:latin typeface="Arial"/>
                <a:cs typeface="Arial"/>
              </a:rPr>
              <a:t>Families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4400" b="1" spc="-10" dirty="0">
                <a:latin typeface="Arial"/>
                <a:cs typeface="Arial"/>
              </a:rPr>
              <a:t>$44,800</a:t>
            </a:r>
            <a:endParaRPr sz="4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37545" y="4275317"/>
            <a:ext cx="2263140" cy="142811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Public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1864"/>
              </a:spcBef>
            </a:pPr>
            <a:r>
              <a:rPr sz="4400" b="1" spc="-10" dirty="0">
                <a:latin typeface="Arial"/>
                <a:cs typeface="Arial"/>
              </a:rPr>
              <a:t>$70,100</a:t>
            </a:r>
            <a:endParaRPr sz="4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6019" y="4275317"/>
            <a:ext cx="2357755" cy="142811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766445">
              <a:lnSpc>
                <a:spcPct val="100000"/>
              </a:lnSpc>
              <a:spcBef>
                <a:spcPts val="1115"/>
              </a:spcBef>
            </a:pPr>
            <a:r>
              <a:rPr sz="2400" spc="-10" dirty="0">
                <a:latin typeface="Arial"/>
                <a:cs typeface="Arial"/>
              </a:rPr>
              <a:t>Total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4400" b="1" spc="-10" dirty="0">
                <a:latin typeface="Arial"/>
                <a:cs typeface="Arial"/>
              </a:rPr>
              <a:t>$120,900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78545"/>
            <a:ext cx="12204700" cy="5501005"/>
            <a:chOff x="-6350" y="678545"/>
            <a:chExt cx="12204700" cy="5501005"/>
          </a:xfrm>
        </p:grpSpPr>
        <p:sp>
          <p:nvSpPr>
            <p:cNvPr id="3" name="object 3"/>
            <p:cNvSpPr/>
            <p:nvPr/>
          </p:nvSpPr>
          <p:spPr>
            <a:xfrm>
              <a:off x="0" y="617310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700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27985" y="688759"/>
              <a:ext cx="3064510" cy="5480685"/>
            </a:xfrm>
            <a:custGeom>
              <a:avLst/>
              <a:gdLst/>
              <a:ahLst/>
              <a:cxnLst/>
              <a:rect l="l" t="t" r="r" b="b"/>
              <a:pathLst>
                <a:path w="3064509" h="5480685">
                  <a:moveTo>
                    <a:pt x="3064014" y="0"/>
                  </a:moveTo>
                  <a:lnTo>
                    <a:pt x="0" y="0"/>
                  </a:lnTo>
                  <a:lnTo>
                    <a:pt x="0" y="5480481"/>
                  </a:lnTo>
                  <a:lnTo>
                    <a:pt x="3064014" y="5480481"/>
                  </a:lnTo>
                  <a:lnTo>
                    <a:pt x="3064014" y="0"/>
                  </a:lnTo>
                  <a:close/>
                </a:path>
              </a:pathLst>
            </a:custGeom>
            <a:solidFill>
              <a:srgbClr val="DF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735998" y="6434265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1174" y="36110"/>
            <a:ext cx="986917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ECONOMIC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BURDEN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OF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CARDIOVASCULAR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DISEASE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AND</a:t>
            </a:r>
            <a:r>
              <a:rPr sz="1800" spc="-3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DIABETES</a:t>
            </a:r>
            <a:r>
              <a:rPr sz="1800" spc="-4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AMONG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3727"/>
                </a:solidFill>
                <a:latin typeface="Arial"/>
                <a:cs typeface="Arial"/>
              </a:rPr>
              <a:t>MEDICARE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BENEFICIARIES</a:t>
            </a:r>
            <a:r>
              <a:rPr sz="1800" spc="-3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PROJECTED</a:t>
            </a:r>
            <a:r>
              <a:rPr sz="1800" spc="45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NEARLY</a:t>
            </a:r>
            <a:r>
              <a:rPr sz="1800" spc="-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DOUBLE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13</a:t>
            </a:r>
            <a:r>
              <a:rPr sz="1800" spc="-25" dirty="0">
                <a:solidFill>
                  <a:srgbClr val="D5372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D53727"/>
                </a:solidFill>
                <a:latin typeface="Arial"/>
                <a:cs typeface="Arial"/>
              </a:rPr>
              <a:t>YEAR</a:t>
            </a:r>
            <a:r>
              <a:rPr sz="1800" spc="-20" dirty="0">
                <a:solidFill>
                  <a:srgbClr val="D53727"/>
                </a:solidFill>
                <a:latin typeface="Arial"/>
                <a:cs typeface="Arial"/>
              </a:rPr>
              <a:t> SPAN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5508" y="6218457"/>
            <a:ext cx="82588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Kazi DS,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Elkind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MSV,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Deutsch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al.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Forecasting</a:t>
            </a:r>
            <a:r>
              <a:rPr sz="1000" u="sng" spc="-4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sz="1000" u="sng" spc="-4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Economic</a:t>
            </a:r>
            <a:r>
              <a:rPr sz="1000" u="sng" spc="-3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Burden</a:t>
            </a:r>
            <a:r>
              <a:rPr sz="1000" u="sng" spc="-4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sz="1000" u="sng" spc="-2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Cardiovascular</a:t>
            </a:r>
            <a:r>
              <a:rPr sz="1000" u="sng" spc="-1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Disease</a:t>
            </a:r>
            <a:r>
              <a:rPr sz="1000" u="sng" spc="-2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sz="1000" u="sng" spc="-4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Stroke</a:t>
            </a:r>
            <a:r>
              <a:rPr sz="1000" u="sng" spc="-4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in</a:t>
            </a:r>
            <a:r>
              <a:rPr sz="1000" u="sng" spc="-2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sz="1000" u="sng" spc="-3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United</a:t>
            </a:r>
            <a:r>
              <a:rPr sz="1000" u="sng" spc="-3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spc="-1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States</a:t>
            </a:r>
            <a:r>
              <a:rPr sz="1000" u="none" spc="-10" dirty="0">
                <a:solidFill>
                  <a:srgbClr val="004F5F"/>
                </a:solid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Through</a:t>
            </a:r>
            <a:r>
              <a:rPr sz="1000" u="sng" spc="-4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2050:</a:t>
            </a:r>
            <a:r>
              <a:rPr sz="1000" u="sng" spc="-2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 </a:t>
            </a:r>
            <a:r>
              <a:rPr sz="1000" u="sng" spc="-1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Presidential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Advisory</a:t>
            </a:r>
            <a:r>
              <a:rPr sz="1000" u="sng" spc="-1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From</a:t>
            </a:r>
            <a:r>
              <a:rPr sz="1000" u="sng" spc="-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the</a:t>
            </a:r>
            <a:r>
              <a:rPr sz="1000" u="sng" spc="-1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American</a:t>
            </a:r>
            <a:r>
              <a:rPr sz="1000" u="sng" spc="-30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Heart</a:t>
            </a:r>
            <a:r>
              <a:rPr sz="1000" u="sng" spc="-15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00" u="sng" dirty="0">
                <a:solidFill>
                  <a:srgbClr val="004F5F"/>
                </a:solidFill>
                <a:uFill>
                  <a:solidFill>
                    <a:srgbClr val="004F5F"/>
                  </a:solidFill>
                </a:uFill>
                <a:latin typeface="Arial"/>
                <a:cs typeface="Arial"/>
                <a:hlinkClick r:id="rId3"/>
              </a:rPr>
              <a:t>Association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.</a:t>
            </a:r>
            <a:r>
              <a:rPr sz="1000" u="none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i="1" u="none" dirty="0">
                <a:solidFill>
                  <a:srgbClr val="ACADAC"/>
                </a:solidFill>
                <a:latin typeface="Arial"/>
                <a:cs typeface="Arial"/>
              </a:rPr>
              <a:t>Circulation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.</a:t>
            </a:r>
            <a:r>
              <a:rPr sz="1000" u="none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spc="-10" dirty="0">
                <a:solidFill>
                  <a:srgbClr val="ACADAC"/>
                </a:solidFill>
                <a:latin typeface="Arial"/>
                <a:cs typeface="Arial"/>
              </a:rPr>
              <a:t>2024;150(4):e89-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e101.</a:t>
            </a:r>
            <a:r>
              <a:rPr sz="1000" u="none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spc="-10" dirty="0">
                <a:solidFill>
                  <a:srgbClr val="ACADAC"/>
                </a:solidFill>
                <a:latin typeface="Arial"/>
                <a:cs typeface="Arial"/>
              </a:rPr>
              <a:t>Supplemental</a:t>
            </a:r>
            <a:r>
              <a:rPr sz="1000" u="none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dirty="0">
                <a:solidFill>
                  <a:srgbClr val="ACADAC"/>
                </a:solidFill>
                <a:latin typeface="Arial"/>
                <a:cs typeface="Arial"/>
              </a:rPr>
              <a:t>Table</a:t>
            </a:r>
            <a:r>
              <a:rPr sz="1000" u="none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u="none" spc="-25" dirty="0">
                <a:solidFill>
                  <a:srgbClr val="ACADAC"/>
                </a:solidFill>
                <a:latin typeface="Arial"/>
                <a:cs typeface="Arial"/>
              </a:rPr>
              <a:t>3.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Cardiovascular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diseases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defined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article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go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beyond</a:t>
            </a:r>
            <a:r>
              <a:rPr sz="1000" spc="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those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targeted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by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SNPs serving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cardiovascular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disease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heart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failure.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975" baseline="25641" dirty="0">
                <a:solidFill>
                  <a:srgbClr val="ACADAC"/>
                </a:solidFill>
                <a:latin typeface="Arial"/>
                <a:cs typeface="Arial"/>
              </a:rPr>
              <a:t>1</a:t>
            </a:r>
            <a:r>
              <a:rPr sz="975" spc="-22" baseline="25641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Alliance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Quarterly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Member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Report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on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Special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Needs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Enrollment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February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2025.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1017" y="801003"/>
            <a:ext cx="2717165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every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$100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these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incurred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Medicare </a:t>
            </a:r>
            <a:r>
              <a:rPr sz="2400" dirty="0">
                <a:latin typeface="Times New Roman"/>
                <a:cs typeface="Times New Roman"/>
              </a:rPr>
              <a:t>population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10" dirty="0">
                <a:latin typeface="Times New Roman"/>
                <a:cs typeface="Times New Roman"/>
              </a:rPr>
              <a:t>2022,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incur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$184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by </a:t>
            </a:r>
            <a:r>
              <a:rPr sz="2400" spc="-10" dirty="0">
                <a:latin typeface="Times New Roman"/>
                <a:cs typeface="Times New Roman"/>
              </a:rPr>
              <a:t>2035.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0120" y="1512722"/>
            <a:ext cx="8957310" cy="3846195"/>
            <a:chOff x="630120" y="1512722"/>
            <a:chExt cx="8957310" cy="38461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6473" y="5034753"/>
              <a:ext cx="240791" cy="1600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4883" y="2956560"/>
              <a:ext cx="7510780" cy="1917700"/>
            </a:xfrm>
            <a:custGeom>
              <a:avLst/>
              <a:gdLst/>
              <a:ahLst/>
              <a:cxnLst/>
              <a:rect l="l" t="t" r="r" b="b"/>
              <a:pathLst>
                <a:path w="7510780" h="1917700">
                  <a:moveTo>
                    <a:pt x="0" y="1917192"/>
                  </a:moveTo>
                  <a:lnTo>
                    <a:pt x="7510526" y="1917192"/>
                  </a:lnTo>
                </a:path>
                <a:path w="7510780" h="1917700">
                  <a:moveTo>
                    <a:pt x="0" y="1438656"/>
                  </a:moveTo>
                  <a:lnTo>
                    <a:pt x="7510526" y="1438656"/>
                  </a:lnTo>
                </a:path>
                <a:path w="7510780" h="1917700">
                  <a:moveTo>
                    <a:pt x="0" y="958596"/>
                  </a:moveTo>
                  <a:lnTo>
                    <a:pt x="7510526" y="958596"/>
                  </a:lnTo>
                </a:path>
                <a:path w="7510780" h="1917700">
                  <a:moveTo>
                    <a:pt x="0" y="478536"/>
                  </a:moveTo>
                  <a:lnTo>
                    <a:pt x="7510526" y="478536"/>
                  </a:lnTo>
                </a:path>
                <a:path w="7510780" h="1917700">
                  <a:moveTo>
                    <a:pt x="0" y="0"/>
                  </a:moveTo>
                  <a:lnTo>
                    <a:pt x="7510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4883" y="2476500"/>
              <a:ext cx="7122159" cy="0"/>
            </a:xfrm>
            <a:custGeom>
              <a:avLst/>
              <a:gdLst/>
              <a:ahLst/>
              <a:cxnLst/>
              <a:rect l="l" t="t" r="r" b="b"/>
              <a:pathLst>
                <a:path w="7122159">
                  <a:moveTo>
                    <a:pt x="0" y="0"/>
                  </a:moveTo>
                  <a:lnTo>
                    <a:pt x="7121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4883" y="1517484"/>
              <a:ext cx="7510780" cy="479425"/>
            </a:xfrm>
            <a:custGeom>
              <a:avLst/>
              <a:gdLst/>
              <a:ahLst/>
              <a:cxnLst/>
              <a:rect l="l" t="t" r="r" b="b"/>
              <a:pathLst>
                <a:path w="7510780" h="479425">
                  <a:moveTo>
                    <a:pt x="0" y="478955"/>
                  </a:moveTo>
                  <a:lnTo>
                    <a:pt x="7510526" y="478955"/>
                  </a:lnTo>
                </a:path>
                <a:path w="7510780" h="479425">
                  <a:moveTo>
                    <a:pt x="0" y="0"/>
                  </a:moveTo>
                  <a:lnTo>
                    <a:pt x="7510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4881" y="1753920"/>
              <a:ext cx="7510780" cy="3600450"/>
            </a:xfrm>
            <a:custGeom>
              <a:avLst/>
              <a:gdLst/>
              <a:ahLst/>
              <a:cxnLst/>
              <a:rect l="l" t="t" r="r" b="b"/>
              <a:pathLst>
                <a:path w="7510780" h="3600450">
                  <a:moveTo>
                    <a:pt x="7510526" y="0"/>
                  </a:moveTo>
                  <a:lnTo>
                    <a:pt x="6933298" y="129743"/>
                  </a:lnTo>
                  <a:lnTo>
                    <a:pt x="6355702" y="253187"/>
                  </a:lnTo>
                  <a:lnTo>
                    <a:pt x="5776582" y="373583"/>
                  </a:lnTo>
                  <a:lnTo>
                    <a:pt x="5198986" y="489407"/>
                  </a:lnTo>
                  <a:lnTo>
                    <a:pt x="4621403" y="600659"/>
                  </a:lnTo>
                  <a:lnTo>
                    <a:pt x="4043794" y="743915"/>
                  </a:lnTo>
                  <a:lnTo>
                    <a:pt x="3466198" y="879551"/>
                  </a:lnTo>
                  <a:lnTo>
                    <a:pt x="2888615" y="1009091"/>
                  </a:lnTo>
                  <a:lnTo>
                    <a:pt x="2311006" y="1132535"/>
                  </a:lnTo>
                  <a:lnTo>
                    <a:pt x="1733410" y="1249883"/>
                  </a:lnTo>
                  <a:lnTo>
                    <a:pt x="1155827" y="1361135"/>
                  </a:lnTo>
                  <a:lnTo>
                    <a:pt x="578218" y="1467815"/>
                  </a:lnTo>
                  <a:lnTo>
                    <a:pt x="0" y="1568399"/>
                  </a:lnTo>
                  <a:lnTo>
                    <a:pt x="0" y="3600132"/>
                  </a:lnTo>
                  <a:lnTo>
                    <a:pt x="7510526" y="3600132"/>
                  </a:lnTo>
                  <a:lnTo>
                    <a:pt x="7510526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4881" y="3370850"/>
              <a:ext cx="7510780" cy="1983739"/>
            </a:xfrm>
            <a:custGeom>
              <a:avLst/>
              <a:gdLst/>
              <a:ahLst/>
              <a:cxnLst/>
              <a:rect l="l" t="t" r="r" b="b"/>
              <a:pathLst>
                <a:path w="7510780" h="1983739">
                  <a:moveTo>
                    <a:pt x="7510526" y="0"/>
                  </a:moveTo>
                  <a:lnTo>
                    <a:pt x="6933298" y="88633"/>
                  </a:lnTo>
                  <a:lnTo>
                    <a:pt x="6355702" y="172453"/>
                  </a:lnTo>
                  <a:lnTo>
                    <a:pt x="5776582" y="253225"/>
                  </a:lnTo>
                  <a:lnTo>
                    <a:pt x="5198986" y="329412"/>
                  </a:lnTo>
                  <a:lnTo>
                    <a:pt x="4621403" y="402564"/>
                  </a:lnTo>
                  <a:lnTo>
                    <a:pt x="4043794" y="490969"/>
                  </a:lnTo>
                  <a:lnTo>
                    <a:pt x="3466198" y="573265"/>
                  </a:lnTo>
                  <a:lnTo>
                    <a:pt x="2888615" y="650989"/>
                  </a:lnTo>
                  <a:lnTo>
                    <a:pt x="2311006" y="725665"/>
                  </a:lnTo>
                  <a:lnTo>
                    <a:pt x="1733410" y="794245"/>
                  </a:lnTo>
                  <a:lnTo>
                    <a:pt x="1155827" y="859764"/>
                  </a:lnTo>
                  <a:lnTo>
                    <a:pt x="578218" y="922261"/>
                  </a:lnTo>
                  <a:lnTo>
                    <a:pt x="0" y="981697"/>
                  </a:lnTo>
                  <a:lnTo>
                    <a:pt x="0" y="1983206"/>
                  </a:lnTo>
                  <a:lnTo>
                    <a:pt x="7510526" y="1983206"/>
                  </a:lnTo>
                  <a:lnTo>
                    <a:pt x="75105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4883" y="5354049"/>
              <a:ext cx="7510780" cy="0"/>
            </a:xfrm>
            <a:custGeom>
              <a:avLst/>
              <a:gdLst/>
              <a:ahLst/>
              <a:cxnLst/>
              <a:rect l="l" t="t" r="r" b="b"/>
              <a:pathLst>
                <a:path w="7510780">
                  <a:moveTo>
                    <a:pt x="0" y="0"/>
                  </a:moveTo>
                  <a:lnTo>
                    <a:pt x="7510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51272" y="5002241"/>
            <a:ext cx="2188845" cy="100774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100" marR="3048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latin typeface="Arial"/>
                <a:cs typeface="Arial"/>
              </a:rPr>
              <a:t>97%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C-SNP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enrollees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2025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that </a:t>
            </a:r>
            <a:r>
              <a:rPr sz="1400" dirty="0">
                <a:latin typeface="Arial"/>
                <a:cs typeface="Arial"/>
              </a:rPr>
              <a:t>serve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cardiovascular </a:t>
            </a:r>
            <a:r>
              <a:rPr sz="1400" dirty="0">
                <a:latin typeface="Arial"/>
                <a:cs typeface="Arial"/>
              </a:rPr>
              <a:t>disease,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heart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failure,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or </a:t>
            </a:r>
            <a:r>
              <a:rPr sz="1400" spc="-10" dirty="0">
                <a:latin typeface="Arial"/>
                <a:cs typeface="Arial"/>
              </a:rPr>
              <a:t>diabetes</a:t>
            </a:r>
            <a:r>
              <a:rPr sz="1350" spc="-15" baseline="24691" dirty="0">
                <a:latin typeface="Arial"/>
                <a:cs typeface="Arial"/>
              </a:rPr>
              <a:t>1</a:t>
            </a:r>
            <a:endParaRPr sz="1350" baseline="2469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348" y="3671112"/>
            <a:ext cx="600075" cy="24257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$424B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56473" y="2476500"/>
            <a:ext cx="614045" cy="233679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0" rIns="0" bIns="0" rtlCol="0">
            <a:spAutoFit/>
          </a:bodyPr>
          <a:lstStyle/>
          <a:p>
            <a:pPr marL="36830">
              <a:lnSpc>
                <a:spcPts val="1664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$751B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0348" y="4719167"/>
            <a:ext cx="600075" cy="2425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98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5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$209B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03515" y="4275073"/>
            <a:ext cx="681355" cy="226060"/>
          </a:xfrm>
          <a:custGeom>
            <a:avLst/>
            <a:gdLst/>
            <a:ahLst/>
            <a:cxnLst/>
            <a:rect l="l" t="t" r="r" b="b"/>
            <a:pathLst>
              <a:path w="681354" h="226060">
                <a:moveTo>
                  <a:pt x="680783" y="0"/>
                </a:moveTo>
                <a:lnTo>
                  <a:pt x="0" y="0"/>
                </a:lnTo>
                <a:lnTo>
                  <a:pt x="0" y="225551"/>
                </a:lnTo>
                <a:lnTo>
                  <a:pt x="680783" y="225551"/>
                </a:lnTo>
                <a:lnTo>
                  <a:pt x="680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68566" y="4260726"/>
            <a:ext cx="5505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$414B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454003" y="788500"/>
            <a:ext cx="5871210" cy="5803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65405">
              <a:lnSpc>
                <a:spcPts val="2140"/>
              </a:lnSpc>
              <a:spcBef>
                <a:spcPts val="245"/>
              </a:spcBef>
            </a:pPr>
            <a:r>
              <a:rPr sz="1850" spc="-25" dirty="0">
                <a:solidFill>
                  <a:srgbClr val="000000"/>
                </a:solidFill>
              </a:rPr>
              <a:t>Total</a:t>
            </a:r>
            <a:r>
              <a:rPr sz="1850" spc="-40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Economic</a:t>
            </a:r>
            <a:r>
              <a:rPr sz="1850" spc="-1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Burden</a:t>
            </a:r>
            <a:r>
              <a:rPr sz="1850" spc="-20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of</a:t>
            </a:r>
            <a:r>
              <a:rPr sz="1850" spc="-30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Cardiovascular</a:t>
            </a:r>
            <a:r>
              <a:rPr sz="1850" spc="-10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Disease</a:t>
            </a:r>
            <a:r>
              <a:rPr sz="1850" spc="-20" dirty="0">
                <a:solidFill>
                  <a:srgbClr val="000000"/>
                </a:solidFill>
              </a:rPr>
              <a:t> </a:t>
            </a:r>
            <a:r>
              <a:rPr sz="1850" spc="-25" dirty="0">
                <a:solidFill>
                  <a:srgbClr val="000000"/>
                </a:solidFill>
              </a:rPr>
              <a:t>and </a:t>
            </a:r>
            <a:r>
              <a:rPr sz="1850" dirty="0">
                <a:solidFill>
                  <a:srgbClr val="000000"/>
                </a:solidFill>
              </a:rPr>
              <a:t>Diabetes</a:t>
            </a:r>
            <a:r>
              <a:rPr sz="1850" spc="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in the</a:t>
            </a:r>
            <a:r>
              <a:rPr sz="1850" spc="-5" dirty="0">
                <a:solidFill>
                  <a:srgbClr val="000000"/>
                </a:solidFill>
              </a:rPr>
              <a:t> </a:t>
            </a:r>
            <a:r>
              <a:rPr sz="1850" dirty="0">
                <a:solidFill>
                  <a:srgbClr val="000000"/>
                </a:solidFill>
              </a:rPr>
              <a:t>Medicare Population</a:t>
            </a:r>
            <a:r>
              <a:rPr sz="1850" spc="30" dirty="0">
                <a:solidFill>
                  <a:srgbClr val="000000"/>
                </a:solidFill>
              </a:rPr>
              <a:t> </a:t>
            </a:r>
            <a:r>
              <a:rPr sz="1850" spc="-10" dirty="0">
                <a:solidFill>
                  <a:srgbClr val="000000"/>
                </a:solidFill>
              </a:rPr>
              <a:t>(Inflation-Adjusted)</a:t>
            </a:r>
            <a:endParaRPr sz="1850"/>
          </a:p>
        </p:txBody>
      </p:sp>
      <p:grpSp>
        <p:nvGrpSpPr>
          <p:cNvPr id="25" name="object 25"/>
          <p:cNvGrpSpPr/>
          <p:nvPr/>
        </p:nvGrpSpPr>
        <p:grpSpPr>
          <a:xfrm>
            <a:off x="2878175" y="5789866"/>
            <a:ext cx="2341880" cy="89535"/>
            <a:chOff x="2878175" y="5789866"/>
            <a:chExt cx="2341880" cy="89535"/>
          </a:xfrm>
        </p:grpSpPr>
        <p:sp>
          <p:nvSpPr>
            <p:cNvPr id="26" name="object 26"/>
            <p:cNvSpPr/>
            <p:nvPr/>
          </p:nvSpPr>
          <p:spPr>
            <a:xfrm>
              <a:off x="2878175" y="5789866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382" y="0"/>
                  </a:moveTo>
                  <a:lnTo>
                    <a:pt x="0" y="0"/>
                  </a:lnTo>
                  <a:lnTo>
                    <a:pt x="0" y="89382"/>
                  </a:lnTo>
                  <a:lnTo>
                    <a:pt x="89382" y="89382"/>
                  </a:lnTo>
                  <a:lnTo>
                    <a:pt x="89382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30101" y="5789866"/>
              <a:ext cx="89535" cy="89535"/>
            </a:xfrm>
            <a:custGeom>
              <a:avLst/>
              <a:gdLst/>
              <a:ahLst/>
              <a:cxnLst/>
              <a:rect l="l" t="t" r="r" b="b"/>
              <a:pathLst>
                <a:path w="89535" h="89535">
                  <a:moveTo>
                    <a:pt x="89382" y="0"/>
                  </a:moveTo>
                  <a:lnTo>
                    <a:pt x="0" y="0"/>
                  </a:lnTo>
                  <a:lnTo>
                    <a:pt x="0" y="89382"/>
                  </a:lnTo>
                  <a:lnTo>
                    <a:pt x="89382" y="89382"/>
                  </a:lnTo>
                  <a:lnTo>
                    <a:pt x="89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3144" y="5332507"/>
            <a:ext cx="7873365" cy="6076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  <a:tabLst>
                <a:tab pos="577215" algn="l"/>
                <a:tab pos="1155065" algn="l"/>
                <a:tab pos="1732914" algn="l"/>
                <a:tab pos="2310765" algn="l"/>
                <a:tab pos="2888615" algn="l"/>
                <a:tab pos="3465829" algn="l"/>
                <a:tab pos="4043679" algn="l"/>
                <a:tab pos="4621530" algn="l"/>
                <a:tab pos="5199380" algn="l"/>
                <a:tab pos="5777230" algn="l"/>
                <a:tab pos="6355080" algn="l"/>
                <a:tab pos="6932295" algn="l"/>
                <a:tab pos="7510145" algn="l"/>
              </a:tabLst>
            </a:pPr>
            <a:r>
              <a:rPr sz="1200" spc="-20" dirty="0">
                <a:latin typeface="Arial"/>
                <a:cs typeface="Arial"/>
              </a:rPr>
              <a:t>2022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2023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2024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2025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2026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2027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2028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2029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2031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2032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2033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2034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20" dirty="0">
                <a:latin typeface="Arial"/>
                <a:cs typeface="Arial"/>
              </a:rPr>
              <a:t>2035</a:t>
            </a:r>
            <a:endParaRPr sz="1200">
              <a:latin typeface="Arial"/>
              <a:cs typeface="Arial"/>
            </a:endParaRPr>
          </a:p>
          <a:p>
            <a:pPr marL="189230" algn="ctr">
              <a:lnSpc>
                <a:spcPct val="100000"/>
              </a:lnSpc>
              <a:spcBef>
                <a:spcPts val="790"/>
              </a:spcBef>
              <a:tabLst>
                <a:tab pos="2440940" algn="l"/>
              </a:tabLst>
            </a:pPr>
            <a:r>
              <a:rPr sz="1400" dirty="0">
                <a:latin typeface="Arial"/>
                <a:cs typeface="Arial"/>
              </a:rPr>
              <a:t>Cardiovascular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Disease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0" dirty="0">
                <a:latin typeface="Arial"/>
                <a:cs typeface="Arial"/>
              </a:rPr>
              <a:t>Diabetes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18484" y="1460987"/>
            <a:ext cx="7918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$1,164B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5422" y="3015635"/>
            <a:ext cx="622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$632B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73960" y="1518919"/>
            <a:ext cx="0" cy="3835400"/>
          </a:xfrm>
          <a:custGeom>
            <a:avLst/>
            <a:gdLst/>
            <a:ahLst/>
            <a:cxnLst/>
            <a:rect l="l" t="t" r="r" b="b"/>
            <a:pathLst>
              <a:path h="3835400">
                <a:moveTo>
                  <a:pt x="0" y="0"/>
                </a:moveTo>
                <a:lnTo>
                  <a:pt x="0" y="3835400"/>
                </a:lnTo>
              </a:path>
            </a:pathLst>
          </a:custGeom>
          <a:ln w="19050">
            <a:solidFill>
              <a:srgbClr val="7E7E7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5998" y="6434265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1174" y="36110"/>
            <a:ext cx="82677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/>
              <a:t>SPECIAL</a:t>
            </a:r>
            <a:r>
              <a:rPr spc="-55" dirty="0"/>
              <a:t> </a:t>
            </a:r>
            <a:r>
              <a:rPr dirty="0"/>
              <a:t>NEEDS</a:t>
            </a:r>
            <a:r>
              <a:rPr spc="-40" dirty="0"/>
              <a:t> </a:t>
            </a:r>
            <a:r>
              <a:rPr dirty="0"/>
              <a:t>PLAN</a:t>
            </a:r>
            <a:r>
              <a:rPr spc="-25" dirty="0"/>
              <a:t> </a:t>
            </a:r>
            <a:r>
              <a:rPr dirty="0"/>
              <a:t>ENROLLMENT</a:t>
            </a:r>
            <a:r>
              <a:rPr spc="-35" dirty="0"/>
              <a:t> </a:t>
            </a:r>
            <a:r>
              <a:rPr dirty="0"/>
              <a:t>HAS</a:t>
            </a:r>
            <a:r>
              <a:rPr spc="-40" dirty="0"/>
              <a:t> </a:t>
            </a:r>
            <a:r>
              <a:rPr dirty="0"/>
              <a:t>MULTIPLIED</a:t>
            </a:r>
            <a:r>
              <a:rPr spc="-5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RECENT</a:t>
            </a:r>
            <a:r>
              <a:rPr spc="-30" dirty="0"/>
              <a:t> </a:t>
            </a:r>
            <a:r>
              <a:rPr spc="-10" dirty="0"/>
              <a:t>YEARS, </a:t>
            </a:r>
            <a:r>
              <a:rPr dirty="0"/>
              <a:t>WITH</a:t>
            </a:r>
            <a:r>
              <a:rPr spc="-60" dirty="0"/>
              <a:t> </a:t>
            </a:r>
            <a:r>
              <a:rPr spc="-20" dirty="0"/>
              <a:t>C-</a:t>
            </a:r>
            <a:r>
              <a:rPr dirty="0"/>
              <a:t>SNPs</a:t>
            </a:r>
            <a:r>
              <a:rPr spc="-25" dirty="0"/>
              <a:t> </a:t>
            </a:r>
            <a:r>
              <a:rPr dirty="0"/>
              <a:t>ALMOST</a:t>
            </a:r>
            <a:r>
              <a:rPr spc="-20" dirty="0"/>
              <a:t> </a:t>
            </a:r>
            <a:r>
              <a:rPr dirty="0"/>
              <a:t>DOUBLING</a:t>
            </a:r>
            <a:r>
              <a:rPr spc="-25" dirty="0"/>
              <a:t> </a:t>
            </a:r>
            <a:r>
              <a:rPr dirty="0"/>
              <a:t>LAST</a:t>
            </a:r>
            <a:r>
              <a:rPr spc="-30" dirty="0"/>
              <a:t> </a:t>
            </a:r>
            <a:r>
              <a:rPr spc="-20" dirty="0"/>
              <a:t>YEAR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38330" y="5862789"/>
            <a:ext cx="10795" cy="58419"/>
            <a:chOff x="738330" y="5862789"/>
            <a:chExt cx="10795" cy="58419"/>
          </a:xfrm>
        </p:grpSpPr>
        <p:sp>
          <p:nvSpPr>
            <p:cNvPr id="7" name="object 7"/>
            <p:cNvSpPr/>
            <p:nvPr/>
          </p:nvSpPr>
          <p:spPr>
            <a:xfrm>
              <a:off x="746037" y="586278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588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093" y="5867552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5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193228" y="4997319"/>
            <a:ext cx="10430510" cy="929005"/>
            <a:chOff x="1193228" y="4997319"/>
            <a:chExt cx="10430510" cy="929005"/>
          </a:xfrm>
        </p:grpSpPr>
        <p:sp>
          <p:nvSpPr>
            <p:cNvPr id="10" name="object 10"/>
            <p:cNvSpPr/>
            <p:nvPr/>
          </p:nvSpPr>
          <p:spPr>
            <a:xfrm>
              <a:off x="1197991" y="5867552"/>
              <a:ext cx="10420985" cy="0"/>
            </a:xfrm>
            <a:custGeom>
              <a:avLst/>
              <a:gdLst/>
              <a:ahLst/>
              <a:cxnLst/>
              <a:rect l="l" t="t" r="r" b="b"/>
              <a:pathLst>
                <a:path w="10420985">
                  <a:moveTo>
                    <a:pt x="0" y="0"/>
                  </a:moveTo>
                  <a:lnTo>
                    <a:pt x="104209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30327" y="5867552"/>
              <a:ext cx="9789160" cy="53975"/>
            </a:xfrm>
            <a:custGeom>
              <a:avLst/>
              <a:gdLst/>
              <a:ahLst/>
              <a:cxnLst/>
              <a:rect l="l" t="t" r="r" b="b"/>
              <a:pathLst>
                <a:path w="9789160" h="53975">
                  <a:moveTo>
                    <a:pt x="0" y="0"/>
                  </a:moveTo>
                  <a:lnTo>
                    <a:pt x="0" y="53657"/>
                  </a:lnTo>
                </a:path>
                <a:path w="9789160" h="53975">
                  <a:moveTo>
                    <a:pt x="1088136" y="0"/>
                  </a:moveTo>
                  <a:lnTo>
                    <a:pt x="1088136" y="53657"/>
                  </a:lnTo>
                </a:path>
                <a:path w="9789160" h="53975">
                  <a:moveTo>
                    <a:pt x="2176272" y="0"/>
                  </a:moveTo>
                  <a:lnTo>
                    <a:pt x="2176272" y="53657"/>
                  </a:lnTo>
                </a:path>
                <a:path w="9789160" h="53975">
                  <a:moveTo>
                    <a:pt x="3262884" y="0"/>
                  </a:moveTo>
                  <a:lnTo>
                    <a:pt x="3262884" y="53657"/>
                  </a:lnTo>
                </a:path>
                <a:path w="9789160" h="53975">
                  <a:moveTo>
                    <a:pt x="4351020" y="0"/>
                  </a:moveTo>
                  <a:lnTo>
                    <a:pt x="4351020" y="53657"/>
                  </a:lnTo>
                </a:path>
                <a:path w="9789160" h="53975">
                  <a:moveTo>
                    <a:pt x="5437632" y="0"/>
                  </a:moveTo>
                  <a:lnTo>
                    <a:pt x="5437632" y="53657"/>
                  </a:lnTo>
                </a:path>
                <a:path w="9789160" h="53975">
                  <a:moveTo>
                    <a:pt x="6525767" y="0"/>
                  </a:moveTo>
                  <a:lnTo>
                    <a:pt x="6525767" y="53657"/>
                  </a:lnTo>
                </a:path>
                <a:path w="9789160" h="53975">
                  <a:moveTo>
                    <a:pt x="7613904" y="0"/>
                  </a:moveTo>
                  <a:lnTo>
                    <a:pt x="7613904" y="53657"/>
                  </a:lnTo>
                </a:path>
                <a:path w="9789160" h="53975">
                  <a:moveTo>
                    <a:pt x="8700516" y="0"/>
                  </a:moveTo>
                  <a:lnTo>
                    <a:pt x="8700516" y="53657"/>
                  </a:lnTo>
                </a:path>
                <a:path w="9789160" h="53975">
                  <a:moveTo>
                    <a:pt x="9788652" y="0"/>
                  </a:moveTo>
                  <a:lnTo>
                    <a:pt x="9788652" y="5365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6888" y="5052134"/>
              <a:ext cx="9788525" cy="575945"/>
            </a:xfrm>
            <a:custGeom>
              <a:avLst/>
              <a:gdLst/>
              <a:ahLst/>
              <a:cxnLst/>
              <a:rect l="l" t="t" r="r" b="b"/>
              <a:pathLst>
                <a:path w="9788525" h="575945">
                  <a:moveTo>
                    <a:pt x="0" y="575322"/>
                  </a:moveTo>
                  <a:lnTo>
                    <a:pt x="1087501" y="572947"/>
                  </a:lnTo>
                  <a:lnTo>
                    <a:pt x="2175637" y="559231"/>
                  </a:lnTo>
                  <a:lnTo>
                    <a:pt x="3262249" y="553135"/>
                  </a:lnTo>
                  <a:lnTo>
                    <a:pt x="4350385" y="539419"/>
                  </a:lnTo>
                  <a:lnTo>
                    <a:pt x="5438521" y="530275"/>
                  </a:lnTo>
                  <a:lnTo>
                    <a:pt x="6525133" y="515035"/>
                  </a:lnTo>
                  <a:lnTo>
                    <a:pt x="7613269" y="473887"/>
                  </a:lnTo>
                  <a:lnTo>
                    <a:pt x="8701405" y="327583"/>
                  </a:lnTo>
                  <a:lnTo>
                    <a:pt x="9788296" y="0"/>
                  </a:lnTo>
                </a:path>
              </a:pathLst>
            </a:custGeom>
            <a:ln w="2857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5202" y="557815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0584" y="100583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5202" y="557815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100584" y="0"/>
                  </a:lnTo>
                  <a:lnTo>
                    <a:pt x="100584" y="100583"/>
                  </a:lnTo>
                  <a:lnTo>
                    <a:pt x="0" y="10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23338" y="557510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3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0583" y="100583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23338" y="557510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0" y="0"/>
                  </a:moveTo>
                  <a:lnTo>
                    <a:pt x="100583" y="0"/>
                  </a:lnTo>
                  <a:lnTo>
                    <a:pt x="100583" y="100583"/>
                  </a:lnTo>
                  <a:lnTo>
                    <a:pt x="0" y="10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11473" y="556139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4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00584" y="10058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11473" y="556139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0" y="0"/>
                  </a:moveTo>
                  <a:lnTo>
                    <a:pt x="100584" y="0"/>
                  </a:lnTo>
                  <a:lnTo>
                    <a:pt x="100584" y="100584"/>
                  </a:lnTo>
                  <a:lnTo>
                    <a:pt x="0" y="1005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8086" y="555529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0584" y="100583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8086" y="555529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0" y="0"/>
                  </a:moveTo>
                  <a:lnTo>
                    <a:pt x="100584" y="0"/>
                  </a:lnTo>
                  <a:lnTo>
                    <a:pt x="100584" y="100583"/>
                  </a:lnTo>
                  <a:lnTo>
                    <a:pt x="0" y="10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6222" y="5541581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4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0584" y="100583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6222" y="5541581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0" y="0"/>
                  </a:moveTo>
                  <a:lnTo>
                    <a:pt x="100584" y="0"/>
                  </a:lnTo>
                  <a:lnTo>
                    <a:pt x="100584" y="100583"/>
                  </a:lnTo>
                  <a:lnTo>
                    <a:pt x="0" y="10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74357" y="553243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00583" y="100584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74357" y="553243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100583" y="0"/>
                  </a:lnTo>
                  <a:lnTo>
                    <a:pt x="100583" y="100584"/>
                  </a:lnTo>
                  <a:lnTo>
                    <a:pt x="0" y="1005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60970" y="551719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0583" y="100583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60970" y="551719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100583" y="0"/>
                  </a:lnTo>
                  <a:lnTo>
                    <a:pt x="100583" y="100583"/>
                  </a:lnTo>
                  <a:lnTo>
                    <a:pt x="0" y="10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9106" y="547604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00583" y="100584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49106" y="547604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100583" y="0"/>
                  </a:lnTo>
                  <a:lnTo>
                    <a:pt x="100583" y="100584"/>
                  </a:lnTo>
                  <a:lnTo>
                    <a:pt x="0" y="1005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37242" y="5329745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0" y="89700"/>
                  </a:moveTo>
                  <a:lnTo>
                    <a:pt x="100583" y="89700"/>
                  </a:lnTo>
                  <a:lnTo>
                    <a:pt x="100583" y="0"/>
                  </a:lnTo>
                  <a:lnTo>
                    <a:pt x="0" y="0"/>
                  </a:lnTo>
                  <a:lnTo>
                    <a:pt x="0" y="8970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37242" y="532974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100583" y="0"/>
                  </a:lnTo>
                  <a:lnTo>
                    <a:pt x="100583" y="100583"/>
                  </a:lnTo>
                  <a:lnTo>
                    <a:pt x="0" y="10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23854" y="500208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00583" y="100583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023854" y="500208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0"/>
                  </a:moveTo>
                  <a:lnTo>
                    <a:pt x="100583" y="0"/>
                  </a:lnTo>
                  <a:lnTo>
                    <a:pt x="100583" y="100583"/>
                  </a:lnTo>
                  <a:lnTo>
                    <a:pt x="0" y="10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35202" y="5578153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2" y="50292"/>
                  </a:moveTo>
                  <a:lnTo>
                    <a:pt x="0" y="100584"/>
                  </a:lnTo>
                  <a:lnTo>
                    <a:pt x="50292" y="100584"/>
                  </a:lnTo>
                  <a:lnTo>
                    <a:pt x="50292" y="50292"/>
                  </a:lnTo>
                  <a:close/>
                </a:path>
                <a:path w="50800" h="100964">
                  <a:moveTo>
                    <a:pt x="50292" y="0"/>
                  </a:moveTo>
                  <a:lnTo>
                    <a:pt x="0" y="0"/>
                  </a:lnTo>
                  <a:lnTo>
                    <a:pt x="50292" y="50292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35202" y="557815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4" y="100584"/>
                  </a:moveTo>
                  <a:lnTo>
                    <a:pt x="0" y="0"/>
                  </a:lnTo>
                </a:path>
                <a:path w="100965" h="100964">
                  <a:moveTo>
                    <a:pt x="50292" y="0"/>
                  </a:moveTo>
                  <a:lnTo>
                    <a:pt x="50292" y="100584"/>
                  </a:lnTo>
                </a:path>
                <a:path w="100965" h="100964">
                  <a:moveTo>
                    <a:pt x="0" y="100584"/>
                  </a:moveTo>
                  <a:lnTo>
                    <a:pt x="100584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23338" y="5575105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1" y="50292"/>
                  </a:moveTo>
                  <a:lnTo>
                    <a:pt x="0" y="100584"/>
                  </a:lnTo>
                  <a:lnTo>
                    <a:pt x="50291" y="100584"/>
                  </a:lnTo>
                  <a:lnTo>
                    <a:pt x="50291" y="50292"/>
                  </a:lnTo>
                  <a:close/>
                </a:path>
                <a:path w="50800" h="100964">
                  <a:moveTo>
                    <a:pt x="50291" y="0"/>
                  </a:moveTo>
                  <a:lnTo>
                    <a:pt x="0" y="0"/>
                  </a:lnTo>
                  <a:lnTo>
                    <a:pt x="50291" y="50292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23338" y="557510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3" y="100584"/>
                  </a:moveTo>
                  <a:lnTo>
                    <a:pt x="0" y="0"/>
                  </a:lnTo>
                </a:path>
                <a:path w="100964" h="100964">
                  <a:moveTo>
                    <a:pt x="50291" y="0"/>
                  </a:moveTo>
                  <a:lnTo>
                    <a:pt x="50291" y="100584"/>
                  </a:lnTo>
                </a:path>
                <a:path w="100964" h="100964">
                  <a:moveTo>
                    <a:pt x="0" y="100584"/>
                  </a:moveTo>
                  <a:lnTo>
                    <a:pt x="100583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11473" y="5561389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2" y="50292"/>
                  </a:moveTo>
                  <a:lnTo>
                    <a:pt x="0" y="100584"/>
                  </a:lnTo>
                  <a:lnTo>
                    <a:pt x="50292" y="100584"/>
                  </a:lnTo>
                  <a:lnTo>
                    <a:pt x="50292" y="50292"/>
                  </a:lnTo>
                  <a:close/>
                </a:path>
                <a:path w="50800" h="100964">
                  <a:moveTo>
                    <a:pt x="50292" y="0"/>
                  </a:moveTo>
                  <a:lnTo>
                    <a:pt x="0" y="0"/>
                  </a:lnTo>
                  <a:lnTo>
                    <a:pt x="50292" y="50292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11473" y="556138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4" y="100584"/>
                  </a:moveTo>
                  <a:lnTo>
                    <a:pt x="0" y="0"/>
                  </a:lnTo>
                </a:path>
                <a:path w="100964" h="100964">
                  <a:moveTo>
                    <a:pt x="50292" y="0"/>
                  </a:moveTo>
                  <a:lnTo>
                    <a:pt x="50292" y="100584"/>
                  </a:lnTo>
                </a:path>
                <a:path w="100964" h="100964">
                  <a:moveTo>
                    <a:pt x="0" y="100584"/>
                  </a:moveTo>
                  <a:lnTo>
                    <a:pt x="100584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8086" y="5555293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2" y="50291"/>
                  </a:moveTo>
                  <a:lnTo>
                    <a:pt x="0" y="100583"/>
                  </a:lnTo>
                  <a:lnTo>
                    <a:pt x="50292" y="100583"/>
                  </a:lnTo>
                  <a:lnTo>
                    <a:pt x="50292" y="50291"/>
                  </a:lnTo>
                  <a:close/>
                </a:path>
                <a:path w="50800" h="100964">
                  <a:moveTo>
                    <a:pt x="50292" y="0"/>
                  </a:moveTo>
                  <a:lnTo>
                    <a:pt x="0" y="0"/>
                  </a:lnTo>
                  <a:lnTo>
                    <a:pt x="50292" y="50291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98086" y="555529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4" y="100583"/>
                  </a:moveTo>
                  <a:lnTo>
                    <a:pt x="0" y="0"/>
                  </a:lnTo>
                </a:path>
                <a:path w="100964" h="100964">
                  <a:moveTo>
                    <a:pt x="50292" y="0"/>
                  </a:moveTo>
                  <a:lnTo>
                    <a:pt x="50292" y="100583"/>
                  </a:lnTo>
                </a:path>
                <a:path w="100964" h="100964">
                  <a:moveTo>
                    <a:pt x="0" y="100583"/>
                  </a:moveTo>
                  <a:lnTo>
                    <a:pt x="100584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86222" y="5541577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2" y="50292"/>
                  </a:moveTo>
                  <a:lnTo>
                    <a:pt x="0" y="100584"/>
                  </a:lnTo>
                  <a:lnTo>
                    <a:pt x="50292" y="100584"/>
                  </a:lnTo>
                  <a:lnTo>
                    <a:pt x="50292" y="50292"/>
                  </a:lnTo>
                  <a:close/>
                </a:path>
                <a:path w="50800" h="100964">
                  <a:moveTo>
                    <a:pt x="50292" y="0"/>
                  </a:moveTo>
                  <a:lnTo>
                    <a:pt x="0" y="0"/>
                  </a:lnTo>
                  <a:lnTo>
                    <a:pt x="50292" y="50292"/>
                  </a:lnTo>
                  <a:lnTo>
                    <a:pt x="50292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86222" y="554157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100584" y="100584"/>
                  </a:moveTo>
                  <a:lnTo>
                    <a:pt x="0" y="0"/>
                  </a:lnTo>
                </a:path>
                <a:path w="100964" h="100964">
                  <a:moveTo>
                    <a:pt x="50292" y="0"/>
                  </a:moveTo>
                  <a:lnTo>
                    <a:pt x="50292" y="100584"/>
                  </a:lnTo>
                </a:path>
                <a:path w="100964" h="100964">
                  <a:moveTo>
                    <a:pt x="0" y="100584"/>
                  </a:moveTo>
                  <a:lnTo>
                    <a:pt x="100584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74357" y="5532433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1" y="50291"/>
                  </a:moveTo>
                  <a:lnTo>
                    <a:pt x="0" y="100583"/>
                  </a:lnTo>
                  <a:lnTo>
                    <a:pt x="50291" y="100583"/>
                  </a:lnTo>
                  <a:lnTo>
                    <a:pt x="50291" y="50291"/>
                  </a:lnTo>
                  <a:close/>
                </a:path>
                <a:path w="50800" h="100964">
                  <a:moveTo>
                    <a:pt x="50291" y="0"/>
                  </a:moveTo>
                  <a:lnTo>
                    <a:pt x="0" y="0"/>
                  </a:lnTo>
                  <a:lnTo>
                    <a:pt x="50291" y="50291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74357" y="553243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100583"/>
                  </a:moveTo>
                  <a:lnTo>
                    <a:pt x="0" y="0"/>
                  </a:lnTo>
                </a:path>
                <a:path w="100965" h="100964">
                  <a:moveTo>
                    <a:pt x="50291" y="0"/>
                  </a:moveTo>
                  <a:lnTo>
                    <a:pt x="50291" y="100583"/>
                  </a:lnTo>
                </a:path>
                <a:path w="100965" h="100964">
                  <a:moveTo>
                    <a:pt x="0" y="100583"/>
                  </a:moveTo>
                  <a:lnTo>
                    <a:pt x="100583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60970" y="5517193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1" y="50291"/>
                  </a:moveTo>
                  <a:lnTo>
                    <a:pt x="0" y="100583"/>
                  </a:lnTo>
                  <a:lnTo>
                    <a:pt x="50291" y="100583"/>
                  </a:lnTo>
                  <a:lnTo>
                    <a:pt x="50291" y="50291"/>
                  </a:lnTo>
                  <a:close/>
                </a:path>
                <a:path w="50800" h="100964">
                  <a:moveTo>
                    <a:pt x="50291" y="0"/>
                  </a:moveTo>
                  <a:lnTo>
                    <a:pt x="0" y="0"/>
                  </a:lnTo>
                  <a:lnTo>
                    <a:pt x="50291" y="50291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60970" y="551719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100583"/>
                  </a:moveTo>
                  <a:lnTo>
                    <a:pt x="0" y="0"/>
                  </a:lnTo>
                </a:path>
                <a:path w="100965" h="100964">
                  <a:moveTo>
                    <a:pt x="50291" y="0"/>
                  </a:moveTo>
                  <a:lnTo>
                    <a:pt x="50291" y="100583"/>
                  </a:lnTo>
                </a:path>
                <a:path w="100965" h="100964">
                  <a:moveTo>
                    <a:pt x="0" y="100583"/>
                  </a:moveTo>
                  <a:lnTo>
                    <a:pt x="100583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49106" y="5476045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1" y="50291"/>
                  </a:moveTo>
                  <a:lnTo>
                    <a:pt x="0" y="100583"/>
                  </a:lnTo>
                  <a:lnTo>
                    <a:pt x="50291" y="100583"/>
                  </a:lnTo>
                  <a:lnTo>
                    <a:pt x="50291" y="50291"/>
                  </a:lnTo>
                  <a:close/>
                </a:path>
                <a:path w="50800" h="100964">
                  <a:moveTo>
                    <a:pt x="50291" y="0"/>
                  </a:moveTo>
                  <a:lnTo>
                    <a:pt x="0" y="0"/>
                  </a:lnTo>
                  <a:lnTo>
                    <a:pt x="50291" y="50291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49106" y="547604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100583"/>
                  </a:moveTo>
                  <a:lnTo>
                    <a:pt x="0" y="0"/>
                  </a:lnTo>
                </a:path>
                <a:path w="100965" h="100964">
                  <a:moveTo>
                    <a:pt x="50291" y="0"/>
                  </a:moveTo>
                  <a:lnTo>
                    <a:pt x="50291" y="100583"/>
                  </a:lnTo>
                </a:path>
                <a:path w="100965" h="100964">
                  <a:moveTo>
                    <a:pt x="0" y="100583"/>
                  </a:moveTo>
                  <a:lnTo>
                    <a:pt x="100583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937243" y="5329741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1" y="50292"/>
                  </a:moveTo>
                  <a:lnTo>
                    <a:pt x="0" y="100584"/>
                  </a:lnTo>
                  <a:lnTo>
                    <a:pt x="50291" y="100584"/>
                  </a:lnTo>
                  <a:lnTo>
                    <a:pt x="50291" y="50292"/>
                  </a:lnTo>
                  <a:close/>
                </a:path>
                <a:path w="50800" h="100964">
                  <a:moveTo>
                    <a:pt x="50291" y="0"/>
                  </a:moveTo>
                  <a:lnTo>
                    <a:pt x="0" y="0"/>
                  </a:lnTo>
                  <a:lnTo>
                    <a:pt x="50291" y="50292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937243" y="5329741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10058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987535" y="5329741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0"/>
                  </a:moveTo>
                  <a:lnTo>
                    <a:pt x="0" y="89703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937243" y="5329741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100584"/>
                  </a:moveTo>
                  <a:lnTo>
                    <a:pt x="100583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023855" y="5002081"/>
              <a:ext cx="50800" cy="100965"/>
            </a:xfrm>
            <a:custGeom>
              <a:avLst/>
              <a:gdLst/>
              <a:ahLst/>
              <a:cxnLst/>
              <a:rect l="l" t="t" r="r" b="b"/>
              <a:pathLst>
                <a:path w="50800" h="100964">
                  <a:moveTo>
                    <a:pt x="50291" y="50292"/>
                  </a:moveTo>
                  <a:lnTo>
                    <a:pt x="0" y="100584"/>
                  </a:lnTo>
                  <a:lnTo>
                    <a:pt x="50291" y="100584"/>
                  </a:lnTo>
                  <a:lnTo>
                    <a:pt x="50291" y="50292"/>
                  </a:lnTo>
                  <a:close/>
                </a:path>
                <a:path w="50800" h="100964">
                  <a:moveTo>
                    <a:pt x="50291" y="0"/>
                  </a:moveTo>
                  <a:lnTo>
                    <a:pt x="0" y="0"/>
                  </a:lnTo>
                  <a:lnTo>
                    <a:pt x="50291" y="50292"/>
                  </a:lnTo>
                  <a:lnTo>
                    <a:pt x="50291" y="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023855" y="5002081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3" y="100584"/>
                  </a:moveTo>
                  <a:lnTo>
                    <a:pt x="0" y="0"/>
                  </a:lnTo>
                </a:path>
                <a:path w="100965" h="100964">
                  <a:moveTo>
                    <a:pt x="50291" y="0"/>
                  </a:moveTo>
                  <a:lnTo>
                    <a:pt x="50291" y="100584"/>
                  </a:lnTo>
                </a:path>
                <a:path w="100965" h="100964">
                  <a:moveTo>
                    <a:pt x="0" y="100584"/>
                  </a:moveTo>
                  <a:lnTo>
                    <a:pt x="100583" y="0"/>
                  </a:lnTo>
                </a:path>
              </a:pathLst>
            </a:custGeom>
            <a:ln w="9525">
              <a:solidFill>
                <a:srgbClr val="004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86888" y="5777678"/>
              <a:ext cx="9788525" cy="48895"/>
            </a:xfrm>
            <a:custGeom>
              <a:avLst/>
              <a:gdLst/>
              <a:ahLst/>
              <a:cxnLst/>
              <a:rect l="l" t="t" r="r" b="b"/>
              <a:pathLst>
                <a:path w="9788525" h="48895">
                  <a:moveTo>
                    <a:pt x="0" y="48641"/>
                  </a:moveTo>
                  <a:lnTo>
                    <a:pt x="1087501" y="44005"/>
                  </a:lnTo>
                  <a:lnTo>
                    <a:pt x="2175637" y="36385"/>
                  </a:lnTo>
                  <a:lnTo>
                    <a:pt x="3262249" y="27241"/>
                  </a:lnTo>
                  <a:lnTo>
                    <a:pt x="4350385" y="16573"/>
                  </a:lnTo>
                  <a:lnTo>
                    <a:pt x="5438521" y="25717"/>
                  </a:lnTo>
                  <a:lnTo>
                    <a:pt x="6525133" y="18097"/>
                  </a:lnTo>
                  <a:lnTo>
                    <a:pt x="7613269" y="12001"/>
                  </a:lnTo>
                  <a:lnTo>
                    <a:pt x="8701405" y="2857"/>
                  </a:lnTo>
                  <a:lnTo>
                    <a:pt x="9788296" y="0"/>
                  </a:lnTo>
                </a:path>
              </a:pathLst>
            </a:custGeom>
            <a:ln w="28574">
              <a:solidFill>
                <a:srgbClr val="D537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264" y="5764335"/>
              <a:ext cx="125983" cy="12598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1400" y="5758239"/>
              <a:ext cx="125984" cy="12598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8011" y="5750619"/>
              <a:ext cx="125983" cy="12598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6148" y="5742999"/>
              <a:ext cx="125983" cy="12598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2758" y="5730807"/>
              <a:ext cx="125983" cy="12598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894" y="5739951"/>
              <a:ext cx="125984" cy="12598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9030" y="5733855"/>
              <a:ext cx="125984" cy="12598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5642" y="5726235"/>
              <a:ext cx="125984" cy="12598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3778" y="5717091"/>
              <a:ext cx="125984" cy="12598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1914" y="5715567"/>
              <a:ext cx="125984" cy="12598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374475" y="5019069"/>
              <a:ext cx="170180" cy="606425"/>
            </a:xfrm>
            <a:custGeom>
              <a:avLst/>
              <a:gdLst/>
              <a:ahLst/>
              <a:cxnLst/>
              <a:rect l="l" t="t" r="r" b="b"/>
              <a:pathLst>
                <a:path w="170180" h="606425">
                  <a:moveTo>
                    <a:pt x="0" y="606386"/>
                  </a:moveTo>
                  <a:lnTo>
                    <a:pt x="112687" y="0"/>
                  </a:lnTo>
                  <a:lnTo>
                    <a:pt x="16993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24827" y="5385636"/>
              <a:ext cx="229870" cy="196215"/>
            </a:xfrm>
            <a:custGeom>
              <a:avLst/>
              <a:gdLst/>
              <a:ahLst/>
              <a:cxnLst/>
              <a:rect l="l" t="t" r="r" b="b"/>
              <a:pathLst>
                <a:path w="229870" h="196214">
                  <a:moveTo>
                    <a:pt x="0" y="196176"/>
                  </a:moveTo>
                  <a:lnTo>
                    <a:pt x="22956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812416" y="5190587"/>
              <a:ext cx="113030" cy="377190"/>
            </a:xfrm>
            <a:custGeom>
              <a:avLst/>
              <a:gdLst/>
              <a:ahLst/>
              <a:cxnLst/>
              <a:rect l="l" t="t" r="r" b="b"/>
              <a:pathLst>
                <a:path w="113029" h="377189">
                  <a:moveTo>
                    <a:pt x="0" y="377189"/>
                  </a:moveTo>
                  <a:lnTo>
                    <a:pt x="55994" y="0"/>
                  </a:lnTo>
                  <a:lnTo>
                    <a:pt x="112674" y="0"/>
                  </a:lnTo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00003" y="5224715"/>
              <a:ext cx="74930" cy="300990"/>
            </a:xfrm>
            <a:custGeom>
              <a:avLst/>
              <a:gdLst/>
              <a:ahLst/>
              <a:cxnLst/>
              <a:rect l="l" t="t" r="r" b="b"/>
              <a:pathLst>
                <a:path w="74929" h="300989">
                  <a:moveTo>
                    <a:pt x="0" y="300989"/>
                  </a:moveTo>
                  <a:lnTo>
                    <a:pt x="16916" y="0"/>
                  </a:lnTo>
                  <a:lnTo>
                    <a:pt x="7457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1226438" y="1334193"/>
            <a:ext cx="9908540" cy="3297554"/>
            <a:chOff x="1226438" y="1334193"/>
            <a:chExt cx="9908540" cy="3297554"/>
          </a:xfrm>
        </p:grpSpPr>
        <p:sp>
          <p:nvSpPr>
            <p:cNvPr id="71" name="object 71"/>
            <p:cNvSpPr/>
            <p:nvPr/>
          </p:nvSpPr>
          <p:spPr>
            <a:xfrm>
              <a:off x="1286888" y="1393695"/>
              <a:ext cx="9788525" cy="3178175"/>
            </a:xfrm>
            <a:custGeom>
              <a:avLst/>
              <a:gdLst/>
              <a:ahLst/>
              <a:cxnLst/>
              <a:rect l="l" t="t" r="r" b="b"/>
              <a:pathLst>
                <a:path w="9788525" h="3178175">
                  <a:moveTo>
                    <a:pt x="0" y="3177997"/>
                  </a:moveTo>
                  <a:lnTo>
                    <a:pt x="1087501" y="3059429"/>
                  </a:lnTo>
                  <a:lnTo>
                    <a:pt x="2175637" y="2885694"/>
                  </a:lnTo>
                  <a:lnTo>
                    <a:pt x="3262249" y="2652522"/>
                  </a:lnTo>
                  <a:lnTo>
                    <a:pt x="4350385" y="2369058"/>
                  </a:lnTo>
                  <a:lnTo>
                    <a:pt x="5438521" y="2004821"/>
                  </a:lnTo>
                  <a:lnTo>
                    <a:pt x="6525133" y="1450085"/>
                  </a:lnTo>
                  <a:lnTo>
                    <a:pt x="7613269" y="779526"/>
                  </a:lnTo>
                  <a:lnTo>
                    <a:pt x="8701405" y="162306"/>
                  </a:lnTo>
                  <a:lnTo>
                    <a:pt x="9788296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6438" y="4511734"/>
              <a:ext cx="119634" cy="11963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4575" y="4392862"/>
              <a:ext cx="119633" cy="11963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1187" y="4219126"/>
              <a:ext cx="119634" cy="11963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9323" y="3985954"/>
              <a:ext cx="119634" cy="11963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5935" y="3702490"/>
              <a:ext cx="119634" cy="11963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4069" y="3339778"/>
              <a:ext cx="119633" cy="11963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52205" y="2785042"/>
              <a:ext cx="119633" cy="11963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38816" y="2114482"/>
              <a:ext cx="119633" cy="11963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26952" y="1495737"/>
              <a:ext cx="119633" cy="11963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5089" y="1334193"/>
              <a:ext cx="119633" cy="119633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966368" y="4211015"/>
            <a:ext cx="641350" cy="271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1.76M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53958" y="4091851"/>
            <a:ext cx="641350" cy="271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1.92M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404305" y="3038043"/>
            <a:ext cx="641350" cy="271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3.35M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497521" y="2483408"/>
            <a:ext cx="629920" cy="271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4.11M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579484" y="1813001"/>
            <a:ext cx="641350" cy="271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5.02M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667075" y="1194727"/>
            <a:ext cx="641350" cy="271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5.86M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754664" y="1033017"/>
            <a:ext cx="641350" cy="271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6.08M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05865" y="5266778"/>
            <a:ext cx="562610" cy="271780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326K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44419" y="4883175"/>
            <a:ext cx="562610" cy="271780"/>
          </a:xfrm>
          <a:custGeom>
            <a:avLst/>
            <a:gdLst/>
            <a:ahLst/>
            <a:cxnLst/>
            <a:rect l="l" t="t" r="r" b="b"/>
            <a:pathLst>
              <a:path w="562610" h="271779">
                <a:moveTo>
                  <a:pt x="562038" y="0"/>
                </a:moveTo>
                <a:lnTo>
                  <a:pt x="0" y="0"/>
                </a:lnTo>
                <a:lnTo>
                  <a:pt x="0" y="271780"/>
                </a:lnTo>
                <a:lnTo>
                  <a:pt x="562038" y="271780"/>
                </a:lnTo>
                <a:lnTo>
                  <a:pt x="562038" y="0"/>
                </a:lnTo>
                <a:close/>
              </a:path>
            </a:pathLst>
          </a:custGeom>
          <a:solidFill>
            <a:srgbClr val="00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570709" y="4877338"/>
            <a:ext cx="509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329K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673367" y="5113858"/>
            <a:ext cx="562610" cy="271780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388K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925092" y="5054701"/>
            <a:ext cx="562610" cy="271780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407K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012681" y="5088826"/>
            <a:ext cx="562610" cy="271780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635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5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464K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9706571" y="5019509"/>
            <a:ext cx="562610" cy="271780"/>
          </a:xfrm>
          <a:custGeom>
            <a:avLst/>
            <a:gdLst/>
            <a:ahLst/>
            <a:cxnLst/>
            <a:rect l="l" t="t" r="r" b="b"/>
            <a:pathLst>
              <a:path w="562609" h="271779">
                <a:moveTo>
                  <a:pt x="562038" y="0"/>
                </a:moveTo>
                <a:lnTo>
                  <a:pt x="0" y="0"/>
                </a:lnTo>
                <a:lnTo>
                  <a:pt x="0" y="271780"/>
                </a:lnTo>
                <a:lnTo>
                  <a:pt x="562038" y="271780"/>
                </a:lnTo>
                <a:lnTo>
                  <a:pt x="562038" y="0"/>
                </a:lnTo>
                <a:close/>
              </a:path>
            </a:pathLst>
          </a:custGeom>
          <a:solidFill>
            <a:srgbClr val="00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9706571" y="5013662"/>
            <a:ext cx="5626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662K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760278" y="4691456"/>
            <a:ext cx="629920" cy="271780"/>
          </a:xfrm>
          <a:prstGeom prst="rect">
            <a:avLst/>
          </a:prstGeom>
          <a:solidFill>
            <a:srgbClr val="004F5F"/>
          </a:solidFill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1.11M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2369713" y="5178945"/>
            <a:ext cx="6647815" cy="647700"/>
            <a:chOff x="2369713" y="5178945"/>
            <a:chExt cx="6647815" cy="647700"/>
          </a:xfrm>
        </p:grpSpPr>
        <p:sp>
          <p:nvSpPr>
            <p:cNvPr id="99" name="object 99"/>
            <p:cNvSpPr/>
            <p:nvPr/>
          </p:nvSpPr>
          <p:spPr>
            <a:xfrm>
              <a:off x="2374475" y="5314841"/>
              <a:ext cx="188595" cy="506730"/>
            </a:xfrm>
            <a:custGeom>
              <a:avLst/>
              <a:gdLst/>
              <a:ahLst/>
              <a:cxnLst/>
              <a:rect l="l" t="t" r="r" b="b"/>
              <a:pathLst>
                <a:path w="188594" h="506729">
                  <a:moveTo>
                    <a:pt x="0" y="506476"/>
                  </a:moveTo>
                  <a:lnTo>
                    <a:pt x="130975" y="0"/>
                  </a:lnTo>
                  <a:lnTo>
                    <a:pt x="18826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724827" y="5644462"/>
              <a:ext cx="114300" cy="158750"/>
            </a:xfrm>
            <a:custGeom>
              <a:avLst/>
              <a:gdLst/>
              <a:ahLst/>
              <a:cxnLst/>
              <a:rect l="l" t="t" r="r" b="b"/>
              <a:pathLst>
                <a:path w="114300" h="158750">
                  <a:moveTo>
                    <a:pt x="0" y="158432"/>
                  </a:moveTo>
                  <a:lnTo>
                    <a:pt x="56972" y="0"/>
                  </a:lnTo>
                  <a:lnTo>
                    <a:pt x="113792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812416" y="5596907"/>
              <a:ext cx="144145" cy="199390"/>
            </a:xfrm>
            <a:custGeom>
              <a:avLst/>
              <a:gdLst/>
              <a:ahLst/>
              <a:cxnLst/>
              <a:rect l="l" t="t" r="r" b="b"/>
              <a:pathLst>
                <a:path w="144145" h="199389">
                  <a:moveTo>
                    <a:pt x="0" y="199390"/>
                  </a:moveTo>
                  <a:lnTo>
                    <a:pt x="86474" y="0"/>
                  </a:lnTo>
                  <a:lnTo>
                    <a:pt x="143789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00003" y="5576983"/>
              <a:ext cx="113030" cy="212090"/>
            </a:xfrm>
            <a:custGeom>
              <a:avLst/>
              <a:gdLst/>
              <a:ahLst/>
              <a:cxnLst/>
              <a:rect l="l" t="t" r="r" b="b"/>
              <a:pathLst>
                <a:path w="113029" h="212089">
                  <a:moveTo>
                    <a:pt x="0" y="212089"/>
                  </a:moveTo>
                  <a:lnTo>
                    <a:pt x="55016" y="0"/>
                  </a:lnTo>
                  <a:lnTo>
                    <a:pt x="11267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62745" y="5178945"/>
              <a:ext cx="449580" cy="271780"/>
            </a:xfrm>
            <a:custGeom>
              <a:avLst/>
              <a:gdLst/>
              <a:ahLst/>
              <a:cxnLst/>
              <a:rect l="l" t="t" r="r" b="b"/>
              <a:pathLst>
                <a:path w="449580" h="271779">
                  <a:moveTo>
                    <a:pt x="449008" y="0"/>
                  </a:moveTo>
                  <a:lnTo>
                    <a:pt x="0" y="0"/>
                  </a:lnTo>
                  <a:lnTo>
                    <a:pt x="0" y="271780"/>
                  </a:lnTo>
                  <a:lnTo>
                    <a:pt x="449008" y="271780"/>
                  </a:lnTo>
                  <a:lnTo>
                    <a:pt x="449008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743093" y="5690425"/>
            <a:ext cx="455295" cy="27178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635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5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56K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588902" y="5173109"/>
            <a:ext cx="397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63K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838619" y="5508574"/>
            <a:ext cx="449580" cy="27178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88K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956207" y="5461012"/>
            <a:ext cx="449580" cy="27178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97K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012681" y="5441099"/>
            <a:ext cx="562610" cy="27178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107K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712197" y="5419445"/>
            <a:ext cx="551180" cy="271780"/>
          </a:xfrm>
          <a:custGeom>
            <a:avLst/>
            <a:gdLst/>
            <a:ahLst/>
            <a:cxnLst/>
            <a:rect l="l" t="t" r="r" b="b"/>
            <a:pathLst>
              <a:path w="551179" h="271779">
                <a:moveTo>
                  <a:pt x="550799" y="0"/>
                </a:moveTo>
                <a:lnTo>
                  <a:pt x="0" y="0"/>
                </a:lnTo>
                <a:lnTo>
                  <a:pt x="0" y="271779"/>
                </a:lnTo>
                <a:lnTo>
                  <a:pt x="550799" y="271779"/>
                </a:lnTo>
                <a:lnTo>
                  <a:pt x="550799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9737400" y="5413602"/>
            <a:ext cx="499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119K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794162" y="5416994"/>
            <a:ext cx="562610" cy="271780"/>
          </a:xfrm>
          <a:prstGeom prst="rect">
            <a:avLst/>
          </a:prstGeom>
          <a:solidFill>
            <a:srgbClr val="D53727"/>
          </a:solidFill>
        </p:spPr>
        <p:txBody>
          <a:bodyPr vert="horz" wrap="square" lIns="0" tIns="6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122K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76448" y="5945402"/>
            <a:ext cx="422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860832" y="5945402"/>
            <a:ext cx="838454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>
              <a:lnSpc>
                <a:spcPct val="100000"/>
              </a:lnSpc>
              <a:spcBef>
                <a:spcPts val="100"/>
              </a:spcBef>
              <a:tabLst>
                <a:tab pos="1403350" algn="l"/>
                <a:tab pos="2490470" algn="l"/>
                <a:tab pos="3578225" algn="l"/>
                <a:tab pos="4665980" algn="l"/>
                <a:tab pos="5753735" algn="l"/>
                <a:tab pos="6840855" algn="l"/>
                <a:tab pos="7928609" algn="l"/>
              </a:tabLst>
            </a:pPr>
            <a:r>
              <a:rPr sz="1400" b="1" spc="-20" dirty="0">
                <a:latin typeface="Arial"/>
                <a:cs typeface="Arial"/>
              </a:rPr>
              <a:t>2017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2018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2019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2020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2021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2022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2023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2024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CMS’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SNP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Comprehensive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Reports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February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2016-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2025.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Enrollment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includes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plans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50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states,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Washington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DC,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Puerto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Rico.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enrollment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outside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plans’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service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areas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enrollment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with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fewer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than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11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enrollees.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864739" y="5945402"/>
            <a:ext cx="422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244488" y="803271"/>
            <a:ext cx="7726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Enrollment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Medicare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Advantage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Plans,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2016–2025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16" name="object 1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1658" y="2371725"/>
            <a:ext cx="243840" cy="119633"/>
          </a:xfrm>
          <a:prstGeom prst="rect">
            <a:avLst/>
          </a:prstGeom>
        </p:spPr>
      </p:pic>
      <p:sp>
        <p:nvSpPr>
          <p:cNvPr id="117" name="object 117"/>
          <p:cNvSpPr txBox="1"/>
          <p:nvPr/>
        </p:nvSpPr>
        <p:spPr>
          <a:xfrm>
            <a:off x="1748514" y="2280647"/>
            <a:ext cx="2068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Dual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Eligible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(D-</a:t>
            </a:r>
            <a:r>
              <a:rPr sz="1600" b="1" spc="-20" dirty="0">
                <a:latin typeface="Arial"/>
                <a:cs typeface="Arial"/>
              </a:rPr>
              <a:t>SNP)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8" name="object 1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1658" y="2814637"/>
            <a:ext cx="243840" cy="110109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1748514" y="2719680"/>
            <a:ext cx="2621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Chronic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Condition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(C-</a:t>
            </a:r>
            <a:r>
              <a:rPr sz="1600" b="1" spc="-20" dirty="0">
                <a:latin typeface="Arial"/>
                <a:cs typeface="Arial"/>
              </a:rPr>
              <a:t>SNP)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0" name="object 1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1658" y="3246373"/>
            <a:ext cx="243840" cy="125984"/>
          </a:xfrm>
          <a:prstGeom prst="rect">
            <a:avLst/>
          </a:prstGeom>
        </p:spPr>
      </p:pic>
      <p:sp>
        <p:nvSpPr>
          <p:cNvPr id="121" name="object 121"/>
          <p:cNvSpPr txBox="1"/>
          <p:nvPr/>
        </p:nvSpPr>
        <p:spPr>
          <a:xfrm>
            <a:off x="1748514" y="3158714"/>
            <a:ext cx="19107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Institutional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(I-SNP)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5998" y="6434265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/>
              <a:t>IN</a:t>
            </a:r>
            <a:r>
              <a:rPr spc="-40" dirty="0"/>
              <a:t> </a:t>
            </a:r>
            <a:r>
              <a:rPr dirty="0"/>
              <a:t>JANUARY</a:t>
            </a:r>
            <a:r>
              <a:rPr spc="-35" dirty="0"/>
              <a:t> </a:t>
            </a:r>
            <a:r>
              <a:rPr dirty="0"/>
              <a:t>2024,</a:t>
            </a:r>
            <a:r>
              <a:rPr spc="-20" dirty="0"/>
              <a:t> </a:t>
            </a:r>
            <a:r>
              <a:rPr spc="-10" dirty="0"/>
              <a:t>D-</a:t>
            </a:r>
            <a:r>
              <a:rPr dirty="0"/>
              <a:t>SNPs</a:t>
            </a:r>
            <a:r>
              <a:rPr spc="-35" dirty="0"/>
              <a:t> </a:t>
            </a:r>
            <a:r>
              <a:rPr dirty="0"/>
              <a:t>NETTED</a:t>
            </a:r>
            <a:r>
              <a:rPr spc="-6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MOST</a:t>
            </a:r>
            <a:r>
              <a:rPr spc="-40" dirty="0"/>
              <a:t> </a:t>
            </a:r>
            <a:r>
              <a:rPr dirty="0"/>
              <a:t>ENROLLMENT</a:t>
            </a:r>
            <a:r>
              <a:rPr spc="-30" dirty="0"/>
              <a:t> </a:t>
            </a:r>
            <a:r>
              <a:rPr dirty="0"/>
              <a:t>FROM</a:t>
            </a:r>
            <a:r>
              <a:rPr spc="-35" dirty="0"/>
              <a:t> </a:t>
            </a:r>
            <a:r>
              <a:rPr dirty="0"/>
              <a:t>MEDICARE</a:t>
            </a:r>
            <a:r>
              <a:rPr spc="-30" dirty="0"/>
              <a:t> </a:t>
            </a:r>
            <a:r>
              <a:rPr dirty="0"/>
              <a:t>FFS,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dirty="0"/>
              <a:t>SWAPPED</a:t>
            </a:r>
            <a:r>
              <a:rPr spc="-35" dirty="0"/>
              <a:t> </a:t>
            </a:r>
            <a:r>
              <a:rPr dirty="0"/>
              <a:t>ENROLLEES</a:t>
            </a:r>
            <a:r>
              <a:rPr spc="-20" dirty="0"/>
              <a:t> </a:t>
            </a:r>
            <a:r>
              <a:rPr dirty="0"/>
              <a:t>HEAVILY</a:t>
            </a:r>
            <a:r>
              <a:rPr spc="-20" dirty="0"/>
              <a:t> </a:t>
            </a:r>
            <a:r>
              <a:rPr dirty="0"/>
              <a:t>WITH</a:t>
            </a:r>
            <a:r>
              <a:rPr spc="-50" dirty="0"/>
              <a:t> </a:t>
            </a:r>
            <a:r>
              <a:rPr spc="-20" dirty="0"/>
              <a:t>NON-</a:t>
            </a:r>
            <a:r>
              <a:rPr dirty="0"/>
              <a:t>SNP</a:t>
            </a:r>
            <a:r>
              <a:rPr spc="-5" dirty="0"/>
              <a:t> </a:t>
            </a:r>
            <a:r>
              <a:rPr spc="-25" dirty="0"/>
              <a:t>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0958" y="6294657"/>
            <a:ext cx="83261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2023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Medicare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Master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Beneficiary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Summary</a:t>
            </a:r>
            <a:r>
              <a:rPr sz="1000" spc="-6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File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(MBSF),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CMS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Benefit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Package</a:t>
            </a:r>
            <a:r>
              <a:rPr sz="1000" spc="-5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(PBP)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files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for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2023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2024.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To</a:t>
            </a:r>
            <a:r>
              <a:rPr sz="1000" spc="-4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included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analysis,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enrollees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must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reside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their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plan's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service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area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50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states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Washington,</a:t>
            </a:r>
            <a:r>
              <a:rPr sz="1000" spc="-5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D.C.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January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2024.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4819" y="1901951"/>
            <a:ext cx="10314305" cy="2790825"/>
            <a:chOff x="904819" y="1901951"/>
            <a:chExt cx="10314305" cy="2790825"/>
          </a:xfrm>
        </p:grpSpPr>
        <p:sp>
          <p:nvSpPr>
            <p:cNvPr id="8" name="object 8"/>
            <p:cNvSpPr/>
            <p:nvPr/>
          </p:nvSpPr>
          <p:spPr>
            <a:xfrm>
              <a:off x="1069848" y="1901951"/>
              <a:ext cx="9339580" cy="1854835"/>
            </a:xfrm>
            <a:custGeom>
              <a:avLst/>
              <a:gdLst/>
              <a:ahLst/>
              <a:cxnLst/>
              <a:rect l="l" t="t" r="r" b="b"/>
              <a:pathLst>
                <a:path w="9339580" h="1854835">
                  <a:moveTo>
                    <a:pt x="323075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323075" y="1854708"/>
                  </a:lnTo>
                  <a:lnTo>
                    <a:pt x="323075" y="0"/>
                  </a:lnTo>
                  <a:close/>
                </a:path>
                <a:path w="9339580" h="1854835">
                  <a:moveTo>
                    <a:pt x="1610855" y="1062228"/>
                  </a:moveTo>
                  <a:lnTo>
                    <a:pt x="1289304" y="1062228"/>
                  </a:lnTo>
                  <a:lnTo>
                    <a:pt x="1289304" y="1854708"/>
                  </a:lnTo>
                  <a:lnTo>
                    <a:pt x="1610855" y="1854708"/>
                  </a:lnTo>
                  <a:lnTo>
                    <a:pt x="1610855" y="1062228"/>
                  </a:lnTo>
                  <a:close/>
                </a:path>
                <a:path w="9339580" h="1854835">
                  <a:moveTo>
                    <a:pt x="2898648" y="935736"/>
                  </a:moveTo>
                  <a:lnTo>
                    <a:pt x="2577084" y="935736"/>
                  </a:lnTo>
                  <a:lnTo>
                    <a:pt x="2577084" y="1854708"/>
                  </a:lnTo>
                  <a:lnTo>
                    <a:pt x="2898648" y="1854708"/>
                  </a:lnTo>
                  <a:lnTo>
                    <a:pt x="2898648" y="935736"/>
                  </a:lnTo>
                  <a:close/>
                </a:path>
                <a:path w="9339580" h="1854835">
                  <a:moveTo>
                    <a:pt x="4186428" y="1801368"/>
                  </a:moveTo>
                  <a:lnTo>
                    <a:pt x="3864864" y="1801368"/>
                  </a:lnTo>
                  <a:lnTo>
                    <a:pt x="3864864" y="1854708"/>
                  </a:lnTo>
                  <a:lnTo>
                    <a:pt x="4186428" y="1854708"/>
                  </a:lnTo>
                  <a:lnTo>
                    <a:pt x="4186428" y="1801368"/>
                  </a:lnTo>
                  <a:close/>
                </a:path>
                <a:path w="9339580" h="1854835">
                  <a:moveTo>
                    <a:pt x="5475732" y="1815084"/>
                  </a:moveTo>
                  <a:lnTo>
                    <a:pt x="5152644" y="1815084"/>
                  </a:lnTo>
                  <a:lnTo>
                    <a:pt x="5152644" y="1854708"/>
                  </a:lnTo>
                  <a:lnTo>
                    <a:pt x="5475732" y="1854708"/>
                  </a:lnTo>
                  <a:lnTo>
                    <a:pt x="5475732" y="1815084"/>
                  </a:lnTo>
                  <a:close/>
                </a:path>
                <a:path w="9339580" h="1854835">
                  <a:moveTo>
                    <a:pt x="6763512" y="1850136"/>
                  </a:moveTo>
                  <a:lnTo>
                    <a:pt x="6440424" y="1850136"/>
                  </a:lnTo>
                  <a:lnTo>
                    <a:pt x="6440424" y="1854708"/>
                  </a:lnTo>
                  <a:lnTo>
                    <a:pt x="6763512" y="1854708"/>
                  </a:lnTo>
                  <a:lnTo>
                    <a:pt x="6763512" y="1850136"/>
                  </a:lnTo>
                  <a:close/>
                </a:path>
                <a:path w="9339580" h="1854835">
                  <a:moveTo>
                    <a:pt x="8051292" y="1851660"/>
                  </a:moveTo>
                  <a:lnTo>
                    <a:pt x="7729728" y="1851660"/>
                  </a:lnTo>
                  <a:lnTo>
                    <a:pt x="7729728" y="1854708"/>
                  </a:lnTo>
                  <a:lnTo>
                    <a:pt x="8051292" y="1854708"/>
                  </a:lnTo>
                  <a:lnTo>
                    <a:pt x="8051292" y="1851660"/>
                  </a:lnTo>
                  <a:close/>
                </a:path>
                <a:path w="9339580" h="1854835">
                  <a:moveTo>
                    <a:pt x="9339072" y="1808988"/>
                  </a:moveTo>
                  <a:lnTo>
                    <a:pt x="9017508" y="1808988"/>
                  </a:lnTo>
                  <a:lnTo>
                    <a:pt x="9017508" y="1854708"/>
                  </a:lnTo>
                  <a:lnTo>
                    <a:pt x="9339072" y="1854708"/>
                  </a:lnTo>
                  <a:lnTo>
                    <a:pt x="9339072" y="1808988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2936" y="3756659"/>
              <a:ext cx="9337675" cy="935990"/>
            </a:xfrm>
            <a:custGeom>
              <a:avLst/>
              <a:gdLst/>
              <a:ahLst/>
              <a:cxnLst/>
              <a:rect l="l" t="t" r="r" b="b"/>
              <a:pathLst>
                <a:path w="9337675" h="935989">
                  <a:moveTo>
                    <a:pt x="321564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321564" y="935736"/>
                  </a:lnTo>
                  <a:lnTo>
                    <a:pt x="321564" y="0"/>
                  </a:lnTo>
                  <a:close/>
                </a:path>
                <a:path w="9337675" h="935989">
                  <a:moveTo>
                    <a:pt x="1609344" y="0"/>
                  </a:moveTo>
                  <a:lnTo>
                    <a:pt x="1287780" y="0"/>
                  </a:lnTo>
                  <a:lnTo>
                    <a:pt x="1287780" y="315468"/>
                  </a:lnTo>
                  <a:lnTo>
                    <a:pt x="1609344" y="315468"/>
                  </a:lnTo>
                  <a:lnTo>
                    <a:pt x="1609344" y="0"/>
                  </a:lnTo>
                  <a:close/>
                </a:path>
                <a:path w="9337675" h="935989">
                  <a:moveTo>
                    <a:pt x="2897124" y="0"/>
                  </a:moveTo>
                  <a:lnTo>
                    <a:pt x="2575560" y="0"/>
                  </a:lnTo>
                  <a:lnTo>
                    <a:pt x="2575560" y="557784"/>
                  </a:lnTo>
                  <a:lnTo>
                    <a:pt x="2897124" y="557784"/>
                  </a:lnTo>
                  <a:lnTo>
                    <a:pt x="2897124" y="0"/>
                  </a:lnTo>
                  <a:close/>
                </a:path>
                <a:path w="9337675" h="935989">
                  <a:moveTo>
                    <a:pt x="5474208" y="0"/>
                  </a:moveTo>
                  <a:lnTo>
                    <a:pt x="5152644" y="0"/>
                  </a:lnTo>
                  <a:lnTo>
                    <a:pt x="5152644" y="6096"/>
                  </a:lnTo>
                  <a:lnTo>
                    <a:pt x="5474208" y="6096"/>
                  </a:lnTo>
                  <a:lnTo>
                    <a:pt x="5474208" y="0"/>
                  </a:lnTo>
                  <a:close/>
                </a:path>
                <a:path w="9337675" h="935989">
                  <a:moveTo>
                    <a:pt x="6761988" y="0"/>
                  </a:moveTo>
                  <a:lnTo>
                    <a:pt x="6440424" y="0"/>
                  </a:lnTo>
                  <a:lnTo>
                    <a:pt x="6440424" y="3048"/>
                  </a:lnTo>
                  <a:lnTo>
                    <a:pt x="6761988" y="3048"/>
                  </a:lnTo>
                  <a:lnTo>
                    <a:pt x="6761988" y="0"/>
                  </a:lnTo>
                  <a:close/>
                </a:path>
                <a:path w="9337675" h="935989">
                  <a:moveTo>
                    <a:pt x="8049768" y="0"/>
                  </a:moveTo>
                  <a:lnTo>
                    <a:pt x="7728204" y="0"/>
                  </a:lnTo>
                  <a:lnTo>
                    <a:pt x="7728204" y="1524"/>
                  </a:lnTo>
                  <a:lnTo>
                    <a:pt x="8049768" y="1524"/>
                  </a:lnTo>
                  <a:lnTo>
                    <a:pt x="8049768" y="0"/>
                  </a:lnTo>
                  <a:close/>
                </a:path>
                <a:path w="9337675" h="935989">
                  <a:moveTo>
                    <a:pt x="9337548" y="0"/>
                  </a:moveTo>
                  <a:lnTo>
                    <a:pt x="9015984" y="0"/>
                  </a:lnTo>
                  <a:lnTo>
                    <a:pt x="9015984" y="50292"/>
                  </a:lnTo>
                  <a:lnTo>
                    <a:pt x="9337548" y="50292"/>
                  </a:lnTo>
                  <a:lnTo>
                    <a:pt x="9337548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4500" y="2836163"/>
              <a:ext cx="9339580" cy="927100"/>
            </a:xfrm>
            <a:custGeom>
              <a:avLst/>
              <a:gdLst/>
              <a:ahLst/>
              <a:cxnLst/>
              <a:rect l="l" t="t" r="r" b="b"/>
              <a:pathLst>
                <a:path w="9339580" h="927100">
                  <a:moveTo>
                    <a:pt x="321564" y="0"/>
                  </a:moveTo>
                  <a:lnTo>
                    <a:pt x="0" y="0"/>
                  </a:lnTo>
                  <a:lnTo>
                    <a:pt x="0" y="920496"/>
                  </a:lnTo>
                  <a:lnTo>
                    <a:pt x="321564" y="920496"/>
                  </a:lnTo>
                  <a:lnTo>
                    <a:pt x="321564" y="0"/>
                  </a:lnTo>
                  <a:close/>
                </a:path>
                <a:path w="9339580" h="927100">
                  <a:moveTo>
                    <a:pt x="1610868" y="443484"/>
                  </a:moveTo>
                  <a:lnTo>
                    <a:pt x="1287780" y="443484"/>
                  </a:lnTo>
                  <a:lnTo>
                    <a:pt x="1287780" y="920496"/>
                  </a:lnTo>
                  <a:lnTo>
                    <a:pt x="1610868" y="920496"/>
                  </a:lnTo>
                  <a:lnTo>
                    <a:pt x="1610868" y="443484"/>
                  </a:lnTo>
                  <a:close/>
                </a:path>
                <a:path w="9339580" h="927100">
                  <a:moveTo>
                    <a:pt x="2898648" y="559308"/>
                  </a:moveTo>
                  <a:lnTo>
                    <a:pt x="2575560" y="559308"/>
                  </a:lnTo>
                  <a:lnTo>
                    <a:pt x="2575560" y="920496"/>
                  </a:lnTo>
                  <a:lnTo>
                    <a:pt x="2898648" y="920496"/>
                  </a:lnTo>
                  <a:lnTo>
                    <a:pt x="2898648" y="559308"/>
                  </a:lnTo>
                  <a:close/>
                </a:path>
                <a:path w="9339580" h="927100">
                  <a:moveTo>
                    <a:pt x="4186428" y="867156"/>
                  </a:moveTo>
                  <a:lnTo>
                    <a:pt x="3864864" y="867156"/>
                  </a:lnTo>
                  <a:lnTo>
                    <a:pt x="3864864" y="920496"/>
                  </a:lnTo>
                  <a:lnTo>
                    <a:pt x="4186428" y="920496"/>
                  </a:lnTo>
                  <a:lnTo>
                    <a:pt x="4186428" y="867156"/>
                  </a:lnTo>
                  <a:close/>
                </a:path>
                <a:path w="9339580" h="927100">
                  <a:moveTo>
                    <a:pt x="5474208" y="886968"/>
                  </a:moveTo>
                  <a:lnTo>
                    <a:pt x="5152644" y="886968"/>
                  </a:lnTo>
                  <a:lnTo>
                    <a:pt x="5152644" y="920496"/>
                  </a:lnTo>
                  <a:lnTo>
                    <a:pt x="5474208" y="920496"/>
                  </a:lnTo>
                  <a:lnTo>
                    <a:pt x="5474208" y="886968"/>
                  </a:lnTo>
                  <a:close/>
                </a:path>
                <a:path w="9339580" h="927100">
                  <a:moveTo>
                    <a:pt x="6761988" y="918972"/>
                  </a:moveTo>
                  <a:lnTo>
                    <a:pt x="6440424" y="918972"/>
                  </a:lnTo>
                  <a:lnTo>
                    <a:pt x="6440424" y="920496"/>
                  </a:lnTo>
                  <a:lnTo>
                    <a:pt x="6761988" y="920496"/>
                  </a:lnTo>
                  <a:lnTo>
                    <a:pt x="6761988" y="918972"/>
                  </a:lnTo>
                  <a:close/>
                </a:path>
                <a:path w="9339580" h="927100">
                  <a:moveTo>
                    <a:pt x="8049768" y="918972"/>
                  </a:moveTo>
                  <a:lnTo>
                    <a:pt x="7728204" y="918972"/>
                  </a:lnTo>
                  <a:lnTo>
                    <a:pt x="7728204" y="920496"/>
                  </a:lnTo>
                  <a:lnTo>
                    <a:pt x="8049768" y="920496"/>
                  </a:lnTo>
                  <a:lnTo>
                    <a:pt x="8049768" y="918972"/>
                  </a:lnTo>
                  <a:close/>
                </a:path>
                <a:path w="9339580" h="927100">
                  <a:moveTo>
                    <a:pt x="9339072" y="920496"/>
                  </a:moveTo>
                  <a:lnTo>
                    <a:pt x="9015984" y="920496"/>
                  </a:lnTo>
                  <a:lnTo>
                    <a:pt x="9015984" y="926592"/>
                  </a:lnTo>
                  <a:lnTo>
                    <a:pt x="9339072" y="926592"/>
                  </a:lnTo>
                  <a:lnTo>
                    <a:pt x="9339072" y="920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581" y="3756472"/>
              <a:ext cx="10304780" cy="0"/>
            </a:xfrm>
            <a:custGeom>
              <a:avLst/>
              <a:gdLst/>
              <a:ahLst/>
              <a:cxnLst/>
              <a:rect l="l" t="t" r="r" b="b"/>
              <a:pathLst>
                <a:path w="10304780">
                  <a:moveTo>
                    <a:pt x="0" y="0"/>
                  </a:moveTo>
                  <a:lnTo>
                    <a:pt x="103045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327976" y="2710090"/>
            <a:ext cx="384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152K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6060" y="2583597"/>
            <a:ext cx="384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177K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46817" y="3448467"/>
            <a:ext cx="29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10K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7574" y="3463555"/>
            <a:ext cx="21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7K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30607" y="3497845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871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18691" y="3500131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430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41829" y="3457459"/>
            <a:ext cx="213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9K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156" y="4727256"/>
            <a:ext cx="43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0" dirty="0">
                <a:latin typeface="Arial"/>
                <a:cs typeface="Arial"/>
              </a:rPr>
              <a:t>180K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66913" y="4106988"/>
            <a:ext cx="349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61K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12326" y="4349456"/>
            <a:ext cx="43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0" dirty="0">
                <a:latin typeface="Arial"/>
                <a:cs typeface="Arial"/>
              </a:rPr>
              <a:t>107K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73839" y="3797616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1K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28396" y="3795787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750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16481" y="3793958"/>
            <a:ext cx="332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413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3110" y="2556078"/>
            <a:ext cx="605155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z="1400" b="1" spc="-10" dirty="0">
                <a:latin typeface="Arial"/>
                <a:cs typeface="Arial"/>
              </a:rPr>
              <a:t>+177K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10611" y="2998774"/>
            <a:ext cx="506730" cy="242570"/>
          </a:xfrm>
          <a:custGeom>
            <a:avLst/>
            <a:gdLst/>
            <a:ahLst/>
            <a:cxnLst/>
            <a:rect l="l" t="t" r="r" b="b"/>
            <a:pathLst>
              <a:path w="506729" h="242569">
                <a:moveTo>
                  <a:pt x="506158" y="0"/>
                </a:moveTo>
                <a:lnTo>
                  <a:pt x="0" y="0"/>
                </a:lnTo>
                <a:lnTo>
                  <a:pt x="0" y="242570"/>
                </a:lnTo>
                <a:lnTo>
                  <a:pt x="506158" y="242570"/>
                </a:lnTo>
                <a:lnTo>
                  <a:pt x="50615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10611" y="2992927"/>
            <a:ext cx="506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+92K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98683" y="3114738"/>
            <a:ext cx="506730" cy="242570"/>
          </a:xfrm>
          <a:custGeom>
            <a:avLst/>
            <a:gdLst/>
            <a:ahLst/>
            <a:cxnLst/>
            <a:rect l="l" t="t" r="r" b="b"/>
            <a:pathLst>
              <a:path w="506729" h="242570">
                <a:moveTo>
                  <a:pt x="506158" y="0"/>
                </a:moveTo>
                <a:lnTo>
                  <a:pt x="0" y="0"/>
                </a:lnTo>
                <a:lnTo>
                  <a:pt x="0" y="242570"/>
                </a:lnTo>
                <a:lnTo>
                  <a:pt x="506158" y="242570"/>
                </a:lnTo>
                <a:lnTo>
                  <a:pt x="50615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198683" y="3108903"/>
            <a:ext cx="506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+69K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86743" y="3422002"/>
            <a:ext cx="506730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5"/>
              </a:spcBef>
            </a:pPr>
            <a:r>
              <a:rPr sz="1400" b="1" spc="-20" dirty="0">
                <a:latin typeface="Arial"/>
                <a:cs typeface="Arial"/>
              </a:rPr>
              <a:t>+10K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24243" y="3442817"/>
            <a:ext cx="407670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r>
              <a:rPr sz="1400" b="1" spc="-25" dirty="0">
                <a:latin typeface="Arial"/>
                <a:cs typeface="Arial"/>
              </a:rPr>
              <a:t>+6K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77631" y="3475177"/>
            <a:ext cx="476884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5"/>
              </a:spcBef>
            </a:pPr>
            <a:r>
              <a:rPr sz="1400" b="1" spc="-20" dirty="0">
                <a:latin typeface="Arial"/>
                <a:cs typeface="Arial"/>
              </a:rPr>
              <a:t>+121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415132" y="3475710"/>
            <a:ext cx="377825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b="1" spc="-25" dirty="0">
                <a:latin typeface="Arial"/>
                <a:cs typeface="Arial"/>
              </a:rPr>
              <a:t>+17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710760" y="3800437"/>
            <a:ext cx="363220" cy="242570"/>
          </a:xfrm>
          <a:custGeom>
            <a:avLst/>
            <a:gdLst/>
            <a:ahLst/>
            <a:cxnLst/>
            <a:rect l="l" t="t" r="r" b="b"/>
            <a:pathLst>
              <a:path w="363220" h="242570">
                <a:moveTo>
                  <a:pt x="362648" y="0"/>
                </a:moveTo>
                <a:lnTo>
                  <a:pt x="0" y="0"/>
                </a:lnTo>
                <a:lnTo>
                  <a:pt x="0" y="242569"/>
                </a:lnTo>
                <a:lnTo>
                  <a:pt x="362648" y="242569"/>
                </a:lnTo>
                <a:lnTo>
                  <a:pt x="362648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370022" y="3816666"/>
            <a:ext cx="703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10K</a:t>
            </a:r>
            <a:r>
              <a:rPr sz="1200" spc="-195" dirty="0">
                <a:latin typeface="Arial"/>
                <a:cs typeface="Arial"/>
              </a:rPr>
              <a:t> </a:t>
            </a:r>
            <a:r>
              <a:rPr sz="2100" b="1" baseline="5952" dirty="0">
                <a:latin typeface="Arial"/>
                <a:cs typeface="Arial"/>
              </a:rPr>
              <a:t>-</a:t>
            </a:r>
            <a:r>
              <a:rPr sz="2100" b="1" spc="-37" baseline="5952" dirty="0">
                <a:latin typeface="Arial"/>
                <a:cs typeface="Arial"/>
              </a:rPr>
              <a:t>1K</a:t>
            </a:r>
            <a:endParaRPr sz="2100" baseline="5952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28579" y="5395271"/>
            <a:ext cx="450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Total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80711" y="5395271"/>
            <a:ext cx="578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C-</a:t>
            </a:r>
            <a:r>
              <a:rPr sz="1400" b="1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9891" y="844792"/>
            <a:ext cx="8879205" cy="10109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65225" algn="ctr">
              <a:lnSpc>
                <a:spcPts val="2185"/>
              </a:lnSpc>
              <a:spcBef>
                <a:spcPts val="110"/>
              </a:spcBef>
            </a:pPr>
            <a:r>
              <a:rPr sz="1850" dirty="0">
                <a:latin typeface="Arial"/>
                <a:cs typeface="Arial"/>
              </a:rPr>
              <a:t>D-SNP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Enrollment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Inflow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and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Outflow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by</a:t>
            </a:r>
            <a:r>
              <a:rPr sz="1850" spc="-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Plan</a:t>
            </a:r>
            <a:r>
              <a:rPr sz="1850" spc="-3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Type</a:t>
            </a:r>
            <a:endParaRPr sz="1850">
              <a:latin typeface="Arial"/>
              <a:cs typeface="Arial"/>
            </a:endParaRPr>
          </a:p>
          <a:p>
            <a:pPr marL="1160780" algn="ctr">
              <a:lnSpc>
                <a:spcPts val="1885"/>
              </a:lnSpc>
            </a:pPr>
            <a:r>
              <a:rPr sz="1600" i="1" dirty="0">
                <a:latin typeface="Arial"/>
                <a:cs typeface="Arial"/>
              </a:rPr>
              <a:t>Beneficiaries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Transitioning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Medicare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Plan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Type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from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December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2023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to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January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357K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46590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87316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50966" y="5395271"/>
            <a:ext cx="4088765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0325" algn="l"/>
                <a:tab pos="2573655" algn="l"/>
              </a:tabLst>
            </a:pPr>
            <a:r>
              <a:rPr sz="1400" b="1" dirty="0">
                <a:latin typeface="Arial"/>
                <a:cs typeface="Arial"/>
              </a:rPr>
              <a:t>Medicare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FFS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Non-</a:t>
            </a:r>
            <a:r>
              <a:rPr sz="1400" b="1" dirty="0">
                <a:latin typeface="Arial"/>
                <a:cs typeface="Arial"/>
              </a:rPr>
              <a:t>SNP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MA</a:t>
            </a:r>
            <a:r>
              <a:rPr sz="1400" b="1" dirty="0">
                <a:latin typeface="Arial"/>
                <a:cs typeface="Arial"/>
              </a:rPr>
              <a:t>	New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Medicare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>
              <a:latin typeface="Arial"/>
              <a:cs typeface="Arial"/>
            </a:endParaRPr>
          </a:p>
          <a:p>
            <a:pPr marL="724535">
              <a:lnSpc>
                <a:spcPct val="100000"/>
              </a:lnSpc>
              <a:spcBef>
                <a:spcPts val="5"/>
              </a:spcBef>
              <a:tabLst>
                <a:tab pos="2465070" algn="l"/>
              </a:tabLst>
            </a:pPr>
            <a:r>
              <a:rPr sz="1400" dirty="0">
                <a:latin typeface="Arial"/>
                <a:cs typeface="Arial"/>
              </a:rPr>
              <a:t>Inflow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D-</a:t>
            </a:r>
            <a:r>
              <a:rPr sz="1400" spc="-25" dirty="0">
                <a:latin typeface="Arial"/>
                <a:cs typeface="Arial"/>
              </a:rPr>
              <a:t>SNP</a:t>
            </a:r>
            <a:r>
              <a:rPr sz="1400" dirty="0">
                <a:latin typeface="Arial"/>
                <a:cs typeface="Arial"/>
              </a:rPr>
              <a:t>	Outflow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D-</a:t>
            </a:r>
            <a:r>
              <a:rPr sz="1400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73595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485781" y="5395271"/>
            <a:ext cx="3055620" cy="692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0635" algn="l"/>
                <a:tab pos="2548890" algn="l"/>
              </a:tabLst>
            </a:pPr>
            <a:r>
              <a:rPr sz="1400" b="1" spc="-25" dirty="0">
                <a:latin typeface="Arial"/>
                <a:cs typeface="Arial"/>
              </a:rPr>
              <a:t>MMP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10" dirty="0">
                <a:latin typeface="Arial"/>
                <a:cs typeface="Arial"/>
              </a:rPr>
              <a:t>I-</a:t>
            </a:r>
            <a:r>
              <a:rPr sz="1400" b="1" spc="-25" dirty="0">
                <a:latin typeface="Arial"/>
                <a:cs typeface="Arial"/>
              </a:rPr>
              <a:t>SNP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1400" b="1" spc="-20" dirty="0">
                <a:latin typeface="Arial"/>
                <a:cs typeface="Arial"/>
              </a:rPr>
              <a:t>PACE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>
              <a:latin typeface="Arial"/>
              <a:cs typeface="Arial"/>
            </a:endParaRPr>
          </a:p>
          <a:p>
            <a:pPr marL="31686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Arial"/>
                <a:cs typeface="Arial"/>
              </a:rPr>
              <a:t>Net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Change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(Inflow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Outflow)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184008" y="1543051"/>
            <a:ext cx="7737475" cy="4237355"/>
            <a:chOff x="2184008" y="1543051"/>
            <a:chExt cx="7737475" cy="4237355"/>
          </a:xfrm>
        </p:grpSpPr>
        <p:sp>
          <p:nvSpPr>
            <p:cNvPr id="45" name="object 45"/>
            <p:cNvSpPr/>
            <p:nvPr/>
          </p:nvSpPr>
          <p:spPr>
            <a:xfrm>
              <a:off x="2193533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19050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74719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763324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67560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45771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41702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916158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5998" y="6434265"/>
            <a:ext cx="537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PAGE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6422072"/>
            <a:ext cx="1064357" cy="22910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173104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D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/>
              <a:t>IN</a:t>
            </a:r>
            <a:r>
              <a:rPr spc="-25" dirty="0"/>
              <a:t> </a:t>
            </a:r>
            <a:r>
              <a:rPr dirty="0"/>
              <a:t>JANUARY</a:t>
            </a:r>
            <a:r>
              <a:rPr spc="-20" dirty="0"/>
              <a:t> </a:t>
            </a:r>
            <a:r>
              <a:rPr dirty="0"/>
              <a:t>2024,</a:t>
            </a:r>
            <a:r>
              <a:rPr spc="-5" dirty="0"/>
              <a:t> </a:t>
            </a:r>
            <a:r>
              <a:rPr spc="-10" dirty="0"/>
              <a:t>NON-</a:t>
            </a:r>
            <a:r>
              <a:rPr dirty="0"/>
              <a:t>SNP</a:t>
            </a:r>
            <a:r>
              <a:rPr spc="-20" dirty="0"/>
              <a:t> </a:t>
            </a:r>
            <a:r>
              <a:rPr dirty="0"/>
              <a:t>MEDICARE</a:t>
            </a:r>
            <a:r>
              <a:rPr spc="-5" dirty="0"/>
              <a:t> </a:t>
            </a:r>
            <a:r>
              <a:rPr dirty="0"/>
              <a:t>ADVANTAGE</a:t>
            </a:r>
            <a:r>
              <a:rPr spc="-40" dirty="0"/>
              <a:t> </a:t>
            </a:r>
            <a:r>
              <a:rPr dirty="0"/>
              <a:t>CONTRIBUTED</a:t>
            </a:r>
            <a:r>
              <a:rPr spc="-40" dirty="0"/>
              <a:t> </a:t>
            </a:r>
            <a:r>
              <a:rPr dirty="0"/>
              <a:t>HEAVILY</a:t>
            </a:r>
            <a:r>
              <a:rPr spc="-2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MONTH’S </a:t>
            </a:r>
            <a:r>
              <a:rPr dirty="0"/>
              <a:t>NET</a:t>
            </a:r>
            <a:r>
              <a:rPr spc="-35" dirty="0"/>
              <a:t> </a:t>
            </a:r>
            <a:r>
              <a:rPr spc="-10" dirty="0"/>
              <a:t>C-</a:t>
            </a:r>
            <a:r>
              <a:rPr dirty="0"/>
              <a:t>SNP</a:t>
            </a:r>
            <a:r>
              <a:rPr spc="-35" dirty="0"/>
              <a:t> </a:t>
            </a:r>
            <a:r>
              <a:rPr dirty="0"/>
              <a:t>ENROLLMENT</a:t>
            </a:r>
            <a:r>
              <a:rPr spc="-15" dirty="0"/>
              <a:t> </a:t>
            </a:r>
            <a:r>
              <a:rPr dirty="0"/>
              <a:t>GROWTH,</a:t>
            </a:r>
            <a:r>
              <a:rPr spc="-65" dirty="0"/>
              <a:t> </a:t>
            </a:r>
            <a:r>
              <a:rPr dirty="0"/>
              <a:t>FOLLOWED</a:t>
            </a:r>
            <a:r>
              <a:rPr spc="-35" dirty="0"/>
              <a:t> </a:t>
            </a:r>
            <a:r>
              <a:rPr dirty="0"/>
              <a:t>BY</a:t>
            </a:r>
            <a:r>
              <a:rPr spc="-45" dirty="0"/>
              <a:t> </a:t>
            </a:r>
            <a:r>
              <a:rPr dirty="0"/>
              <a:t>MEDICARE</a:t>
            </a:r>
            <a:r>
              <a:rPr spc="-20" dirty="0"/>
              <a:t> </a:t>
            </a:r>
            <a:r>
              <a:rPr spc="-25" dirty="0"/>
              <a:t>FFS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04819" y="1985772"/>
            <a:ext cx="10217150" cy="2548255"/>
            <a:chOff x="904819" y="1985772"/>
            <a:chExt cx="10217150" cy="2548255"/>
          </a:xfrm>
        </p:grpSpPr>
        <p:sp>
          <p:nvSpPr>
            <p:cNvPr id="7" name="object 7"/>
            <p:cNvSpPr/>
            <p:nvPr/>
          </p:nvSpPr>
          <p:spPr>
            <a:xfrm>
              <a:off x="1091184" y="1985771"/>
              <a:ext cx="9113520" cy="1899285"/>
            </a:xfrm>
            <a:custGeom>
              <a:avLst/>
              <a:gdLst/>
              <a:ahLst/>
              <a:cxnLst/>
              <a:rect l="l" t="t" r="r" b="b"/>
              <a:pathLst>
                <a:path w="9113520" h="1899285">
                  <a:moveTo>
                    <a:pt x="365760" y="0"/>
                  </a:moveTo>
                  <a:lnTo>
                    <a:pt x="0" y="0"/>
                  </a:lnTo>
                  <a:lnTo>
                    <a:pt x="0" y="1898916"/>
                  </a:lnTo>
                  <a:lnTo>
                    <a:pt x="365760" y="1898916"/>
                  </a:lnTo>
                  <a:lnTo>
                    <a:pt x="365760" y="0"/>
                  </a:lnTo>
                  <a:close/>
                </a:path>
                <a:path w="9113520" h="1899285">
                  <a:moveTo>
                    <a:pt x="1822704" y="373380"/>
                  </a:moveTo>
                  <a:lnTo>
                    <a:pt x="1458468" y="373380"/>
                  </a:lnTo>
                  <a:lnTo>
                    <a:pt x="1458468" y="1898904"/>
                  </a:lnTo>
                  <a:lnTo>
                    <a:pt x="1822704" y="1898904"/>
                  </a:lnTo>
                  <a:lnTo>
                    <a:pt x="1822704" y="373380"/>
                  </a:lnTo>
                  <a:close/>
                </a:path>
                <a:path w="9113520" h="1899285">
                  <a:moveTo>
                    <a:pt x="3281172" y="1665732"/>
                  </a:moveTo>
                  <a:lnTo>
                    <a:pt x="2916936" y="1665732"/>
                  </a:lnTo>
                  <a:lnTo>
                    <a:pt x="2916936" y="1898904"/>
                  </a:lnTo>
                  <a:lnTo>
                    <a:pt x="3281172" y="1898904"/>
                  </a:lnTo>
                  <a:lnTo>
                    <a:pt x="3281172" y="1665732"/>
                  </a:lnTo>
                  <a:close/>
                </a:path>
                <a:path w="9113520" h="1899285">
                  <a:moveTo>
                    <a:pt x="4739640" y="1772412"/>
                  </a:moveTo>
                  <a:lnTo>
                    <a:pt x="4375404" y="1772412"/>
                  </a:lnTo>
                  <a:lnTo>
                    <a:pt x="4375404" y="1898904"/>
                  </a:lnTo>
                  <a:lnTo>
                    <a:pt x="4739640" y="1898904"/>
                  </a:lnTo>
                  <a:lnTo>
                    <a:pt x="4739640" y="1772412"/>
                  </a:lnTo>
                  <a:close/>
                </a:path>
                <a:path w="9113520" h="1899285">
                  <a:moveTo>
                    <a:pt x="6198095" y="1897380"/>
                  </a:moveTo>
                  <a:lnTo>
                    <a:pt x="5833872" y="1897380"/>
                  </a:lnTo>
                  <a:lnTo>
                    <a:pt x="5833872" y="1898904"/>
                  </a:lnTo>
                  <a:lnTo>
                    <a:pt x="6198095" y="1898904"/>
                  </a:lnTo>
                  <a:lnTo>
                    <a:pt x="6198095" y="1897380"/>
                  </a:lnTo>
                  <a:close/>
                </a:path>
                <a:path w="9113520" h="1899285">
                  <a:moveTo>
                    <a:pt x="7656576" y="1889760"/>
                  </a:moveTo>
                  <a:lnTo>
                    <a:pt x="7290816" y="1889760"/>
                  </a:lnTo>
                  <a:lnTo>
                    <a:pt x="7290816" y="1898904"/>
                  </a:lnTo>
                  <a:lnTo>
                    <a:pt x="7656576" y="1898904"/>
                  </a:lnTo>
                  <a:lnTo>
                    <a:pt x="7656576" y="1889760"/>
                  </a:lnTo>
                  <a:close/>
                </a:path>
                <a:path w="9113520" h="1899285">
                  <a:moveTo>
                    <a:pt x="9113520" y="1897380"/>
                  </a:moveTo>
                  <a:lnTo>
                    <a:pt x="8749284" y="1897380"/>
                  </a:lnTo>
                  <a:lnTo>
                    <a:pt x="8749284" y="1898904"/>
                  </a:lnTo>
                  <a:lnTo>
                    <a:pt x="9113520" y="1898904"/>
                  </a:lnTo>
                  <a:lnTo>
                    <a:pt x="9113520" y="1897380"/>
                  </a:lnTo>
                  <a:close/>
                </a:path>
              </a:pathLst>
            </a:custGeom>
            <a:solidFill>
              <a:srgbClr val="004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6944" y="3884675"/>
              <a:ext cx="9113520" cy="649605"/>
            </a:xfrm>
            <a:custGeom>
              <a:avLst/>
              <a:gdLst/>
              <a:ahLst/>
              <a:cxnLst/>
              <a:rect l="l" t="t" r="r" b="b"/>
              <a:pathLst>
                <a:path w="9113520" h="649604">
                  <a:moveTo>
                    <a:pt x="364236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364236" y="649224"/>
                  </a:lnTo>
                  <a:lnTo>
                    <a:pt x="364236" y="0"/>
                  </a:lnTo>
                  <a:close/>
                </a:path>
                <a:path w="9113520" h="649604">
                  <a:moveTo>
                    <a:pt x="1822704" y="0"/>
                  </a:moveTo>
                  <a:lnTo>
                    <a:pt x="1456944" y="0"/>
                  </a:lnTo>
                  <a:lnTo>
                    <a:pt x="1456944" y="460248"/>
                  </a:lnTo>
                  <a:lnTo>
                    <a:pt x="1822704" y="460248"/>
                  </a:lnTo>
                  <a:lnTo>
                    <a:pt x="1822704" y="0"/>
                  </a:lnTo>
                  <a:close/>
                </a:path>
                <a:path w="9113520" h="649604">
                  <a:moveTo>
                    <a:pt x="3279648" y="0"/>
                  </a:moveTo>
                  <a:lnTo>
                    <a:pt x="2915412" y="0"/>
                  </a:lnTo>
                  <a:lnTo>
                    <a:pt x="2915412" y="74676"/>
                  </a:lnTo>
                  <a:lnTo>
                    <a:pt x="3279648" y="74676"/>
                  </a:lnTo>
                  <a:lnTo>
                    <a:pt x="3279648" y="0"/>
                  </a:lnTo>
                  <a:close/>
                </a:path>
                <a:path w="9113520" h="649604">
                  <a:moveTo>
                    <a:pt x="4738116" y="0"/>
                  </a:moveTo>
                  <a:lnTo>
                    <a:pt x="4373880" y="0"/>
                  </a:lnTo>
                  <a:lnTo>
                    <a:pt x="4373880" y="114300"/>
                  </a:lnTo>
                  <a:lnTo>
                    <a:pt x="4738116" y="114300"/>
                  </a:lnTo>
                  <a:lnTo>
                    <a:pt x="4738116" y="0"/>
                  </a:lnTo>
                  <a:close/>
                </a:path>
                <a:path w="9113520" h="649604">
                  <a:moveTo>
                    <a:pt x="6196584" y="0"/>
                  </a:moveTo>
                  <a:lnTo>
                    <a:pt x="5832348" y="0"/>
                  </a:lnTo>
                  <a:lnTo>
                    <a:pt x="5832348" y="1524"/>
                  </a:lnTo>
                  <a:lnTo>
                    <a:pt x="6196584" y="1524"/>
                  </a:lnTo>
                  <a:lnTo>
                    <a:pt x="6196584" y="0"/>
                  </a:lnTo>
                  <a:close/>
                </a:path>
                <a:path w="9113520" h="649604">
                  <a:moveTo>
                    <a:pt x="7655039" y="0"/>
                  </a:moveTo>
                  <a:lnTo>
                    <a:pt x="7290816" y="0"/>
                  </a:lnTo>
                  <a:lnTo>
                    <a:pt x="7290816" y="1524"/>
                  </a:lnTo>
                  <a:lnTo>
                    <a:pt x="7655039" y="1524"/>
                  </a:lnTo>
                  <a:lnTo>
                    <a:pt x="7655039" y="0"/>
                  </a:lnTo>
                  <a:close/>
                </a:path>
                <a:path w="9113520" h="649604">
                  <a:moveTo>
                    <a:pt x="9113507" y="0"/>
                  </a:moveTo>
                  <a:lnTo>
                    <a:pt x="8747760" y="0"/>
                  </a:lnTo>
                  <a:lnTo>
                    <a:pt x="8747760" y="1524"/>
                  </a:lnTo>
                  <a:lnTo>
                    <a:pt x="9113507" y="1524"/>
                  </a:lnTo>
                  <a:lnTo>
                    <a:pt x="9113507" y="0"/>
                  </a:lnTo>
                  <a:close/>
                </a:path>
              </a:pathLst>
            </a:custGeom>
            <a:solidFill>
              <a:srgbClr val="D53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1180" y="2633471"/>
              <a:ext cx="9113520" cy="1252855"/>
            </a:xfrm>
            <a:custGeom>
              <a:avLst/>
              <a:gdLst/>
              <a:ahLst/>
              <a:cxnLst/>
              <a:rect l="l" t="t" r="r" b="b"/>
              <a:pathLst>
                <a:path w="9113520" h="1252854">
                  <a:moveTo>
                    <a:pt x="364236" y="0"/>
                  </a:moveTo>
                  <a:lnTo>
                    <a:pt x="0" y="0"/>
                  </a:lnTo>
                  <a:lnTo>
                    <a:pt x="0" y="1251204"/>
                  </a:lnTo>
                  <a:lnTo>
                    <a:pt x="364236" y="1251204"/>
                  </a:lnTo>
                  <a:lnTo>
                    <a:pt x="364236" y="0"/>
                  </a:lnTo>
                  <a:close/>
                </a:path>
                <a:path w="9113520" h="1252854">
                  <a:moveTo>
                    <a:pt x="1822704" y="185928"/>
                  </a:moveTo>
                  <a:lnTo>
                    <a:pt x="1458468" y="185928"/>
                  </a:lnTo>
                  <a:lnTo>
                    <a:pt x="1458468" y="1251204"/>
                  </a:lnTo>
                  <a:lnTo>
                    <a:pt x="1822704" y="1251204"/>
                  </a:lnTo>
                  <a:lnTo>
                    <a:pt x="1822704" y="185928"/>
                  </a:lnTo>
                  <a:close/>
                </a:path>
                <a:path w="9113520" h="1252854">
                  <a:moveTo>
                    <a:pt x="3281172" y="1091184"/>
                  </a:moveTo>
                  <a:lnTo>
                    <a:pt x="2915412" y="1091184"/>
                  </a:lnTo>
                  <a:lnTo>
                    <a:pt x="2915412" y="1251204"/>
                  </a:lnTo>
                  <a:lnTo>
                    <a:pt x="3281172" y="1251204"/>
                  </a:lnTo>
                  <a:lnTo>
                    <a:pt x="3281172" y="1091184"/>
                  </a:lnTo>
                  <a:close/>
                </a:path>
                <a:path w="9113520" h="1252854">
                  <a:moveTo>
                    <a:pt x="4738116" y="1237488"/>
                  </a:moveTo>
                  <a:lnTo>
                    <a:pt x="4373880" y="1237488"/>
                  </a:lnTo>
                  <a:lnTo>
                    <a:pt x="4373880" y="1251216"/>
                  </a:lnTo>
                  <a:lnTo>
                    <a:pt x="4738116" y="1251216"/>
                  </a:lnTo>
                  <a:lnTo>
                    <a:pt x="4738116" y="1237488"/>
                  </a:lnTo>
                  <a:close/>
                </a:path>
                <a:path w="9113520" h="1252854">
                  <a:moveTo>
                    <a:pt x="6196571" y="1251204"/>
                  </a:moveTo>
                  <a:lnTo>
                    <a:pt x="5832348" y="1251204"/>
                  </a:lnTo>
                  <a:lnTo>
                    <a:pt x="5832348" y="1252728"/>
                  </a:lnTo>
                  <a:lnTo>
                    <a:pt x="6196571" y="1252728"/>
                  </a:lnTo>
                  <a:lnTo>
                    <a:pt x="6196571" y="1251204"/>
                  </a:lnTo>
                  <a:close/>
                </a:path>
                <a:path w="9113520" h="1252854">
                  <a:moveTo>
                    <a:pt x="7655052" y="1242060"/>
                  </a:moveTo>
                  <a:lnTo>
                    <a:pt x="7290816" y="1242060"/>
                  </a:lnTo>
                  <a:lnTo>
                    <a:pt x="7290816" y="1251204"/>
                  </a:lnTo>
                  <a:lnTo>
                    <a:pt x="7655052" y="1251204"/>
                  </a:lnTo>
                  <a:lnTo>
                    <a:pt x="7655052" y="1242060"/>
                  </a:lnTo>
                  <a:close/>
                </a:path>
                <a:path w="9113520" h="1252854">
                  <a:moveTo>
                    <a:pt x="9113520" y="1251204"/>
                  </a:moveTo>
                  <a:lnTo>
                    <a:pt x="8749284" y="1251204"/>
                  </a:lnTo>
                  <a:lnTo>
                    <a:pt x="8749284" y="1252728"/>
                  </a:lnTo>
                  <a:lnTo>
                    <a:pt x="9113520" y="1252728"/>
                  </a:lnTo>
                  <a:lnTo>
                    <a:pt x="9113520" y="1251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9581" y="3885303"/>
              <a:ext cx="10207625" cy="0"/>
            </a:xfrm>
            <a:custGeom>
              <a:avLst/>
              <a:gdLst/>
              <a:ahLst/>
              <a:cxnLst/>
              <a:rect l="l" t="t" r="r" b="b"/>
              <a:pathLst>
                <a:path w="10207625">
                  <a:moveTo>
                    <a:pt x="0" y="0"/>
                  </a:moveTo>
                  <a:lnTo>
                    <a:pt x="1020718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40463" y="3396877"/>
            <a:ext cx="29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18K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8626" y="3503252"/>
            <a:ext cx="29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10K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8605" y="362989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77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4096" y="3620448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801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24932" y="363065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4293" y="4568681"/>
            <a:ext cx="349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50K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22456" y="4379857"/>
            <a:ext cx="349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35K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3292" y="3994438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6K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1454" y="4033300"/>
            <a:ext cx="26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9K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47238" y="3921438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79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05401" y="3920828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63564" y="3920981"/>
            <a:ext cx="246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-</a:t>
            </a:r>
            <a:r>
              <a:rPr sz="1200" spc="-25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50136" y="2353322"/>
            <a:ext cx="3422650" cy="1334135"/>
          </a:xfrm>
          <a:custGeom>
            <a:avLst/>
            <a:gdLst/>
            <a:ahLst/>
            <a:cxnLst/>
            <a:rect l="l" t="t" r="r" b="b"/>
            <a:pathLst>
              <a:path w="3422650" h="1334135">
                <a:moveTo>
                  <a:pt x="506158" y="0"/>
                </a:moveTo>
                <a:lnTo>
                  <a:pt x="0" y="0"/>
                </a:lnTo>
                <a:lnTo>
                  <a:pt x="0" y="242570"/>
                </a:lnTo>
                <a:lnTo>
                  <a:pt x="506158" y="242570"/>
                </a:lnTo>
                <a:lnTo>
                  <a:pt x="506158" y="0"/>
                </a:lnTo>
                <a:close/>
              </a:path>
              <a:path w="3422650" h="1334135">
                <a:moveTo>
                  <a:pt x="1964321" y="184658"/>
                </a:moveTo>
                <a:lnTo>
                  <a:pt x="1458163" y="184658"/>
                </a:lnTo>
                <a:lnTo>
                  <a:pt x="1458163" y="427240"/>
                </a:lnTo>
                <a:lnTo>
                  <a:pt x="1964321" y="427240"/>
                </a:lnTo>
                <a:lnTo>
                  <a:pt x="1964321" y="184658"/>
                </a:lnTo>
                <a:close/>
              </a:path>
              <a:path w="3422650" h="1334135">
                <a:moveTo>
                  <a:pt x="3422485" y="1091311"/>
                </a:moveTo>
                <a:lnTo>
                  <a:pt x="2916326" y="1091311"/>
                </a:lnTo>
                <a:lnTo>
                  <a:pt x="2916326" y="1333881"/>
                </a:lnTo>
                <a:lnTo>
                  <a:pt x="3422485" y="1333881"/>
                </a:lnTo>
                <a:lnTo>
                  <a:pt x="3422485" y="1091311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66462" y="3438794"/>
            <a:ext cx="506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Arial"/>
                <a:cs typeface="Arial"/>
              </a:rPr>
              <a:t>+12K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4066" y="3589870"/>
            <a:ext cx="407670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b="1" spc="-25" dirty="0">
                <a:latin typeface="Arial"/>
                <a:cs typeface="Arial"/>
              </a:rPr>
              <a:t>+1K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718755" y="3923423"/>
            <a:ext cx="234315" cy="242570"/>
          </a:xfrm>
          <a:custGeom>
            <a:avLst/>
            <a:gdLst/>
            <a:ahLst/>
            <a:cxnLst/>
            <a:rect l="l" t="t" r="r" b="b"/>
            <a:pathLst>
              <a:path w="234315" h="242570">
                <a:moveTo>
                  <a:pt x="234251" y="0"/>
                </a:moveTo>
                <a:lnTo>
                  <a:pt x="0" y="0"/>
                </a:lnTo>
                <a:lnTo>
                  <a:pt x="0" y="242569"/>
                </a:lnTo>
                <a:lnTo>
                  <a:pt x="234251" y="242569"/>
                </a:lnTo>
                <a:lnTo>
                  <a:pt x="234251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43776" y="3917586"/>
            <a:ext cx="1841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55734" y="3594506"/>
            <a:ext cx="476884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b="1" spc="-20" dirty="0">
                <a:latin typeface="Arial"/>
                <a:cs typeface="Arial"/>
              </a:rPr>
              <a:t>+774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585666" y="3923601"/>
            <a:ext cx="333375" cy="242570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698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55"/>
              </a:spcBef>
            </a:pP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2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13619" y="5271292"/>
            <a:ext cx="450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Total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35889" y="5271292"/>
            <a:ext cx="1121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Non-</a:t>
            </a:r>
            <a:r>
              <a:rPr sz="1400" b="1" dirty="0">
                <a:latin typeface="Arial"/>
                <a:cs typeface="Arial"/>
              </a:rPr>
              <a:t>SNP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64136" y="5271292"/>
            <a:ext cx="1182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Medicare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FFS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23680" y="5271292"/>
            <a:ext cx="578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D-</a:t>
            </a:r>
            <a:r>
              <a:rPr sz="1400" b="1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1289" y="5271292"/>
            <a:ext cx="49910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I-</a:t>
            </a:r>
            <a:r>
              <a:rPr sz="1400" b="1" spc="-25" dirty="0">
                <a:latin typeface="Arial"/>
                <a:cs typeface="Arial"/>
              </a:rPr>
              <a:t>SNP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09090" y="5271292"/>
            <a:ext cx="439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MMP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27709" y="5271292"/>
            <a:ext cx="518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PACE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1464" y="844792"/>
            <a:ext cx="8789670" cy="1927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3150" algn="ctr">
              <a:lnSpc>
                <a:spcPts val="2185"/>
              </a:lnSpc>
              <a:spcBef>
                <a:spcPts val="110"/>
              </a:spcBef>
            </a:pPr>
            <a:r>
              <a:rPr sz="1850" dirty="0">
                <a:latin typeface="Arial"/>
                <a:cs typeface="Arial"/>
              </a:rPr>
              <a:t>C-SNP</a:t>
            </a:r>
            <a:r>
              <a:rPr sz="1850" spc="-5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Enrollment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Inflow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and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Outflow</a:t>
            </a:r>
            <a:r>
              <a:rPr sz="1850" spc="-1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by</a:t>
            </a:r>
            <a:r>
              <a:rPr sz="1850" spc="-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Plan</a:t>
            </a:r>
            <a:r>
              <a:rPr sz="1850" spc="-35" dirty="0">
                <a:latin typeface="Arial"/>
                <a:cs typeface="Arial"/>
              </a:rPr>
              <a:t> </a:t>
            </a:r>
            <a:r>
              <a:rPr sz="1850" spc="-20" dirty="0">
                <a:latin typeface="Arial"/>
                <a:cs typeface="Arial"/>
              </a:rPr>
              <a:t>Type</a:t>
            </a:r>
            <a:endParaRPr sz="1850">
              <a:latin typeface="Arial"/>
              <a:cs typeface="Arial"/>
            </a:endParaRPr>
          </a:p>
          <a:p>
            <a:pPr marL="1071880" algn="ctr">
              <a:lnSpc>
                <a:spcPts val="1885"/>
              </a:lnSpc>
            </a:pPr>
            <a:r>
              <a:rPr sz="1600" i="1" dirty="0">
                <a:latin typeface="Arial"/>
                <a:cs typeface="Arial"/>
              </a:rPr>
              <a:t>Beneficiaries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Transitioning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Medicare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Plan</a:t>
            </a:r>
            <a:r>
              <a:rPr sz="1600" i="1" spc="-6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Type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from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December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2023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to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January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2024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145K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200">
              <a:latin typeface="Arial"/>
              <a:cs typeface="Arial"/>
            </a:endParaRPr>
          </a:p>
          <a:p>
            <a:pPr marL="1476375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117K</a:t>
            </a:r>
            <a:endParaRPr sz="1200">
              <a:latin typeface="Arial"/>
              <a:cs typeface="Arial"/>
            </a:endParaRPr>
          </a:p>
          <a:p>
            <a:pPr marL="706120">
              <a:lnSpc>
                <a:spcPts val="1565"/>
              </a:lnSpc>
              <a:spcBef>
                <a:spcPts val="475"/>
              </a:spcBef>
            </a:pPr>
            <a:r>
              <a:rPr sz="1400" b="1" spc="-20" dirty="0">
                <a:latin typeface="Arial"/>
                <a:cs typeface="Arial"/>
              </a:rPr>
              <a:t>+96K</a:t>
            </a:r>
            <a:endParaRPr sz="1400">
              <a:latin typeface="Arial"/>
              <a:cs typeface="Arial"/>
            </a:endParaRPr>
          </a:p>
          <a:p>
            <a:pPr marL="2164715">
              <a:lnSpc>
                <a:spcPts val="1565"/>
              </a:lnSpc>
            </a:pPr>
            <a:r>
              <a:rPr sz="1400" b="1" spc="-20" dirty="0">
                <a:latin typeface="Arial"/>
                <a:cs typeface="Arial"/>
              </a:rPr>
              <a:t>+82K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97924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38649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5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D53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24929" y="5937313"/>
            <a:ext cx="89535" cy="89535"/>
          </a:xfrm>
          <a:custGeom>
            <a:avLst/>
            <a:gdLst/>
            <a:ahLst/>
            <a:cxnLst/>
            <a:rect l="l" t="t" r="r" b="b"/>
            <a:pathLst>
              <a:path w="89534" h="89535">
                <a:moveTo>
                  <a:pt x="89382" y="0"/>
                </a:moveTo>
                <a:lnTo>
                  <a:pt x="0" y="0"/>
                </a:lnTo>
                <a:lnTo>
                  <a:pt x="0" y="89382"/>
                </a:lnTo>
                <a:lnTo>
                  <a:pt x="89382" y="89382"/>
                </a:lnTo>
                <a:lnTo>
                  <a:pt x="89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60958" y="5848018"/>
            <a:ext cx="8111490" cy="85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algn="ctr">
              <a:lnSpc>
                <a:spcPct val="100000"/>
              </a:lnSpc>
              <a:spcBef>
                <a:spcPts val="100"/>
              </a:spcBef>
              <a:tabLst>
                <a:tab pos="2121535" algn="l"/>
                <a:tab pos="4208145" algn="l"/>
              </a:tabLst>
            </a:pPr>
            <a:r>
              <a:rPr sz="1400" dirty="0">
                <a:latin typeface="Arial"/>
                <a:cs typeface="Arial"/>
              </a:rPr>
              <a:t>Inflow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C-</a:t>
            </a:r>
            <a:r>
              <a:rPr sz="1400" spc="-25" dirty="0">
                <a:latin typeface="Arial"/>
                <a:cs typeface="Arial"/>
              </a:rPr>
              <a:t>SNP</a:t>
            </a:r>
            <a:r>
              <a:rPr sz="1400" dirty="0">
                <a:latin typeface="Arial"/>
                <a:cs typeface="Arial"/>
              </a:rPr>
              <a:t>	Outflow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C-</a:t>
            </a:r>
            <a:r>
              <a:rPr sz="1400" spc="-25" dirty="0">
                <a:latin typeface="Arial"/>
                <a:cs typeface="Arial"/>
              </a:rPr>
              <a:t>SNP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b="1" dirty="0">
                <a:latin typeface="Arial"/>
                <a:cs typeface="Arial"/>
              </a:rPr>
              <a:t>Net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Change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(Inflow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Outflow)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14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</a:pP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Source: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ATI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Advisory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</a:t>
            </a:r>
            <a:r>
              <a:rPr sz="1000" spc="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2023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2024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MBSF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PBP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files.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be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included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analysis,</a:t>
            </a:r>
            <a:r>
              <a:rPr sz="1000" spc="-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MA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enrollees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must</a:t>
            </a:r>
            <a:r>
              <a:rPr sz="1000" spc="-5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reside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3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their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 plan's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service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area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50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states</a:t>
            </a:r>
            <a:r>
              <a:rPr sz="1000" spc="-2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and</a:t>
            </a:r>
            <a:r>
              <a:rPr sz="1000" spc="-4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Washington,</a:t>
            </a:r>
            <a:r>
              <a:rPr sz="1000" spc="-5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D.C.</a:t>
            </a:r>
            <a:r>
              <a:rPr sz="1000" spc="-20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ACADAC"/>
                </a:solidFill>
                <a:latin typeface="Arial"/>
                <a:cs typeface="Arial"/>
              </a:rPr>
              <a:t>January</a:t>
            </a:r>
            <a:r>
              <a:rPr sz="1000" spc="-35" dirty="0">
                <a:solidFill>
                  <a:srgbClr val="ACAD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ACADAC"/>
                </a:solidFill>
                <a:latin typeface="Arial"/>
                <a:cs typeface="Arial"/>
              </a:rPr>
              <a:t>2024.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346568" y="1543051"/>
            <a:ext cx="7309484" cy="4237355"/>
            <a:chOff x="2346568" y="1543051"/>
            <a:chExt cx="7309484" cy="4237355"/>
          </a:xfrm>
        </p:grpSpPr>
        <p:sp>
          <p:nvSpPr>
            <p:cNvPr id="43" name="object 43"/>
            <p:cNvSpPr/>
            <p:nvPr/>
          </p:nvSpPr>
          <p:spPr>
            <a:xfrm>
              <a:off x="3817786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83954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33618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76940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651257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9525">
              <a:solidFill>
                <a:srgbClr val="EEAEA8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56093" y="1543051"/>
              <a:ext cx="0" cy="4237355"/>
            </a:xfrm>
            <a:custGeom>
              <a:avLst/>
              <a:gdLst/>
              <a:ahLst/>
              <a:cxnLst/>
              <a:rect l="l" t="t" r="r" b="b"/>
              <a:pathLst>
                <a:path h="4237355">
                  <a:moveTo>
                    <a:pt x="0" y="0"/>
                  </a:moveTo>
                  <a:lnTo>
                    <a:pt x="0" y="4236910"/>
                  </a:lnTo>
                </a:path>
              </a:pathLst>
            </a:custGeom>
            <a:ln w="19050">
              <a:solidFill>
                <a:srgbClr val="D4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F529ED8262C498DEB5398079006D5" ma:contentTypeVersion="15" ma:contentTypeDescription="Create a new document." ma:contentTypeScope="" ma:versionID="1f110a3dd77a9f80074463ecfb964d8f">
  <xsd:schema xmlns:xsd="http://www.w3.org/2001/XMLSchema" xmlns:xs="http://www.w3.org/2001/XMLSchema" xmlns:p="http://schemas.microsoft.com/office/2006/metadata/properties" xmlns:ns2="8d8b363e-ad92-4be4-9b59-b02f212d2188" xmlns:ns3="8b6e8366-c792-4a68-bf3f-b2cbda418376" targetNamespace="http://schemas.microsoft.com/office/2006/metadata/properties" ma:root="true" ma:fieldsID="2899063bea2e2bcef8541a5ba269a591" ns2:_="" ns3:_="">
    <xsd:import namespace="8d8b363e-ad92-4be4-9b59-b02f212d2188"/>
    <xsd:import namespace="8b6e8366-c792-4a68-bf3f-b2cbda418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363e-ad92-4be4-9b59-b02f212d21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e483dfc-722e-4119-ab94-8a26d1a696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e8366-c792-4a68-bf3f-b2cbda418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db64ed7-7bf4-4951-a2b1-c58e6e352ba3}" ma:internalName="TaxCatchAll" ma:showField="CatchAllData" ma:web="8b6e8366-c792-4a68-bf3f-b2cbda4183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b363e-ad92-4be4-9b59-b02f212d2188">
      <Terms xmlns="http://schemas.microsoft.com/office/infopath/2007/PartnerControls"/>
    </lcf76f155ced4ddcb4097134ff3c332f>
    <TaxCatchAll xmlns="8b6e8366-c792-4a68-bf3f-b2cbda418376" xsi:nil="true"/>
  </documentManagement>
</p:properties>
</file>

<file path=customXml/itemProps1.xml><?xml version="1.0" encoding="utf-8"?>
<ds:datastoreItem xmlns:ds="http://schemas.openxmlformats.org/officeDocument/2006/customXml" ds:itemID="{A227927B-B6CB-477D-95B7-CBC7CCB225F0}"/>
</file>

<file path=customXml/itemProps2.xml><?xml version="1.0" encoding="utf-8"?>
<ds:datastoreItem xmlns:ds="http://schemas.openxmlformats.org/officeDocument/2006/customXml" ds:itemID="{8AABB20A-7A84-45E4-ADB4-C3E6277B61E6}"/>
</file>

<file path=customXml/itemProps3.xml><?xml version="1.0" encoding="utf-8"?>
<ds:datastoreItem xmlns:ds="http://schemas.openxmlformats.org/officeDocument/2006/customXml" ds:itemID="{A5899856-7F60-45D6-A75C-24F3AC99B51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2922</Words>
  <Application>Microsoft Office PowerPoint</Application>
  <PresentationFormat>Widescreen</PresentationFormat>
  <Paragraphs>565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Office Theme</vt:lpstr>
      <vt:lpstr>SNPs’ Future and Present Role in the Medicare Program</vt:lpstr>
      <vt:lpstr>Presenting Today</vt:lpstr>
      <vt:lpstr>PowerPoint Presentation</vt:lpstr>
      <vt:lpstr>PowerPoint Presentation</vt:lpstr>
      <vt:lpstr>PowerPoint Presentation</vt:lpstr>
      <vt:lpstr>Total Economic Burden of Cardiovascular Disease and Diabetes in the Medicare Population (Inflation-Adjusted)</vt:lpstr>
      <vt:lpstr>SPECIAL NEEDS PLAN ENROLLMENT HAS MULTIPLIED IN RECENT YEARS, WITH C-SNPs ALMOST DOUBLING LAST YEAR</vt:lpstr>
      <vt:lpstr>IN JANUARY 2024, D-SNPs NETTED THE MOST ENROLLMENT FROM MEDICARE FFS, AND SWAPPED ENROLLEES HEAVILY WITH NON-SNP MA</vt:lpstr>
      <vt:lpstr>IN JANUARY 2024, NON-SNP MEDICARE ADVANTAGE CONTRIBUTED HEAVILY TO THE MONTH’S NET C-SNP ENROLLMENT GROWTH, FOLLOWED BY MEDICARE FFS</vt:lpstr>
      <vt:lpstr>IN JANUARY 2024, MEDICARE ADVANTAGE CONTRIBUTED MOST TO NET I-SNP ENROLLMENT, AND I-SNPs LOST ENROLLMENT TO MEDICARE FFS, ON NET</vt:lpstr>
      <vt:lpstr>DUAL ELIGIBLE INDIVIDUALS MADE UP A LARGE SHARE OF D-SNPs AND I-SNPs IN 2024, WHEREAS C-SNPs SERVED A PREDOMINANTLY MEDICARE-ONLY POPULATION</vt:lpstr>
      <vt:lpstr>STATES VARIED WIDELY IN THE SHARE OF C-SNP ENROLLEES WHO WERE DUAL ELIGIBLE</vt:lpstr>
      <vt:lpstr>1:2</vt:lpstr>
      <vt:lpstr>PowerPoint Presentation</vt:lpstr>
      <vt:lpstr>1:37</vt:lpstr>
      <vt:lpstr>SNP-Eligible Populations’ Overlapping SNP Eligibility Status 2022</vt:lpstr>
      <vt:lpstr>SNP TYPES SHARE IMPORTANT SIMILARITIES AND DIFFERENCES IN NONMEDICAL SUPPLEMENTAL BENEFIT OFFERINGS</vt:lpstr>
      <vt:lpstr>PowerPoint Presentation</vt:lpstr>
      <vt:lpstr>PowerPoint Presentation</vt:lpstr>
      <vt:lpstr>Questions &amp;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 Franco</dc:creator>
  <cp:lastModifiedBy>Samuel Amaya</cp:lastModifiedBy>
  <cp:revision>1</cp:revision>
  <dcterms:created xsi:type="dcterms:W3CDTF">2025-04-10T17:38:41Z</dcterms:created>
  <dcterms:modified xsi:type="dcterms:W3CDTF">2025-04-10T17:39:08Z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0x010100353F529ED8262C498DEB5398079006D5</vt:lpwstr>
  </property>
  <property fmtid="{D5CDD505-2E9C-101B-9397-08002B2CF9AE}" pid="3" name="Created">
    <vt:filetime>2025-04-09T00:00:00Z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2025-04-10T00:00:00Z</vt:filetime>
  </property>
  <property fmtid="{D5CDD505-2E9C-101B-9397-08002B2CF9AE}" pid="6" name="Order">
    <vt:lpwstr>1208500</vt:lpwstr>
  </property>
  <property fmtid="{D5CDD505-2E9C-101B-9397-08002B2CF9AE}" pid="7" name="Producer">
    <vt:lpwstr>Adobe PDF Library 25.1.211</vt:lpwstr>
  </property>
  <property fmtid="{D5CDD505-2E9C-101B-9397-08002B2CF9AE}" pid="8" name="xd_Signature">
    <vt:lpwstr>No</vt:lpwstr>
  </property>
</Properties>
</file>