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8"/>
  </p:notesMasterIdLst>
  <p:sldIdLst>
    <p:sldId id="2147374691" r:id="rId5"/>
    <p:sldId id="2147374705" r:id="rId6"/>
    <p:sldId id="2147374707" r:id="rId7"/>
    <p:sldId id="2147374710" r:id="rId8"/>
    <p:sldId id="2147374711" r:id="rId9"/>
    <p:sldId id="2147374713" r:id="rId10"/>
    <p:sldId id="2147374714" r:id="rId11"/>
    <p:sldId id="2147374715" r:id="rId12"/>
    <p:sldId id="2147374708" r:id="rId13"/>
    <p:sldId id="2147374716" r:id="rId14"/>
    <p:sldId id="2147374717" r:id="rId15"/>
    <p:sldId id="2147374709" r:id="rId16"/>
    <p:sldId id="214737475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24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106D4E-C240-477A-B332-849E9162E90F}" v="1" dt="2025-04-07T15:41:01.8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223" autoAdjust="0"/>
  </p:normalViewPr>
  <p:slideViewPr>
    <p:cSldViewPr snapToGrid="0">
      <p:cViewPr varScale="1">
        <p:scale>
          <a:sx n="49" d="100"/>
          <a:sy n="49" d="100"/>
        </p:scale>
        <p:origin x="133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578114-2A5C-4760-B40D-F0EFFACBAD81}" type="datetimeFigureOut">
              <a:rPr lang="en-US" smtClean="0"/>
              <a:t>4/7/2025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340E7-21DA-4570-816D-5E79A71713A8}" type="slidenum">
              <a:rPr lang="en-US" smtClean="0"/>
              <a:t>‹#›</a:t>
            </a:fld>
            <a:endParaRPr lang="en-US" dirty="0"/>
          </a:p>
        </p:txBody>
      </p:sp>
    </p:spTree>
    <p:extLst>
      <p:ext uri="{BB962C8B-B14F-4D97-AF65-F5344CB8AC3E}">
        <p14:creationId xmlns:p14="http://schemas.microsoft.com/office/powerpoint/2010/main" val="779527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340E7-21DA-4570-816D-5E79A71713A8}" type="slidenum">
              <a:rPr lang="en-US" smtClean="0"/>
              <a:t>1</a:t>
            </a:fld>
            <a:endParaRPr lang="en-US" dirty="0"/>
          </a:p>
        </p:txBody>
      </p:sp>
    </p:spTree>
    <p:extLst>
      <p:ext uri="{BB962C8B-B14F-4D97-AF65-F5344CB8AC3E}">
        <p14:creationId xmlns:p14="http://schemas.microsoft.com/office/powerpoint/2010/main" val="64474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Rich or one of us provide a quick background for those that have not been around  since the beginning.</a:t>
            </a:r>
          </a:p>
        </p:txBody>
      </p:sp>
      <p:sp>
        <p:nvSpPr>
          <p:cNvPr id="4" name="Slide Number Placeholder 3"/>
          <p:cNvSpPr>
            <a:spLocks noGrp="1"/>
          </p:cNvSpPr>
          <p:nvPr>
            <p:ph type="sldNum" sz="quarter" idx="5"/>
          </p:nvPr>
        </p:nvSpPr>
        <p:spPr/>
        <p:txBody>
          <a:bodyPr/>
          <a:lstStyle/>
          <a:p>
            <a:fld id="{775340E7-21DA-4570-816D-5E79A71713A8}" type="slidenum">
              <a:rPr lang="en-US" smtClean="0"/>
              <a:t>3</a:t>
            </a:fld>
            <a:endParaRPr lang="en-US" dirty="0"/>
          </a:p>
        </p:txBody>
      </p:sp>
    </p:spTree>
    <p:extLst>
      <p:ext uri="{BB962C8B-B14F-4D97-AF65-F5344CB8AC3E}">
        <p14:creationId xmlns:p14="http://schemas.microsoft.com/office/powerpoint/2010/main" val="329781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kern="100" dirty="0">
                <a:effectLst/>
                <a:latin typeface="Calibri" panose="020F0502020204030204" pitchFamily="34" charset="0"/>
                <a:ea typeface="Aptos" panose="020B0004020202020204" pitchFamily="34" charset="0"/>
                <a:cs typeface="Times New Roman" panose="02020603050405020304" pitchFamily="18" charset="0"/>
              </a:rPr>
              <a:t>The present situation is not always the most crucial lens for finding a pathway forward. While history helps understand the trajectory, it does not define it. Pick the low-hanging fruit sometimes to reach your destination but always do so in relation to the goal or endgame.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kern="100" dirty="0">
                <a:effectLst/>
                <a:latin typeface="Calibri" panose="020F0502020204030204" pitchFamily="34" charset="0"/>
                <a:ea typeface="Aptos" panose="020B0004020202020204" pitchFamily="34" charset="0"/>
                <a:cs typeface="Times New Roman" panose="02020603050405020304" pitchFamily="18" charset="0"/>
              </a:rPr>
              <a:t>Most costs and care needs are connected to individuals with complex requirements. They are systems-oriented. Look beyond the function or dysfunction of a specific event, condition, program, benefit, or system component. Consider the crucial evolution of a person’s care needs as they evolve over time and across various settings.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kern="100" dirty="0">
                <a:effectLst/>
                <a:latin typeface="Calibri" panose="020F0502020204030204" pitchFamily="34" charset="0"/>
                <a:ea typeface="Aptos" panose="020B0004020202020204" pitchFamily="34" charset="0"/>
                <a:cs typeface="Times New Roman" panose="02020603050405020304" pitchFamily="18" charset="0"/>
              </a:rPr>
              <a:t>Look for strategies at the intersection of system components: between beneficiaries and care providers (care management), between policy and practice (systems-oriented financial incentives and performance metrics), and among governance components (bipartisanship and a shared federal and state authority with aligned financing, policy, and procedures). Depending on the intervention, these elements drive system efficiency and effectiveness or chaos.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kern="100" dirty="0">
                <a:effectLst/>
                <a:latin typeface="Calibri" panose="020F0502020204030204" pitchFamily="34" charset="0"/>
                <a:ea typeface="Aptos" panose="020B0004020202020204" pitchFamily="34" charset="0"/>
                <a:cs typeface="Times New Roman" panose="02020603050405020304" pitchFamily="18" charset="0"/>
              </a:rPr>
              <a:t>Do not let emotions or the current crisis divert rational solutions. By combining rational thought with humanitarian values and merging the strengths of science with love and compassion, the best solutions for assisting those with complex care needs can be found.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kern="100" dirty="0">
                <a:effectLst/>
                <a:latin typeface="Calibri" panose="020F0502020204030204" pitchFamily="34" charset="0"/>
                <a:ea typeface="Aptos" panose="020B0004020202020204" pitchFamily="34" charset="0"/>
                <a:cs typeface="Times New Roman" panose="02020603050405020304" pitchFamily="18" charset="0"/>
              </a:rPr>
              <a:t>Watch. Listen. Learn through doing. We live in a fast-moving world; the only constant is change. Given the systemic nature of complex care, re-engineering system components to align more closely with the inherent characteristics of chronic disease and disability are essential. However, it is also critical to look for constraints and opportunities at the moment and be willing to adjust midstream tactics to improve the chances of achieving your overall goal. Being nimble is also vital for surviving and thriving in a fast-paced world. </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775340E7-21DA-4570-816D-5E79A71713A8}" type="slidenum">
              <a:rPr lang="en-US" smtClean="0"/>
              <a:t>4</a:t>
            </a:fld>
            <a:endParaRPr lang="en-US" dirty="0"/>
          </a:p>
        </p:txBody>
      </p:sp>
    </p:spTree>
    <p:extLst>
      <p:ext uri="{BB962C8B-B14F-4D97-AF65-F5344CB8AC3E}">
        <p14:creationId xmlns:p14="http://schemas.microsoft.com/office/powerpoint/2010/main" val="181025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5340E7-21DA-4570-816D-5E79A71713A8}" type="slidenum">
              <a:rPr lang="en-US" smtClean="0"/>
              <a:t>5</a:t>
            </a:fld>
            <a:endParaRPr lang="en-US" dirty="0"/>
          </a:p>
        </p:txBody>
      </p:sp>
    </p:spTree>
    <p:extLst>
      <p:ext uri="{BB962C8B-B14F-4D97-AF65-F5344CB8AC3E}">
        <p14:creationId xmlns:p14="http://schemas.microsoft.com/office/powerpoint/2010/main" val="1403500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1FB10-7AD5-3DA2-C479-DC811362B6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498D09-4138-0605-990C-0E608A850A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C27E8B-39A6-D4C6-B65B-371D1C2C5F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FCB2446-7EB8-0856-7F18-60D8C0A5932B}"/>
              </a:ext>
            </a:extLst>
          </p:cNvPr>
          <p:cNvSpPr>
            <a:spLocks noGrp="1"/>
          </p:cNvSpPr>
          <p:nvPr>
            <p:ph type="sldNum" sz="quarter" idx="5"/>
          </p:nvPr>
        </p:nvSpPr>
        <p:spPr/>
        <p:txBody>
          <a:bodyPr/>
          <a:lstStyle/>
          <a:p>
            <a:fld id="{775340E7-21DA-4570-816D-5E79A71713A8}" type="slidenum">
              <a:rPr lang="en-US" smtClean="0"/>
              <a:t>6</a:t>
            </a:fld>
            <a:endParaRPr lang="en-US" dirty="0"/>
          </a:p>
        </p:txBody>
      </p:sp>
    </p:spTree>
    <p:extLst>
      <p:ext uri="{BB962C8B-B14F-4D97-AF65-F5344CB8AC3E}">
        <p14:creationId xmlns:p14="http://schemas.microsoft.com/office/powerpoint/2010/main" val="3484311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B1F1FF-4C2D-ABF1-D5E2-2B32F33A10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F8F908-B4B0-C05D-50FC-2105F1F68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AF0F3B-4F0F-854F-030B-F937A646E1F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E5C6CD-5AD4-A841-E8E0-276D32803388}"/>
              </a:ext>
            </a:extLst>
          </p:cNvPr>
          <p:cNvSpPr>
            <a:spLocks noGrp="1"/>
          </p:cNvSpPr>
          <p:nvPr>
            <p:ph type="sldNum" sz="quarter" idx="5"/>
          </p:nvPr>
        </p:nvSpPr>
        <p:spPr/>
        <p:txBody>
          <a:bodyPr/>
          <a:lstStyle/>
          <a:p>
            <a:fld id="{775340E7-21DA-4570-816D-5E79A71713A8}" type="slidenum">
              <a:rPr lang="en-US" smtClean="0"/>
              <a:t>7</a:t>
            </a:fld>
            <a:endParaRPr lang="en-US" dirty="0"/>
          </a:p>
        </p:txBody>
      </p:sp>
    </p:spTree>
    <p:extLst>
      <p:ext uri="{BB962C8B-B14F-4D97-AF65-F5344CB8AC3E}">
        <p14:creationId xmlns:p14="http://schemas.microsoft.com/office/powerpoint/2010/main" val="3994851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D9177-F532-0EA8-4511-B226ADD69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09BBE1-1275-FF58-05AF-E50C6630EF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353146-78EC-5D85-295C-AD3FAEF38A2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56C513-9670-6466-0195-39CDF7391C65}"/>
              </a:ext>
            </a:extLst>
          </p:cNvPr>
          <p:cNvSpPr>
            <a:spLocks noGrp="1"/>
          </p:cNvSpPr>
          <p:nvPr>
            <p:ph type="sldNum" sz="quarter" idx="5"/>
          </p:nvPr>
        </p:nvSpPr>
        <p:spPr/>
        <p:txBody>
          <a:bodyPr/>
          <a:lstStyle/>
          <a:p>
            <a:fld id="{775340E7-21DA-4570-816D-5E79A71713A8}" type="slidenum">
              <a:rPr lang="en-US" smtClean="0"/>
              <a:t>8</a:t>
            </a:fld>
            <a:endParaRPr lang="en-US" dirty="0"/>
          </a:p>
        </p:txBody>
      </p:sp>
    </p:spTree>
    <p:extLst>
      <p:ext uri="{BB962C8B-B14F-4D97-AF65-F5344CB8AC3E}">
        <p14:creationId xmlns:p14="http://schemas.microsoft.com/office/powerpoint/2010/main" val="3607801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7"/>
        <p:cNvGrpSpPr/>
        <p:nvPr/>
      </p:nvGrpSpPr>
      <p:grpSpPr>
        <a:xfrm>
          <a:off x="0" y="0"/>
          <a:ext cx="0" cy="0"/>
          <a:chOff x="0" y="0"/>
          <a:chExt cx="0" cy="0"/>
        </a:xfrm>
      </p:grpSpPr>
      <p:sp>
        <p:nvSpPr>
          <p:cNvPr id="8" name="Google Shape;8;p2"/>
          <p:cNvSpPr txBox="1">
            <a:spLocks noGrp="1"/>
          </p:cNvSpPr>
          <p:nvPr>
            <p:ph type="sldNum" idx="12"/>
          </p:nvPr>
        </p:nvSpPr>
        <p:spPr>
          <a:xfrm>
            <a:off x="11330665" y="6251679"/>
            <a:ext cx="731600" cy="524800"/>
          </a:xfrm>
          <a:prstGeom prst="rect">
            <a:avLst/>
          </a:prstGeom>
          <a:noFill/>
          <a:ln>
            <a:noFill/>
          </a:ln>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fld id="{00000000-1234-1234-1234-123412341234}" type="slidenum">
              <a:rPr lang="en" smtClean="0"/>
              <a:pPr/>
              <a:t>‹#›</a:t>
            </a:fld>
            <a:endParaRPr lang="en"/>
          </a:p>
        </p:txBody>
      </p:sp>
      <p:sp>
        <p:nvSpPr>
          <p:cNvPr id="9" name="Google Shape;9;p2"/>
          <p:cNvSpPr/>
          <p:nvPr/>
        </p:nvSpPr>
        <p:spPr>
          <a:xfrm>
            <a:off x="14100" y="0"/>
            <a:ext cx="1213104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2">
              <a:alphaModFix/>
            </a:blip>
            <a:stretch>
              <a:fillRect l="-20309" r="-20309"/>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10" name="Google Shape;10;p2"/>
          <p:cNvSpPr/>
          <p:nvPr/>
        </p:nvSpPr>
        <p:spPr>
          <a:xfrm>
            <a:off x="-73891" y="-64655"/>
            <a:ext cx="2797191" cy="6936755"/>
          </a:xfrm>
          <a:prstGeom prst="rect">
            <a:avLst/>
          </a:prstGeom>
          <a:solidFill>
            <a:srgbClr val="0C2B1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dirty="0"/>
          </a:p>
        </p:txBody>
      </p:sp>
      <p:sp>
        <p:nvSpPr>
          <p:cNvPr id="11" name="Google Shape;11;p2"/>
          <p:cNvSpPr/>
          <p:nvPr/>
        </p:nvSpPr>
        <p:spPr>
          <a:xfrm>
            <a:off x="3852300" y="3189034"/>
            <a:ext cx="8042248" cy="1620501"/>
          </a:xfrm>
          <a:custGeom>
            <a:avLst/>
            <a:gdLst/>
            <a:ahLst/>
            <a:cxnLst/>
            <a:rect l="l" t="t" r="r" b="b"/>
            <a:pathLst>
              <a:path w="13708378" h="2518914" extrusionOk="0">
                <a:moveTo>
                  <a:pt x="0" y="0"/>
                </a:moveTo>
                <a:lnTo>
                  <a:pt x="13708378" y="0"/>
                </a:lnTo>
                <a:lnTo>
                  <a:pt x="13708378" y="2518914"/>
                </a:lnTo>
                <a:lnTo>
                  <a:pt x="0" y="2518914"/>
                </a:lnTo>
                <a:lnTo>
                  <a:pt x="0" y="0"/>
                </a:lnTo>
                <a:close/>
              </a:path>
            </a:pathLst>
          </a:custGeom>
          <a:blipFill rotWithShape="1">
            <a:blip r:embed="rId3">
              <a:alphaModFix/>
            </a:blip>
            <a:stretch>
              <a:fillRect/>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12" name="Google Shape;12;p2"/>
          <p:cNvSpPr/>
          <p:nvPr/>
        </p:nvSpPr>
        <p:spPr>
          <a:xfrm>
            <a:off x="10103567" y="206034"/>
            <a:ext cx="1872083" cy="2153412"/>
          </a:xfrm>
          <a:custGeom>
            <a:avLst/>
            <a:gdLst/>
            <a:ahLst/>
            <a:cxnLst/>
            <a:rect l="l" t="t" r="r" b="b"/>
            <a:pathLst>
              <a:path w="4160184" h="4114800" extrusionOk="0">
                <a:moveTo>
                  <a:pt x="0" y="0"/>
                </a:moveTo>
                <a:lnTo>
                  <a:pt x="4160184" y="0"/>
                </a:lnTo>
                <a:lnTo>
                  <a:pt x="4160184" y="4114800"/>
                </a:lnTo>
                <a:lnTo>
                  <a:pt x="0" y="4114800"/>
                </a:lnTo>
                <a:lnTo>
                  <a:pt x="0" y="0"/>
                </a:lnTo>
                <a:close/>
              </a:path>
            </a:pathLst>
          </a:custGeom>
          <a:blipFill rotWithShape="1">
            <a:blip r:embed="rId4">
              <a:alphaModFix amt="37000"/>
            </a:blip>
            <a:stretch>
              <a:fillRect/>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47586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ustom Layout 5">
  <p:cSld name="Custom Layout 5">
    <p:spTree>
      <p:nvGrpSpPr>
        <p:cNvPr id="1" name="Shape 101"/>
        <p:cNvGrpSpPr/>
        <p:nvPr/>
      </p:nvGrpSpPr>
      <p:grpSpPr>
        <a:xfrm>
          <a:off x="0" y="0"/>
          <a:ext cx="0" cy="0"/>
          <a:chOff x="0" y="0"/>
          <a:chExt cx="0" cy="0"/>
        </a:xfrm>
      </p:grpSpPr>
      <p:grpSp>
        <p:nvGrpSpPr>
          <p:cNvPr id="2" name="Google Shape;102;p13">
            <a:extLst>
              <a:ext uri="{FF2B5EF4-FFF2-40B4-BE49-F238E27FC236}">
                <a16:creationId xmlns:a16="http://schemas.microsoft.com/office/drawing/2014/main" id="{B12AB390-78A6-5D26-8E69-B0EE2578EEFC}"/>
              </a:ext>
            </a:extLst>
          </p:cNvPr>
          <p:cNvGrpSpPr>
            <a:grpSpLocks/>
          </p:cNvGrpSpPr>
          <p:nvPr/>
        </p:nvGrpSpPr>
        <p:grpSpPr bwMode="auto">
          <a:xfrm>
            <a:off x="0" y="0"/>
            <a:ext cx="12192000" cy="6858000"/>
            <a:chOff x="0" y="0"/>
            <a:chExt cx="7680" cy="4320"/>
          </a:xfrm>
        </p:grpSpPr>
        <p:pic>
          <p:nvPicPr>
            <p:cNvPr id="3" name="Google Shape;102;p13">
              <a:extLst>
                <a:ext uri="{FF2B5EF4-FFF2-40B4-BE49-F238E27FC236}">
                  <a16:creationId xmlns:a16="http://schemas.microsoft.com/office/drawing/2014/main" id="{965CB206-C594-9E93-189F-FC2D5D0DEDB5}"/>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680"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a:extLst>
                <a:ext uri="{FF2B5EF4-FFF2-40B4-BE49-F238E27FC236}">
                  <a16:creationId xmlns:a16="http://schemas.microsoft.com/office/drawing/2014/main" id="{C44AD6F6-FDA1-21CA-A882-C8DBB264FAE3}"/>
                </a:ext>
              </a:extLst>
            </p:cNvPr>
            <p:cNvSpPr txBox="1">
              <a:spLocks noChangeArrowheads="1"/>
            </p:cNvSpPr>
            <p:nvPr/>
          </p:nvSpPr>
          <p:spPr bwMode="auto">
            <a:xfrm>
              <a:off x="0" y="0"/>
              <a:ext cx="7680" cy="4320"/>
            </a:xfrm>
            <a:prstGeom prst="rect">
              <a:avLst/>
            </a:prstGeom>
            <a:noFill/>
            <a:ln>
              <a:noFill/>
            </a:ln>
          </p:spPr>
          <p:txBody>
            <a:bodyPr lIns="121900" tIns="60933" rIns="121900" bIns="60933"/>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eaLnBrk="1" hangingPunct="1">
                <a:defRPr/>
              </a:pPr>
              <a:endParaRPr lang="en-US" alt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grpSp>
        <p:nvGrpSpPr>
          <p:cNvPr id="5" name="Google Shape;103;p13">
            <a:extLst>
              <a:ext uri="{FF2B5EF4-FFF2-40B4-BE49-F238E27FC236}">
                <a16:creationId xmlns:a16="http://schemas.microsoft.com/office/drawing/2014/main" id="{D03A20AB-61A3-B0F4-C031-1C3CE1DA608C}"/>
              </a:ext>
            </a:extLst>
          </p:cNvPr>
          <p:cNvGrpSpPr>
            <a:grpSpLocks/>
          </p:cNvGrpSpPr>
          <p:nvPr/>
        </p:nvGrpSpPr>
        <p:grpSpPr bwMode="auto">
          <a:xfrm>
            <a:off x="0" y="3527425"/>
            <a:ext cx="12190413" cy="3330575"/>
            <a:chOff x="0" y="-47625"/>
            <a:chExt cx="4816592" cy="1402292"/>
          </a:xfrm>
        </p:grpSpPr>
        <p:sp>
          <p:nvSpPr>
            <p:cNvPr id="6" name="Google Shape;104;p13">
              <a:extLst>
                <a:ext uri="{FF2B5EF4-FFF2-40B4-BE49-F238E27FC236}">
                  <a16:creationId xmlns:a16="http://schemas.microsoft.com/office/drawing/2014/main" id="{51AB812F-FF7B-BD24-74C6-6D81045E1E0A}"/>
                </a:ext>
              </a:extLst>
            </p:cNvPr>
            <p:cNvSpPr>
              <a:spLocks/>
            </p:cNvSpPr>
            <p:nvPr/>
          </p:nvSpPr>
          <p:spPr bwMode="auto">
            <a:xfrm>
              <a:off x="0" y="0"/>
              <a:ext cx="4816592" cy="1354667"/>
            </a:xfrm>
            <a:custGeom>
              <a:avLst/>
              <a:gdLst>
                <a:gd name="T0" fmla="*/ 0 w 4816592"/>
                <a:gd name="T1" fmla="*/ 0 h 1354667"/>
                <a:gd name="T2" fmla="*/ 4816592 w 4816592"/>
                <a:gd name="T3" fmla="*/ 0 h 1354667"/>
                <a:gd name="T4" fmla="*/ 4816592 w 4816592"/>
                <a:gd name="T5" fmla="*/ 1354667 h 1354667"/>
                <a:gd name="T6" fmla="*/ 0 w 4816592"/>
                <a:gd name="T7" fmla="*/ 1354667 h 1354667"/>
                <a:gd name="T8" fmla="*/ 0 w 4816592"/>
                <a:gd name="T9" fmla="*/ 0 h 13546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816592" h="1354667" extrusionOk="0">
                  <a:moveTo>
                    <a:pt x="0" y="0"/>
                  </a:moveTo>
                  <a:lnTo>
                    <a:pt x="4816592" y="0"/>
                  </a:lnTo>
                  <a:lnTo>
                    <a:pt x="4816592" y="1354667"/>
                  </a:lnTo>
                  <a:lnTo>
                    <a:pt x="0" y="1354667"/>
                  </a:lnTo>
                  <a:lnTo>
                    <a:pt x="0" y="0"/>
                  </a:lnTo>
                  <a:close/>
                </a:path>
              </a:pathLst>
            </a:custGeom>
            <a:solidFill>
              <a:srgbClr val="FFFFFF">
                <a:alpha val="90587"/>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n-US"/>
            </a:p>
          </p:txBody>
        </p:sp>
        <p:sp>
          <p:nvSpPr>
            <p:cNvPr id="7" name="Google Shape;105;p13">
              <a:extLst>
                <a:ext uri="{FF2B5EF4-FFF2-40B4-BE49-F238E27FC236}">
                  <a16:creationId xmlns:a16="http://schemas.microsoft.com/office/drawing/2014/main" id="{885BE411-8E6E-29F1-4059-74D716333E63}"/>
                </a:ext>
              </a:extLst>
            </p:cNvPr>
            <p:cNvSpPr txBox="1">
              <a:spLocks noChangeArrowheads="1"/>
            </p:cNvSpPr>
            <p:nvPr/>
          </p:nvSpPr>
          <p:spPr bwMode="auto">
            <a:xfrm>
              <a:off x="0" y="-47625"/>
              <a:ext cx="4816592" cy="1402292"/>
            </a:xfrm>
            <a:prstGeom prst="rect">
              <a:avLst/>
            </a:prstGeom>
            <a:noFill/>
            <a:ln>
              <a:noFill/>
            </a:ln>
          </p:spPr>
          <p:txBody>
            <a:bodyPr lIns="50800" tIns="50800" rIns="50800" bIns="50800" anchor="ctr"/>
            <a:lstStyle>
              <a:lvl1pPr>
                <a:defRPr>
                  <a:solidFill>
                    <a:schemeClr val="tx1"/>
                  </a:solidFill>
                  <a:latin typeface="Aptos" panose="020B0004020202020204" pitchFamily="34" charset="0"/>
                </a:defRPr>
              </a:lvl1pPr>
              <a:lvl2pPr marL="742950" indent="-285750">
                <a:defRPr>
                  <a:solidFill>
                    <a:schemeClr val="tx1"/>
                  </a:solidFill>
                  <a:latin typeface="Aptos" panose="020B0004020202020204" pitchFamily="34" charset="0"/>
                </a:defRPr>
              </a:lvl2pPr>
              <a:lvl3pPr marL="1143000" indent="-228600">
                <a:defRPr>
                  <a:solidFill>
                    <a:schemeClr val="tx1"/>
                  </a:solidFill>
                  <a:latin typeface="Aptos" panose="020B0004020202020204" pitchFamily="34" charset="0"/>
                </a:defRPr>
              </a:lvl3pPr>
              <a:lvl4pPr marL="1600200" indent="-228600">
                <a:defRPr>
                  <a:solidFill>
                    <a:schemeClr val="tx1"/>
                  </a:solidFill>
                  <a:latin typeface="Aptos" panose="020B0004020202020204" pitchFamily="34" charset="0"/>
                </a:defRPr>
              </a:lvl4pPr>
              <a:lvl5pPr marL="2057400" indent="-228600">
                <a:defRPr>
                  <a:solidFill>
                    <a:schemeClr val="tx1"/>
                  </a:solidFill>
                  <a:latin typeface="Aptos" panose="020B0004020202020204" pitchFamily="34" charset="0"/>
                </a:defRPr>
              </a:lvl5pPr>
              <a:lvl6pPr marL="2514600" indent="-228600" fontAlgn="base">
                <a:spcBef>
                  <a:spcPct val="0"/>
                </a:spcBef>
                <a:spcAft>
                  <a:spcPct val="0"/>
                </a:spcAft>
                <a:defRPr>
                  <a:solidFill>
                    <a:schemeClr val="tx1"/>
                  </a:solidFill>
                  <a:latin typeface="Aptos" panose="020B0004020202020204" pitchFamily="34" charset="0"/>
                </a:defRPr>
              </a:lvl6pPr>
              <a:lvl7pPr marL="2971800" indent="-228600" fontAlgn="base">
                <a:spcBef>
                  <a:spcPct val="0"/>
                </a:spcBef>
                <a:spcAft>
                  <a:spcPct val="0"/>
                </a:spcAft>
                <a:defRPr>
                  <a:solidFill>
                    <a:schemeClr val="tx1"/>
                  </a:solidFill>
                  <a:latin typeface="Aptos" panose="020B0004020202020204" pitchFamily="34" charset="0"/>
                </a:defRPr>
              </a:lvl7pPr>
              <a:lvl8pPr marL="3429000" indent="-228600" fontAlgn="base">
                <a:spcBef>
                  <a:spcPct val="0"/>
                </a:spcBef>
                <a:spcAft>
                  <a:spcPct val="0"/>
                </a:spcAft>
                <a:defRPr>
                  <a:solidFill>
                    <a:schemeClr val="tx1"/>
                  </a:solidFill>
                  <a:latin typeface="Aptos" panose="020B0004020202020204" pitchFamily="34" charset="0"/>
                </a:defRPr>
              </a:lvl8pPr>
              <a:lvl9pPr marL="3886200" indent="-228600" fontAlgn="base">
                <a:spcBef>
                  <a:spcPct val="0"/>
                </a:spcBef>
                <a:spcAft>
                  <a:spcPct val="0"/>
                </a:spcAft>
                <a:defRPr>
                  <a:solidFill>
                    <a:schemeClr val="tx1"/>
                  </a:solidFill>
                  <a:latin typeface="Aptos" panose="020B0004020202020204" pitchFamily="34" charset="0"/>
                </a:defRPr>
              </a:lvl9pPr>
            </a:lstStyle>
            <a:p>
              <a:pPr algn="ctr" eaLnBrk="1" hangingPunct="1">
                <a:lnSpc>
                  <a:spcPct val="148000"/>
                </a:lnSpc>
                <a:defRPr/>
              </a:pPr>
              <a:endParaRPr lang="en-US" altLang="en-US" sz="2400">
                <a:solidFill>
                  <a:srgbClr val="FFFFFF"/>
                </a:solidFill>
                <a:latin typeface="Calibri" panose="020F0502020204030204" pitchFamily="34" charset="0"/>
                <a:cs typeface="Calibri" panose="020F0502020204030204" pitchFamily="34" charset="0"/>
                <a:sym typeface="Calibri" panose="020F0502020204030204" pitchFamily="34" charset="0"/>
              </a:endParaRPr>
            </a:p>
          </p:txBody>
        </p:sp>
      </p:grpSp>
      <p:cxnSp>
        <p:nvCxnSpPr>
          <p:cNvPr id="8" name="Google Shape;106;p13">
            <a:extLst>
              <a:ext uri="{FF2B5EF4-FFF2-40B4-BE49-F238E27FC236}">
                <a16:creationId xmlns:a16="http://schemas.microsoft.com/office/drawing/2014/main" id="{F059F83D-E506-F688-905A-9B4D5B499E28}"/>
              </a:ext>
            </a:extLst>
          </p:cNvPr>
          <p:cNvCxnSpPr>
            <a:cxnSpLocks noChangeShapeType="1"/>
          </p:cNvCxnSpPr>
          <p:nvPr/>
        </p:nvCxnSpPr>
        <p:spPr bwMode="auto">
          <a:xfrm>
            <a:off x="1766888" y="4629150"/>
            <a:ext cx="8656637" cy="0"/>
          </a:xfrm>
          <a:prstGeom prst="straightConnector1">
            <a:avLst/>
          </a:prstGeom>
          <a:noFill/>
          <a:ln w="38100">
            <a:solidFill>
              <a:srgbClr val="000000"/>
            </a:solidFill>
            <a:round/>
            <a:headEnd type="none" w="sm" len="sm"/>
            <a:tailEnd type="none" w="sm" len="sm"/>
          </a:ln>
          <a:extLst>
            <a:ext uri="{909E8E84-426E-40DD-AFC4-6F175D3DCCD1}">
              <a14:hiddenFill xmlns:a14="http://schemas.microsoft.com/office/drawing/2010/main">
                <a:noFill/>
              </a14:hiddenFill>
            </a:ext>
          </a:extLst>
        </p:spPr>
      </p:cxnSp>
      <p:pic>
        <p:nvPicPr>
          <p:cNvPr id="9" name="Google Shape;107;p13" descr="A black background with green text&#10;&#10;Description automatically generated">
            <a:extLst>
              <a:ext uri="{FF2B5EF4-FFF2-40B4-BE49-F238E27FC236}">
                <a16:creationId xmlns:a16="http://schemas.microsoft.com/office/drawing/2014/main" id="{6D33FD1A-A5B1-CDFE-0D02-3EF84611D740}"/>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4400" y="6273800"/>
            <a:ext cx="2232025"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Google Shape;108;p13">
            <a:extLst>
              <a:ext uri="{FF2B5EF4-FFF2-40B4-BE49-F238E27FC236}">
                <a16:creationId xmlns:a16="http://schemas.microsoft.com/office/drawing/2014/main" id="{961E06F2-57F1-C4E3-1E60-0988844C2D97}"/>
              </a:ext>
            </a:extLst>
          </p:cNvPr>
          <p:cNvSpPr txBox="1"/>
          <p:nvPr/>
        </p:nvSpPr>
        <p:spPr>
          <a:xfrm>
            <a:off x="2944813" y="3330575"/>
            <a:ext cx="6302375" cy="1868488"/>
          </a:xfrm>
          <a:prstGeom prst="rect">
            <a:avLst/>
          </a:prstGeom>
          <a:noFill/>
          <a:ln>
            <a:noFill/>
          </a:ln>
        </p:spPr>
        <p:txBody>
          <a:bodyPr spcFirstLastPara="1" lIns="121900" tIns="121900" rIns="121900" bIns="121900">
            <a:spAutoFit/>
          </a:bodyPr>
          <a:lstStyle/>
          <a:p>
            <a:pPr algn="ctr" eaLnBrk="1" fontAlgn="auto" hangingPunct="1">
              <a:lnSpc>
                <a:spcPct val="140007"/>
              </a:lnSpc>
              <a:spcBef>
                <a:spcPts val="0"/>
              </a:spcBef>
              <a:spcAft>
                <a:spcPts val="0"/>
              </a:spcAft>
              <a:defRPr/>
            </a:pPr>
            <a:r>
              <a:rPr lang="en" sz="7534" b="1">
                <a:solidFill>
                  <a:schemeClr val="dk2"/>
                </a:solidFill>
                <a:latin typeface="League Spartan"/>
                <a:ea typeface="League Spartan"/>
                <a:cs typeface="League Spartan"/>
                <a:sym typeface="League Spartan"/>
              </a:rPr>
              <a:t>THANK YOU</a:t>
            </a:r>
            <a:endParaRPr sz="133" b="1">
              <a:solidFill>
                <a:schemeClr val="dk2"/>
              </a:solidFill>
              <a:latin typeface="+mn-lt"/>
            </a:endParaRPr>
          </a:p>
        </p:txBody>
      </p:sp>
    </p:spTree>
    <p:extLst>
      <p:ext uri="{BB962C8B-B14F-4D97-AF65-F5344CB8AC3E}">
        <p14:creationId xmlns:p14="http://schemas.microsoft.com/office/powerpoint/2010/main" val="3640693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3"/>
        <p:cNvGrpSpPr/>
        <p:nvPr/>
      </p:nvGrpSpPr>
      <p:grpSpPr>
        <a:xfrm>
          <a:off x="0" y="0"/>
          <a:ext cx="0" cy="0"/>
          <a:chOff x="0" y="0"/>
          <a:chExt cx="0" cy="0"/>
        </a:xfrm>
      </p:grpSpPr>
      <p:sp>
        <p:nvSpPr>
          <p:cNvPr id="14" name="Google Shape;14;p3"/>
          <p:cNvSpPr/>
          <p:nvPr/>
        </p:nvSpPr>
        <p:spPr>
          <a:xfrm>
            <a:off x="-23100" y="0"/>
            <a:ext cx="12229399" cy="6858000"/>
          </a:xfrm>
          <a:prstGeom prst="rect">
            <a:avLst/>
          </a:prstGeom>
          <a:solidFill>
            <a:srgbClr val="0C2B15"/>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dirty="0"/>
          </a:p>
        </p:txBody>
      </p:sp>
      <p:cxnSp>
        <p:nvCxnSpPr>
          <p:cNvPr id="16" name="Google Shape;16;p3"/>
          <p:cNvCxnSpPr/>
          <p:nvPr/>
        </p:nvCxnSpPr>
        <p:spPr>
          <a:xfrm rot="10800000" flipH="1">
            <a:off x="592323" y="1642045"/>
            <a:ext cx="3983200" cy="16800"/>
          </a:xfrm>
          <a:prstGeom prst="straightConnector1">
            <a:avLst/>
          </a:prstGeom>
          <a:noFill/>
          <a:ln w="38100" cap="flat" cmpd="sng">
            <a:solidFill>
              <a:srgbClr val="FFFFFF"/>
            </a:solidFill>
            <a:prstDash val="solid"/>
            <a:round/>
            <a:headEnd type="none" w="sm" len="sm"/>
            <a:tailEnd type="none" w="sm" len="sm"/>
          </a:ln>
        </p:spPr>
      </p:cxnSp>
      <p:sp>
        <p:nvSpPr>
          <p:cNvPr id="17" name="Google Shape;17;p3"/>
          <p:cNvSpPr/>
          <p:nvPr/>
        </p:nvSpPr>
        <p:spPr>
          <a:xfrm>
            <a:off x="8229599" y="100"/>
            <a:ext cx="3976700" cy="6858000"/>
          </a:xfrm>
          <a:prstGeom prst="rect">
            <a:avLst/>
          </a:prstGeom>
          <a:solidFill>
            <a:schemeClr val="lt1"/>
          </a:solidFill>
          <a:ln w="9525" cap="flat" cmpd="sng">
            <a:solidFill>
              <a:schemeClr val="bg2"/>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dirty="0"/>
          </a:p>
        </p:txBody>
      </p:sp>
      <p:pic>
        <p:nvPicPr>
          <p:cNvPr id="20" name="Google Shape;20;p3" descr="A black background with green text&#10;&#10;Description automatically generated"/>
          <p:cNvPicPr preferRelativeResize="0"/>
          <p:nvPr/>
        </p:nvPicPr>
        <p:blipFill rotWithShape="1">
          <a:blip r:embed="rId2">
            <a:alphaModFix/>
          </a:blip>
          <a:srcRect/>
          <a:stretch/>
        </p:blipFill>
        <p:spPr>
          <a:xfrm>
            <a:off x="9804401" y="6273777"/>
            <a:ext cx="2232279" cy="410569"/>
          </a:xfrm>
          <a:prstGeom prst="rect">
            <a:avLst/>
          </a:prstGeom>
          <a:noFill/>
          <a:ln>
            <a:noFill/>
          </a:ln>
        </p:spPr>
      </p:pic>
      <p:sp>
        <p:nvSpPr>
          <p:cNvPr id="6" name="Google Shape;62;p8">
            <a:extLst>
              <a:ext uri="{FF2B5EF4-FFF2-40B4-BE49-F238E27FC236}">
                <a16:creationId xmlns:a16="http://schemas.microsoft.com/office/drawing/2014/main" id="{4233E02E-19F3-1918-A644-1F7E2BE08A10}"/>
              </a:ext>
            </a:extLst>
          </p:cNvPr>
          <p:cNvSpPr/>
          <p:nvPr/>
        </p:nvSpPr>
        <p:spPr>
          <a:xfrm>
            <a:off x="7900242" y="835950"/>
            <a:ext cx="3808316" cy="5256164"/>
          </a:xfrm>
          <a:custGeom>
            <a:avLst/>
            <a:gdLst/>
            <a:ahLst/>
            <a:cxnLst/>
            <a:rect l="l" t="t" r="r" b="b"/>
            <a:pathLst>
              <a:path w="3600450" h="4859020" extrusionOk="0">
                <a:moveTo>
                  <a:pt x="3600450" y="4499610"/>
                </a:moveTo>
                <a:cubicBezTo>
                  <a:pt x="3600450" y="4699000"/>
                  <a:pt x="3439160" y="4859020"/>
                  <a:pt x="3241040" y="4859020"/>
                </a:cubicBezTo>
                <a:lnTo>
                  <a:pt x="359410" y="4859020"/>
                </a:lnTo>
                <a:cubicBezTo>
                  <a:pt x="160020" y="4859020"/>
                  <a:pt x="0" y="4697730"/>
                  <a:pt x="0" y="4499610"/>
                </a:cubicBezTo>
                <a:lnTo>
                  <a:pt x="0" y="359410"/>
                </a:lnTo>
                <a:cubicBezTo>
                  <a:pt x="0" y="160020"/>
                  <a:pt x="161290" y="0"/>
                  <a:pt x="359410" y="0"/>
                </a:cubicBezTo>
                <a:lnTo>
                  <a:pt x="3239770" y="0"/>
                </a:lnTo>
                <a:cubicBezTo>
                  <a:pt x="3439160" y="0"/>
                  <a:pt x="3599180" y="161290"/>
                  <a:pt x="3599180" y="359410"/>
                </a:cubicBezTo>
                <a:lnTo>
                  <a:pt x="3600450" y="4499610"/>
                </a:lnTo>
                <a:close/>
              </a:path>
            </a:pathLst>
          </a:custGeom>
          <a:blipFill rotWithShape="1">
            <a:blip r:embed="rId3">
              <a:alphaModFix/>
            </a:blip>
            <a:stretch>
              <a:fillRect l="-6559" r="-6569"/>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7" name="Google Shape;63;p8">
            <a:extLst>
              <a:ext uri="{FF2B5EF4-FFF2-40B4-BE49-F238E27FC236}">
                <a16:creationId xmlns:a16="http://schemas.microsoft.com/office/drawing/2014/main" id="{91828A8E-014A-01E9-AD88-81D0E2855F00}"/>
              </a:ext>
            </a:extLst>
          </p:cNvPr>
          <p:cNvSpPr/>
          <p:nvPr/>
        </p:nvSpPr>
        <p:spPr>
          <a:xfrm>
            <a:off x="7866659" y="765886"/>
            <a:ext cx="3875483" cy="5326228"/>
          </a:xfrm>
          <a:custGeom>
            <a:avLst/>
            <a:gdLst/>
            <a:ahLst/>
            <a:cxnLst/>
            <a:rect l="l" t="t" r="r" b="b"/>
            <a:pathLst>
              <a:path w="3663950" h="4923790" extrusionOk="0">
                <a:moveTo>
                  <a:pt x="3271520" y="4923790"/>
                </a:moveTo>
                <a:lnTo>
                  <a:pt x="391160" y="4923790"/>
                </a:lnTo>
                <a:cubicBezTo>
                  <a:pt x="175260" y="4923790"/>
                  <a:pt x="0" y="4748530"/>
                  <a:pt x="0" y="4532630"/>
                </a:cubicBezTo>
                <a:lnTo>
                  <a:pt x="0" y="392430"/>
                </a:lnTo>
                <a:cubicBezTo>
                  <a:pt x="0" y="175260"/>
                  <a:pt x="175260" y="0"/>
                  <a:pt x="391160" y="0"/>
                </a:cubicBezTo>
                <a:lnTo>
                  <a:pt x="3271520" y="0"/>
                </a:lnTo>
                <a:cubicBezTo>
                  <a:pt x="3487420" y="0"/>
                  <a:pt x="3662680" y="175260"/>
                  <a:pt x="3662680" y="391160"/>
                </a:cubicBezTo>
                <a:lnTo>
                  <a:pt x="3662680" y="4531360"/>
                </a:lnTo>
                <a:cubicBezTo>
                  <a:pt x="3663950" y="4747260"/>
                  <a:pt x="3487420" y="4923790"/>
                  <a:pt x="3271520" y="4923790"/>
                </a:cubicBezTo>
                <a:close/>
                <a:moveTo>
                  <a:pt x="391160" y="63500"/>
                </a:moveTo>
                <a:cubicBezTo>
                  <a:pt x="210820" y="63500"/>
                  <a:pt x="63500" y="210820"/>
                  <a:pt x="63500" y="391160"/>
                </a:cubicBezTo>
                <a:lnTo>
                  <a:pt x="63500" y="4531360"/>
                </a:lnTo>
                <a:cubicBezTo>
                  <a:pt x="63500" y="4712970"/>
                  <a:pt x="210820" y="4859020"/>
                  <a:pt x="391160" y="4859020"/>
                </a:cubicBezTo>
                <a:lnTo>
                  <a:pt x="3271520" y="4859020"/>
                </a:lnTo>
                <a:cubicBezTo>
                  <a:pt x="3453130" y="4859020"/>
                  <a:pt x="3599180" y="4711700"/>
                  <a:pt x="3599180" y="4531360"/>
                </a:cubicBezTo>
                <a:lnTo>
                  <a:pt x="3599180" y="391160"/>
                </a:lnTo>
                <a:cubicBezTo>
                  <a:pt x="3599180" y="209550"/>
                  <a:pt x="3451860" y="63500"/>
                  <a:pt x="3271520" y="63500"/>
                </a:cubicBezTo>
                <a:lnTo>
                  <a:pt x="391160" y="63500"/>
                </a:lnTo>
                <a:close/>
              </a:path>
            </a:pathLst>
          </a:custGeom>
          <a:solidFill>
            <a:schemeClr val="tx2">
              <a:lumMod val="40000"/>
              <a:lumOff val="60000"/>
            </a:schemeClr>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325131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2">
  <p:cSld name="Custom Layout 2">
    <p:spTree>
      <p:nvGrpSpPr>
        <p:cNvPr id="1" name="Shape 79"/>
        <p:cNvGrpSpPr/>
        <p:nvPr/>
      </p:nvGrpSpPr>
      <p:grpSpPr>
        <a:xfrm>
          <a:off x="0" y="0"/>
          <a:ext cx="0" cy="0"/>
          <a:chOff x="0" y="0"/>
          <a:chExt cx="0" cy="0"/>
        </a:xfrm>
      </p:grpSpPr>
      <p:pic>
        <p:nvPicPr>
          <p:cNvPr id="80" name="Google Shape;80;p10" descr="A black background with green text&#10;&#10;Description automatically generated"/>
          <p:cNvPicPr preferRelativeResize="0"/>
          <p:nvPr/>
        </p:nvPicPr>
        <p:blipFill rotWithShape="1">
          <a:blip r:embed="rId2">
            <a:alphaModFix/>
          </a:blip>
          <a:srcRect/>
          <a:stretch/>
        </p:blipFill>
        <p:spPr>
          <a:xfrm>
            <a:off x="9804401" y="6273777"/>
            <a:ext cx="2232279" cy="410569"/>
          </a:xfrm>
          <a:prstGeom prst="rect">
            <a:avLst/>
          </a:prstGeom>
          <a:noFill/>
          <a:ln>
            <a:noFill/>
          </a:ln>
        </p:spPr>
      </p:pic>
      <p:cxnSp>
        <p:nvCxnSpPr>
          <p:cNvPr id="81" name="Google Shape;81;p10"/>
          <p:cNvCxnSpPr/>
          <p:nvPr/>
        </p:nvCxnSpPr>
        <p:spPr>
          <a:xfrm rot="10800000" flipH="1">
            <a:off x="2196000" y="1410800"/>
            <a:ext cx="7800000" cy="14400"/>
          </a:xfrm>
          <a:prstGeom prst="straightConnector1">
            <a:avLst/>
          </a:prstGeom>
          <a:noFill/>
          <a:ln w="38100" cap="flat" cmpd="sng">
            <a:solidFill>
              <a:srgbClr val="000000"/>
            </a:solidFill>
            <a:prstDash val="solid"/>
            <a:round/>
            <a:headEnd type="none" w="sm" len="sm"/>
            <a:tailEnd type="none" w="sm" len="sm"/>
          </a:ln>
        </p:spPr>
      </p:cxnSp>
      <p:sp>
        <p:nvSpPr>
          <p:cNvPr id="82" name="Google Shape;82;p10"/>
          <p:cNvSpPr/>
          <p:nvPr/>
        </p:nvSpPr>
        <p:spPr>
          <a:xfrm>
            <a:off x="1179506" y="2912745"/>
            <a:ext cx="9831869" cy="2155607"/>
          </a:xfrm>
          <a:custGeom>
            <a:avLst/>
            <a:gdLst/>
            <a:ahLst/>
            <a:cxnLst/>
            <a:rect l="l" t="t" r="r" b="b"/>
            <a:pathLst>
              <a:path w="4274726" h="817550" extrusionOk="0">
                <a:moveTo>
                  <a:pt x="0" y="0"/>
                </a:moveTo>
                <a:lnTo>
                  <a:pt x="4274726" y="0"/>
                </a:lnTo>
                <a:lnTo>
                  <a:pt x="4274726" y="817550"/>
                </a:lnTo>
                <a:lnTo>
                  <a:pt x="0" y="817550"/>
                </a:lnTo>
                <a:close/>
              </a:path>
            </a:pathLst>
          </a:custGeom>
          <a:solidFill>
            <a:srgbClr val="0C2B15"/>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grpSp>
        <p:nvGrpSpPr>
          <p:cNvPr id="83" name="Google Shape;83;p10"/>
          <p:cNvGrpSpPr/>
          <p:nvPr/>
        </p:nvGrpSpPr>
        <p:grpSpPr>
          <a:xfrm>
            <a:off x="1658284" y="3623820"/>
            <a:ext cx="2446867" cy="2584837"/>
            <a:chOff x="0" y="0"/>
            <a:chExt cx="6350000" cy="6558280"/>
          </a:xfrm>
        </p:grpSpPr>
        <p:sp>
          <p:nvSpPr>
            <p:cNvPr id="84" name="Google Shape;84;p10"/>
            <p:cNvSpPr/>
            <p:nvPr/>
          </p:nvSpPr>
          <p:spPr>
            <a:xfrm>
              <a:off x="74930" y="74930"/>
              <a:ext cx="6200140" cy="6408420"/>
            </a:xfrm>
            <a:custGeom>
              <a:avLst/>
              <a:gdLst/>
              <a:ahLst/>
              <a:cxnLst/>
              <a:rect l="l" t="t" r="r" b="b"/>
              <a:pathLst>
                <a:path w="6200140" h="6408420" extrusionOk="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3">
                <a:alphaModFix/>
              </a:blip>
              <a:stretch>
                <a:fillRect l="-38377" r="-3838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85" name="Google Shape;85;p10"/>
            <p:cNvSpPr/>
            <p:nvPr/>
          </p:nvSpPr>
          <p:spPr>
            <a:xfrm>
              <a:off x="0" y="0"/>
              <a:ext cx="6350000" cy="6558280"/>
            </a:xfrm>
            <a:custGeom>
              <a:avLst/>
              <a:gdLst/>
              <a:ahLst/>
              <a:cxnLst/>
              <a:rect l="l" t="t" r="r" b="b"/>
              <a:pathLst>
                <a:path w="6350000" h="6558280" extrusionOk="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grpSp>
      <p:grpSp>
        <p:nvGrpSpPr>
          <p:cNvPr id="89" name="Google Shape;89;p10"/>
          <p:cNvGrpSpPr/>
          <p:nvPr/>
        </p:nvGrpSpPr>
        <p:grpSpPr>
          <a:xfrm>
            <a:off x="8086849" y="3598333"/>
            <a:ext cx="2446867" cy="2610324"/>
            <a:chOff x="0" y="0"/>
            <a:chExt cx="6350000" cy="6558280"/>
          </a:xfrm>
        </p:grpSpPr>
        <p:sp>
          <p:nvSpPr>
            <p:cNvPr id="90" name="Google Shape;90;p10"/>
            <p:cNvSpPr/>
            <p:nvPr/>
          </p:nvSpPr>
          <p:spPr>
            <a:xfrm>
              <a:off x="74930" y="74930"/>
              <a:ext cx="6200140" cy="6408420"/>
            </a:xfrm>
            <a:custGeom>
              <a:avLst/>
              <a:gdLst/>
              <a:ahLst/>
              <a:cxnLst/>
              <a:rect l="l" t="t" r="r" b="b"/>
              <a:pathLst>
                <a:path w="6200140" h="6408420" extrusionOk="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4">
                <a:alphaModFix/>
              </a:blip>
              <a:stretch>
                <a:fillRect l="-38377" r="-3838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91" name="Google Shape;91;p10"/>
            <p:cNvSpPr/>
            <p:nvPr/>
          </p:nvSpPr>
          <p:spPr>
            <a:xfrm>
              <a:off x="0" y="0"/>
              <a:ext cx="6350000" cy="6558280"/>
            </a:xfrm>
            <a:custGeom>
              <a:avLst/>
              <a:gdLst/>
              <a:ahLst/>
              <a:cxnLst/>
              <a:rect l="l" t="t" r="r" b="b"/>
              <a:pathLst>
                <a:path w="6350000" h="6558280" extrusionOk="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grpSp>
      <p:grpSp>
        <p:nvGrpSpPr>
          <p:cNvPr id="2" name="Google Shape;73;p9">
            <a:extLst>
              <a:ext uri="{FF2B5EF4-FFF2-40B4-BE49-F238E27FC236}">
                <a16:creationId xmlns:a16="http://schemas.microsoft.com/office/drawing/2014/main" id="{0D65BF65-046D-650F-1B06-FE048EF212BA}"/>
              </a:ext>
            </a:extLst>
          </p:cNvPr>
          <p:cNvGrpSpPr/>
          <p:nvPr userDrawn="1"/>
        </p:nvGrpSpPr>
        <p:grpSpPr>
          <a:xfrm>
            <a:off x="4787477" y="3623820"/>
            <a:ext cx="2617047" cy="2584837"/>
            <a:chOff x="0" y="0"/>
            <a:chExt cx="6350000" cy="6558280"/>
          </a:xfrm>
        </p:grpSpPr>
        <p:sp>
          <p:nvSpPr>
            <p:cNvPr id="3" name="Google Shape;74;p9">
              <a:extLst>
                <a:ext uri="{FF2B5EF4-FFF2-40B4-BE49-F238E27FC236}">
                  <a16:creationId xmlns:a16="http://schemas.microsoft.com/office/drawing/2014/main" id="{BBFFF5D4-5013-8BF2-D269-8777A0730EFC}"/>
                </a:ext>
              </a:extLst>
            </p:cNvPr>
            <p:cNvSpPr/>
            <p:nvPr userDrawn="1"/>
          </p:nvSpPr>
          <p:spPr>
            <a:xfrm>
              <a:off x="74930" y="74930"/>
              <a:ext cx="6200140" cy="6408420"/>
            </a:xfrm>
            <a:custGeom>
              <a:avLst/>
              <a:gdLst/>
              <a:ahLst/>
              <a:cxnLst/>
              <a:rect l="l" t="t" r="r" b="b"/>
              <a:pathLst>
                <a:path w="6200140" h="6408420" extrusionOk="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rotWithShape="1">
              <a:blip r:embed="rId5">
                <a:alphaModFix/>
              </a:blip>
              <a:stretch>
                <a:fillRect t="-7678" b="-76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4" name="Google Shape;75;p9">
              <a:extLst>
                <a:ext uri="{FF2B5EF4-FFF2-40B4-BE49-F238E27FC236}">
                  <a16:creationId xmlns:a16="http://schemas.microsoft.com/office/drawing/2014/main" id="{25DD6866-DA0A-0F13-D915-FADA9568E433}"/>
                </a:ext>
              </a:extLst>
            </p:cNvPr>
            <p:cNvSpPr/>
            <p:nvPr/>
          </p:nvSpPr>
          <p:spPr>
            <a:xfrm>
              <a:off x="0" y="0"/>
              <a:ext cx="6350000" cy="6558280"/>
            </a:xfrm>
            <a:custGeom>
              <a:avLst/>
              <a:gdLst/>
              <a:ahLst/>
              <a:cxnLst/>
              <a:rect l="l" t="t" r="r" b="b"/>
              <a:pathLst>
                <a:path w="6350000" h="6558280" extrusionOk="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123204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reserve="1">
  <p:cSld name="1_One column text">
    <p:spTree>
      <p:nvGrpSpPr>
        <p:cNvPr id="1" name="Shape 55"/>
        <p:cNvGrpSpPr/>
        <p:nvPr/>
      </p:nvGrpSpPr>
      <p:grpSpPr>
        <a:xfrm>
          <a:off x="0" y="0"/>
          <a:ext cx="0" cy="0"/>
          <a:chOff x="0" y="0"/>
          <a:chExt cx="0" cy="0"/>
        </a:xfrm>
      </p:grpSpPr>
      <p:sp>
        <p:nvSpPr>
          <p:cNvPr id="56" name="Google Shape;56;p8"/>
          <p:cNvSpPr/>
          <p:nvPr/>
        </p:nvSpPr>
        <p:spPr>
          <a:xfrm>
            <a:off x="0" y="0"/>
            <a:ext cx="12192000" cy="6858000"/>
          </a:xfrm>
          <a:prstGeom prst="rect">
            <a:avLst/>
          </a:prstGeom>
          <a:solidFill>
            <a:srgbClr val="0C2B15"/>
          </a:solidFill>
          <a:ln w="9525" cap="flat" cmpd="sng">
            <a:solidFill>
              <a:srgbClr val="0C2B1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dirty="0"/>
          </a:p>
        </p:txBody>
      </p:sp>
      <p:pic>
        <p:nvPicPr>
          <p:cNvPr id="57" name="Google Shape;57;p8" descr="A black background with white text&#10;&#10;Description automatically generated"/>
          <p:cNvPicPr preferRelativeResize="0"/>
          <p:nvPr/>
        </p:nvPicPr>
        <p:blipFill rotWithShape="1">
          <a:blip r:embed="rId2">
            <a:alphaModFix/>
          </a:blip>
          <a:srcRect/>
          <a:stretch/>
        </p:blipFill>
        <p:spPr>
          <a:xfrm>
            <a:off x="9775533" y="6253367"/>
            <a:ext cx="2227867" cy="410567"/>
          </a:xfrm>
          <a:prstGeom prst="rect">
            <a:avLst/>
          </a:prstGeom>
          <a:noFill/>
          <a:ln>
            <a:noFill/>
          </a:ln>
        </p:spPr>
      </p:pic>
    </p:spTree>
    <p:extLst>
      <p:ext uri="{BB962C8B-B14F-4D97-AF65-F5344CB8AC3E}">
        <p14:creationId xmlns:p14="http://schemas.microsoft.com/office/powerpoint/2010/main" val="1592416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reserve="1">
  <p:cSld name="1_One column text">
    <p:spTree>
      <p:nvGrpSpPr>
        <p:cNvPr id="1" name="Shape 55"/>
        <p:cNvGrpSpPr/>
        <p:nvPr/>
      </p:nvGrpSpPr>
      <p:grpSpPr>
        <a:xfrm>
          <a:off x="0" y="0"/>
          <a:ext cx="0" cy="0"/>
          <a:chOff x="0" y="0"/>
          <a:chExt cx="0" cy="0"/>
        </a:xfrm>
      </p:grpSpPr>
      <p:sp>
        <p:nvSpPr>
          <p:cNvPr id="56" name="Google Shape;56;p8"/>
          <p:cNvSpPr/>
          <p:nvPr/>
        </p:nvSpPr>
        <p:spPr>
          <a:xfrm>
            <a:off x="0" y="0"/>
            <a:ext cx="12192000" cy="6858000"/>
          </a:xfrm>
          <a:prstGeom prst="rect">
            <a:avLst/>
          </a:prstGeom>
          <a:solidFill>
            <a:srgbClr val="65245F"/>
          </a:solidFill>
          <a:ln w="9525" cap="flat" cmpd="sng">
            <a:solidFill>
              <a:srgbClr val="0C2B15"/>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dirty="0"/>
          </a:p>
        </p:txBody>
      </p:sp>
      <p:pic>
        <p:nvPicPr>
          <p:cNvPr id="57" name="Google Shape;57;p8" descr="A black background with white text&#10;&#10;Description automatically generated"/>
          <p:cNvPicPr preferRelativeResize="0"/>
          <p:nvPr/>
        </p:nvPicPr>
        <p:blipFill rotWithShape="1">
          <a:blip r:embed="rId2">
            <a:alphaModFix/>
          </a:blip>
          <a:srcRect/>
          <a:stretch/>
        </p:blipFill>
        <p:spPr>
          <a:xfrm>
            <a:off x="9775533" y="6253367"/>
            <a:ext cx="2227867" cy="410567"/>
          </a:xfrm>
          <a:prstGeom prst="rect">
            <a:avLst/>
          </a:prstGeom>
          <a:noFill/>
          <a:ln>
            <a:noFill/>
          </a:ln>
        </p:spPr>
      </p:pic>
    </p:spTree>
    <p:extLst>
      <p:ext uri="{BB962C8B-B14F-4D97-AF65-F5344CB8AC3E}">
        <p14:creationId xmlns:p14="http://schemas.microsoft.com/office/powerpoint/2010/main" val="96847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Google Shape;97;p11" descr="A black background with green text&#10;&#10;Description automatically generated">
            <a:extLst>
              <a:ext uri="{FF2B5EF4-FFF2-40B4-BE49-F238E27FC236}">
                <a16:creationId xmlns:a16="http://schemas.microsoft.com/office/drawing/2014/main" id="{5135B22F-8402-4598-455D-9CD00B57AA75}"/>
              </a:ext>
            </a:extLst>
          </p:cNvPr>
          <p:cNvPicPr preferRelativeResize="0"/>
          <p:nvPr userDrawn="1"/>
        </p:nvPicPr>
        <p:blipFill rotWithShape="1">
          <a:blip r:embed="rId2">
            <a:alphaModFix/>
          </a:blip>
          <a:srcRect/>
          <a:stretch/>
        </p:blipFill>
        <p:spPr>
          <a:xfrm>
            <a:off x="9804401" y="6273777"/>
            <a:ext cx="2232279" cy="410569"/>
          </a:xfrm>
          <a:prstGeom prst="rect">
            <a:avLst/>
          </a:prstGeom>
          <a:noFill/>
          <a:ln>
            <a:noFill/>
          </a:ln>
        </p:spPr>
      </p:pic>
      <p:sp>
        <p:nvSpPr>
          <p:cNvPr id="7" name="Google Shape;42;p6">
            <a:extLst>
              <a:ext uri="{FF2B5EF4-FFF2-40B4-BE49-F238E27FC236}">
                <a16:creationId xmlns:a16="http://schemas.microsoft.com/office/drawing/2014/main" id="{E6AB8BF4-B6D5-2A75-D79A-6F1D369CB739}"/>
              </a:ext>
            </a:extLst>
          </p:cNvPr>
          <p:cNvSpPr/>
          <p:nvPr userDrawn="1"/>
        </p:nvSpPr>
        <p:spPr>
          <a:xfrm rot="5400000">
            <a:off x="5417130" y="-5417127"/>
            <a:ext cx="1357744" cy="12192000"/>
          </a:xfrm>
          <a:custGeom>
            <a:avLst/>
            <a:gdLst/>
            <a:ahLst/>
            <a:cxnLst/>
            <a:rect l="l" t="t" r="r" b="b"/>
            <a:pathLst>
              <a:path w="812800" h="2709333" extrusionOk="0">
                <a:moveTo>
                  <a:pt x="0" y="0"/>
                </a:moveTo>
                <a:lnTo>
                  <a:pt x="812800" y="0"/>
                </a:lnTo>
                <a:lnTo>
                  <a:pt x="812800" y="2709333"/>
                </a:lnTo>
                <a:lnTo>
                  <a:pt x="0" y="2709333"/>
                </a:lnTo>
                <a:close/>
              </a:path>
            </a:pathLst>
          </a:custGeom>
          <a:solidFill>
            <a:srgbClr val="0C2B15"/>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grpSp>
        <p:nvGrpSpPr>
          <p:cNvPr id="6" name="Google Shape;94;p11">
            <a:extLst>
              <a:ext uri="{FF2B5EF4-FFF2-40B4-BE49-F238E27FC236}">
                <a16:creationId xmlns:a16="http://schemas.microsoft.com/office/drawing/2014/main" id="{B4E38F72-E0ED-3B08-D941-4204E94744E1}"/>
              </a:ext>
            </a:extLst>
          </p:cNvPr>
          <p:cNvGrpSpPr/>
          <p:nvPr userDrawn="1"/>
        </p:nvGrpSpPr>
        <p:grpSpPr>
          <a:xfrm>
            <a:off x="6069270" y="1487056"/>
            <a:ext cx="53459" cy="4992006"/>
            <a:chOff x="0" y="-47625"/>
            <a:chExt cx="67907" cy="2215200"/>
          </a:xfrm>
        </p:grpSpPr>
        <p:sp>
          <p:nvSpPr>
            <p:cNvPr id="8" name="Google Shape;95;p11">
              <a:extLst>
                <a:ext uri="{FF2B5EF4-FFF2-40B4-BE49-F238E27FC236}">
                  <a16:creationId xmlns:a16="http://schemas.microsoft.com/office/drawing/2014/main" id="{8141A672-27D4-E033-F377-17BF93BF0DA5}"/>
                </a:ext>
              </a:extLst>
            </p:cNvPr>
            <p:cNvSpPr/>
            <p:nvPr/>
          </p:nvSpPr>
          <p:spPr>
            <a:xfrm>
              <a:off x="0" y="0"/>
              <a:ext cx="67907" cy="2167467"/>
            </a:xfrm>
            <a:custGeom>
              <a:avLst/>
              <a:gdLst/>
              <a:ahLst/>
              <a:cxnLst/>
              <a:rect l="l" t="t" r="r" b="b"/>
              <a:pathLst>
                <a:path w="67907" h="2167467" extrusionOk="0">
                  <a:moveTo>
                    <a:pt x="0" y="0"/>
                  </a:moveTo>
                  <a:lnTo>
                    <a:pt x="67907" y="0"/>
                  </a:lnTo>
                  <a:lnTo>
                    <a:pt x="67907" y="2167467"/>
                  </a:lnTo>
                  <a:lnTo>
                    <a:pt x="0" y="2167467"/>
                  </a:lnTo>
                  <a:close/>
                </a:path>
              </a:pathLst>
            </a:custGeom>
            <a:solidFill>
              <a:srgbClr val="0C2B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
          <p:nvSpPr>
            <p:cNvPr id="9" name="Google Shape;96;p11">
              <a:extLst>
                <a:ext uri="{FF2B5EF4-FFF2-40B4-BE49-F238E27FC236}">
                  <a16:creationId xmlns:a16="http://schemas.microsoft.com/office/drawing/2014/main" id="{FCDF10E8-C9AA-D64F-2BD8-A1998ED91A2A}"/>
                </a:ext>
              </a:extLst>
            </p:cNvPr>
            <p:cNvSpPr txBox="1"/>
            <p:nvPr/>
          </p:nvSpPr>
          <p:spPr>
            <a:xfrm>
              <a:off x="0" y="-47625"/>
              <a:ext cx="67800" cy="22152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2400" dirty="0">
                <a:solidFill>
                  <a:srgbClr val="FFFFFF"/>
                </a:solidFill>
                <a:latin typeface="Calibri"/>
                <a:ea typeface="Calibri"/>
                <a:cs typeface="Calibri"/>
                <a:sym typeface="Calibri"/>
              </a:endParaRPr>
            </a:p>
          </p:txBody>
        </p:sp>
      </p:grpSp>
    </p:spTree>
    <p:extLst>
      <p:ext uri="{BB962C8B-B14F-4D97-AF65-F5344CB8AC3E}">
        <p14:creationId xmlns:p14="http://schemas.microsoft.com/office/powerpoint/2010/main" val="751732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Google Shape;97;p11" descr="A black background with green text&#10;&#10;Description automatically generated">
            <a:extLst>
              <a:ext uri="{FF2B5EF4-FFF2-40B4-BE49-F238E27FC236}">
                <a16:creationId xmlns:a16="http://schemas.microsoft.com/office/drawing/2014/main" id="{5135B22F-8402-4598-455D-9CD00B57AA75}"/>
              </a:ext>
            </a:extLst>
          </p:cNvPr>
          <p:cNvPicPr preferRelativeResize="0"/>
          <p:nvPr userDrawn="1"/>
        </p:nvPicPr>
        <p:blipFill rotWithShape="1">
          <a:blip r:embed="rId2">
            <a:alphaModFix/>
          </a:blip>
          <a:srcRect/>
          <a:stretch/>
        </p:blipFill>
        <p:spPr>
          <a:xfrm>
            <a:off x="9804401" y="6273777"/>
            <a:ext cx="2232279" cy="410569"/>
          </a:xfrm>
          <a:prstGeom prst="rect">
            <a:avLst/>
          </a:prstGeom>
          <a:noFill/>
          <a:ln>
            <a:noFill/>
          </a:ln>
        </p:spPr>
      </p:pic>
      <p:sp>
        <p:nvSpPr>
          <p:cNvPr id="2" name="Google Shape;42;p6">
            <a:extLst>
              <a:ext uri="{FF2B5EF4-FFF2-40B4-BE49-F238E27FC236}">
                <a16:creationId xmlns:a16="http://schemas.microsoft.com/office/drawing/2014/main" id="{ADAA4049-B1A2-C436-53B9-001DE922F411}"/>
              </a:ext>
            </a:extLst>
          </p:cNvPr>
          <p:cNvSpPr/>
          <p:nvPr userDrawn="1"/>
        </p:nvSpPr>
        <p:spPr>
          <a:xfrm rot="5400000">
            <a:off x="5417130" y="-5417127"/>
            <a:ext cx="1357744" cy="12192000"/>
          </a:xfrm>
          <a:custGeom>
            <a:avLst/>
            <a:gdLst/>
            <a:ahLst/>
            <a:cxnLst/>
            <a:rect l="l" t="t" r="r" b="b"/>
            <a:pathLst>
              <a:path w="812800" h="2709333" extrusionOk="0">
                <a:moveTo>
                  <a:pt x="0" y="0"/>
                </a:moveTo>
                <a:lnTo>
                  <a:pt x="812800" y="0"/>
                </a:lnTo>
                <a:lnTo>
                  <a:pt x="812800" y="2709333"/>
                </a:lnTo>
                <a:lnTo>
                  <a:pt x="0" y="2709333"/>
                </a:lnTo>
                <a:close/>
              </a:path>
            </a:pathLst>
          </a:custGeom>
          <a:solidFill>
            <a:srgbClr val="0C2B15"/>
          </a:solid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3747810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Google Shape;72;p9">
            <a:extLst>
              <a:ext uri="{FF2B5EF4-FFF2-40B4-BE49-F238E27FC236}">
                <a16:creationId xmlns:a16="http://schemas.microsoft.com/office/drawing/2014/main" id="{929C2FD3-BF15-A638-CA33-F4DFD55F8DD7}"/>
              </a:ext>
            </a:extLst>
          </p:cNvPr>
          <p:cNvSpPr txBox="1"/>
          <p:nvPr userDrawn="1"/>
        </p:nvSpPr>
        <p:spPr>
          <a:xfrm rot="5400000">
            <a:off x="5733472" y="399472"/>
            <a:ext cx="725055" cy="12192000"/>
          </a:xfrm>
          <a:prstGeom prst="rect">
            <a:avLst/>
          </a:prstGeom>
          <a:solidFill>
            <a:srgbClr val="0C2B15"/>
          </a:solidFill>
          <a:ln>
            <a:noFill/>
          </a:ln>
        </p:spPr>
        <p:txBody>
          <a:bodyPr spcFirstLastPara="1" wrap="square" lIns="67733" tIns="67733" rIns="67733" bIns="67733" anchor="ctr" anchorCtr="0">
            <a:noAutofit/>
          </a:bodyPr>
          <a:lstStyle/>
          <a:p>
            <a:pPr marL="0" marR="0" lvl="0" indent="0" algn="ctr" defTabSz="914400" rtl="0" eaLnBrk="1" fontAlgn="auto" latinLnBrk="0" hangingPunct="1">
              <a:lnSpc>
                <a:spcPct val="147722"/>
              </a:lnSpc>
              <a:spcBef>
                <a:spcPts val="0"/>
              </a:spcBef>
              <a:spcAft>
                <a:spcPts val="0"/>
              </a:spcAft>
              <a:buClrTx/>
              <a:buSzTx/>
              <a:buFontTx/>
              <a:buNone/>
              <a:tabLst/>
              <a:defRPr/>
            </a:pPr>
            <a:endParaRPr kumimoji="0" sz="24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pic>
        <p:nvPicPr>
          <p:cNvPr id="4" name="Google Shape;57;p8" descr="A black background with white text&#10;&#10;Description automatically generated">
            <a:extLst>
              <a:ext uri="{FF2B5EF4-FFF2-40B4-BE49-F238E27FC236}">
                <a16:creationId xmlns:a16="http://schemas.microsoft.com/office/drawing/2014/main" id="{F65F7A9B-AAB5-4C3A-29E5-E4714CF24739}"/>
              </a:ext>
            </a:extLst>
          </p:cNvPr>
          <p:cNvPicPr preferRelativeResize="0"/>
          <p:nvPr userDrawn="1"/>
        </p:nvPicPr>
        <p:blipFill rotWithShape="1">
          <a:blip r:embed="rId2">
            <a:alphaModFix/>
          </a:blip>
          <a:srcRect/>
          <a:stretch/>
        </p:blipFill>
        <p:spPr>
          <a:xfrm>
            <a:off x="9775533" y="6253367"/>
            <a:ext cx="2227867" cy="410567"/>
          </a:xfrm>
          <a:prstGeom prst="rect">
            <a:avLst/>
          </a:prstGeom>
          <a:noFill/>
          <a:ln>
            <a:noFill/>
          </a:ln>
        </p:spPr>
      </p:pic>
    </p:spTree>
    <p:extLst>
      <p:ext uri="{BB962C8B-B14F-4D97-AF65-F5344CB8AC3E}">
        <p14:creationId xmlns:p14="http://schemas.microsoft.com/office/powerpoint/2010/main" val="24717657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2" name="Google Shape;97;p11" descr="A black background with green text&#10;&#10;Description automatically generated">
            <a:extLst>
              <a:ext uri="{FF2B5EF4-FFF2-40B4-BE49-F238E27FC236}">
                <a16:creationId xmlns:a16="http://schemas.microsoft.com/office/drawing/2014/main" id="{F248B0B3-527D-1709-7EB7-94E910FF1231}"/>
              </a:ext>
            </a:extLst>
          </p:cNvPr>
          <p:cNvPicPr preferRelativeResize="0"/>
          <p:nvPr userDrawn="1"/>
        </p:nvPicPr>
        <p:blipFill rotWithShape="1">
          <a:blip r:embed="rId2">
            <a:alphaModFix/>
          </a:blip>
          <a:srcRect/>
          <a:stretch/>
        </p:blipFill>
        <p:spPr>
          <a:xfrm>
            <a:off x="9804401" y="6273777"/>
            <a:ext cx="2232279" cy="410569"/>
          </a:xfrm>
          <a:prstGeom prst="rect">
            <a:avLst/>
          </a:prstGeom>
          <a:noFill/>
          <a:ln>
            <a:noFill/>
          </a:ln>
        </p:spPr>
      </p:pic>
      <p:cxnSp>
        <p:nvCxnSpPr>
          <p:cNvPr id="5" name="Google Shape;100;p12">
            <a:extLst>
              <a:ext uri="{FF2B5EF4-FFF2-40B4-BE49-F238E27FC236}">
                <a16:creationId xmlns:a16="http://schemas.microsoft.com/office/drawing/2014/main" id="{42D5FD1E-C075-C099-CFB8-C4890C8A8C11}"/>
              </a:ext>
            </a:extLst>
          </p:cNvPr>
          <p:cNvCxnSpPr>
            <a:cxnSpLocks/>
          </p:cNvCxnSpPr>
          <p:nvPr userDrawn="1"/>
        </p:nvCxnSpPr>
        <p:spPr>
          <a:xfrm>
            <a:off x="394792" y="1140859"/>
            <a:ext cx="5472608" cy="0"/>
          </a:xfrm>
          <a:prstGeom prst="straightConnector1">
            <a:avLst/>
          </a:prstGeom>
          <a:noFill/>
          <a:ln w="38100" cap="flat" cmpd="sng">
            <a:solidFill>
              <a:srgbClr val="000000"/>
            </a:solidFill>
            <a:prstDash val="solid"/>
            <a:round/>
            <a:headEnd type="none" w="sm" len="sm"/>
            <a:tailEnd type="none" w="sm" len="sm"/>
          </a:ln>
        </p:spPr>
      </p:cxnSp>
    </p:spTree>
    <p:extLst>
      <p:ext uri="{BB962C8B-B14F-4D97-AF65-F5344CB8AC3E}">
        <p14:creationId xmlns:p14="http://schemas.microsoft.com/office/powerpoint/2010/main" val="1692874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12192000" cy="6858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12">
              <a:alphaModFix/>
            </a:blip>
            <a:stretch>
              <a:fillRect l="-20309" r="-20309"/>
            </a:stretch>
          </a:blipFill>
          <a:ln>
            <a:noFill/>
          </a:ln>
        </p:spPr>
        <p:txBody>
          <a:bodyPr spcFirstLastPara="1" wrap="square" lIns="121900" tIns="60933" rIns="121900" bIns="60933" anchor="t" anchorCtr="0">
            <a:noAutofit/>
          </a:bodyPr>
          <a:lstStyle/>
          <a:p>
            <a:pPr marL="0" marR="0" lvl="0" indent="0" algn="l" rtl="0">
              <a:spcBef>
                <a:spcPts val="0"/>
              </a:spcBef>
              <a:spcAft>
                <a:spcPts val="0"/>
              </a:spcAft>
              <a:buNone/>
            </a:pPr>
            <a:endParaRPr sz="2400" dirty="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1549398281"/>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9" r:id="rId3"/>
    <p:sldLayoutId id="2147483674" r:id="rId4"/>
    <p:sldLayoutId id="2147483675" r:id="rId5"/>
    <p:sldLayoutId id="2147483676" r:id="rId6"/>
    <p:sldLayoutId id="2147483671" r:id="rId7"/>
    <p:sldLayoutId id="2147483672" r:id="rId8"/>
    <p:sldLayoutId id="2147483678" r:id="rId9"/>
    <p:sldLayoutId id="214748367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13;p14">
            <a:extLst>
              <a:ext uri="{FF2B5EF4-FFF2-40B4-BE49-F238E27FC236}">
                <a16:creationId xmlns:a16="http://schemas.microsoft.com/office/drawing/2014/main" id="{712D7036-1C62-2855-2E6B-D5A20C50F2FA}"/>
              </a:ext>
            </a:extLst>
          </p:cNvPr>
          <p:cNvSpPr txBox="1"/>
          <p:nvPr/>
        </p:nvSpPr>
        <p:spPr>
          <a:xfrm>
            <a:off x="2953054" y="5329493"/>
            <a:ext cx="9042300" cy="1189500"/>
          </a:xfrm>
          <a:prstGeom prst="rect">
            <a:avLst/>
          </a:prstGeom>
          <a:noFill/>
          <a:ln>
            <a:noFill/>
          </a:ln>
        </p:spPr>
        <p:txBody>
          <a:bodyPr spcFirstLastPara="1" wrap="square" lIns="91425" tIns="91425" rIns="91425" bIns="91425" anchor="t" anchorCtr="0">
            <a:noAutofit/>
          </a:bodyPr>
          <a:lstStyle/>
          <a:p>
            <a:r>
              <a:rPr lang="en-US" sz="2400" b="1">
                <a:solidFill>
                  <a:schemeClr val="bg2"/>
                </a:solidFill>
                <a:latin typeface="League Spartan" panose="020B0604020202020204" charset="0"/>
                <a:ea typeface="Arial Narrow"/>
                <a:cs typeface="Arial Narrow"/>
                <a:sym typeface="Arial Narrow"/>
              </a:rPr>
              <a:t>Board Approved Regulatory </a:t>
            </a:r>
            <a:r>
              <a:rPr lang="en-US" sz="2400" b="1" dirty="0">
                <a:solidFill>
                  <a:schemeClr val="bg2"/>
                </a:solidFill>
                <a:latin typeface="League Spartan" panose="020B0604020202020204" charset="0"/>
                <a:ea typeface="Arial Narrow"/>
                <a:cs typeface="Arial Narrow"/>
                <a:sym typeface="Arial Narrow"/>
              </a:rPr>
              <a:t>Roundtable: </a:t>
            </a:r>
            <a:r>
              <a:rPr lang="en-US" sz="2400" dirty="0">
                <a:solidFill>
                  <a:schemeClr val="bg2"/>
                </a:solidFill>
                <a:latin typeface="League Spartan" panose="020B0604020202020204"/>
              </a:rPr>
              <a:t>Forward Thinking Policy Through Convening and Engagement</a:t>
            </a:r>
          </a:p>
          <a:p>
            <a:pPr marL="0" lvl="0" indent="0" algn="l" rtl="0">
              <a:spcBef>
                <a:spcPts val="0"/>
              </a:spcBef>
              <a:spcAft>
                <a:spcPts val="0"/>
              </a:spcAft>
              <a:buNone/>
            </a:pPr>
            <a:r>
              <a:rPr lang="en-US" sz="2400" b="1" dirty="0">
                <a:solidFill>
                  <a:schemeClr val="bg2"/>
                </a:solidFill>
                <a:latin typeface="League Spartan" panose="020B0604020202020204" charset="0"/>
                <a:ea typeface="Arial Narrow"/>
                <a:cs typeface="Arial Narrow"/>
                <a:sym typeface="Arial Narrow"/>
              </a:rPr>
              <a:t> </a:t>
            </a:r>
            <a:endParaRPr sz="2400" b="1" dirty="0">
              <a:solidFill>
                <a:schemeClr val="bg2"/>
              </a:solidFill>
              <a:latin typeface="League Spartan" panose="020B0604020202020204" charset="0"/>
              <a:ea typeface="Arial Narrow"/>
              <a:cs typeface="Arial Narrow"/>
              <a:sym typeface="Arial Narrow"/>
            </a:endParaRPr>
          </a:p>
        </p:txBody>
      </p:sp>
    </p:spTree>
    <p:extLst>
      <p:ext uri="{BB962C8B-B14F-4D97-AF65-F5344CB8AC3E}">
        <p14:creationId xmlns:p14="http://schemas.microsoft.com/office/powerpoint/2010/main" val="3551464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62A6B-089D-EC2A-BAC3-09B9A6579687}"/>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8FE93AB-8DA2-4B5B-C112-6D091FD9C84D}"/>
              </a:ext>
            </a:extLst>
          </p:cNvPr>
          <p:cNvSpPr txBox="1"/>
          <p:nvPr/>
        </p:nvSpPr>
        <p:spPr>
          <a:xfrm>
            <a:off x="138684" y="329184"/>
            <a:ext cx="11914632" cy="707886"/>
          </a:xfrm>
          <a:prstGeom prst="rect">
            <a:avLst/>
          </a:prstGeom>
          <a:noFill/>
        </p:spPr>
        <p:txBody>
          <a:bodyPr wrap="square">
            <a:spAutoFit/>
          </a:bodyPr>
          <a:lstStyle/>
          <a:p>
            <a:pPr algn="ctr"/>
            <a:r>
              <a:rPr lang="en-US" sz="4000" dirty="0">
                <a:solidFill>
                  <a:schemeClr val="bg1"/>
                </a:solidFill>
                <a:latin typeface="League Spartan" panose="020B0604020202020204"/>
              </a:rPr>
              <a:t>Discussion Question 6</a:t>
            </a:r>
          </a:p>
        </p:txBody>
      </p:sp>
      <p:sp>
        <p:nvSpPr>
          <p:cNvPr id="3" name="TextBox 2">
            <a:extLst>
              <a:ext uri="{FF2B5EF4-FFF2-40B4-BE49-F238E27FC236}">
                <a16:creationId xmlns:a16="http://schemas.microsoft.com/office/drawing/2014/main" id="{840AA417-F821-FD7C-A5D5-660ECD93EF72}"/>
              </a:ext>
            </a:extLst>
          </p:cNvPr>
          <p:cNvSpPr txBox="1"/>
          <p:nvPr/>
        </p:nvSpPr>
        <p:spPr>
          <a:xfrm>
            <a:off x="457200" y="1437153"/>
            <a:ext cx="11286310" cy="2585323"/>
          </a:xfrm>
          <a:prstGeom prst="rect">
            <a:avLst/>
          </a:prstGeom>
          <a:noFill/>
        </p:spPr>
        <p:txBody>
          <a:bodyPr wrap="square">
            <a:spAutoFit/>
          </a:bodyPr>
          <a:lstStyle/>
          <a:p>
            <a:pPr marL="0" marR="0">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457200" marR="0">
              <a:buNone/>
            </a:pPr>
            <a:r>
              <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p>
          <a:p>
            <a:pPr marR="0" lvl="0">
              <a:tabLst>
                <a:tab pos="457200" algn="l"/>
              </a:tabLst>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What could meaningfully advance the shift from compliance to rewarding quality and innovation?</a:t>
            </a:r>
          </a:p>
          <a:p>
            <a:pPr marL="457200" marR="0">
              <a:buNone/>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2497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3C4EDB-6B6A-E8D5-7B12-B99D79F23659}"/>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D29E131-A7FC-19A6-032F-7CB165B07636}"/>
              </a:ext>
            </a:extLst>
          </p:cNvPr>
          <p:cNvSpPr txBox="1"/>
          <p:nvPr/>
        </p:nvSpPr>
        <p:spPr>
          <a:xfrm>
            <a:off x="138684" y="329184"/>
            <a:ext cx="11914632" cy="707886"/>
          </a:xfrm>
          <a:prstGeom prst="rect">
            <a:avLst/>
          </a:prstGeom>
          <a:noFill/>
        </p:spPr>
        <p:txBody>
          <a:bodyPr wrap="square">
            <a:spAutoFit/>
          </a:bodyPr>
          <a:lstStyle/>
          <a:p>
            <a:pPr algn="ctr"/>
            <a:r>
              <a:rPr lang="en-US" sz="4000" dirty="0">
                <a:solidFill>
                  <a:schemeClr val="bg1"/>
                </a:solidFill>
                <a:latin typeface="League Spartan" panose="020B0604020202020204"/>
              </a:rPr>
              <a:t>Discussion Question 7</a:t>
            </a:r>
          </a:p>
        </p:txBody>
      </p:sp>
      <p:sp>
        <p:nvSpPr>
          <p:cNvPr id="3" name="TextBox 2">
            <a:extLst>
              <a:ext uri="{FF2B5EF4-FFF2-40B4-BE49-F238E27FC236}">
                <a16:creationId xmlns:a16="http://schemas.microsoft.com/office/drawing/2014/main" id="{9E82FB3A-3124-76D8-551D-392F2D823EAC}"/>
              </a:ext>
            </a:extLst>
          </p:cNvPr>
          <p:cNvSpPr txBox="1"/>
          <p:nvPr/>
        </p:nvSpPr>
        <p:spPr>
          <a:xfrm>
            <a:off x="444137" y="1437153"/>
            <a:ext cx="11260183" cy="2831544"/>
          </a:xfrm>
          <a:prstGeom prst="rect">
            <a:avLst/>
          </a:prstGeom>
          <a:noFill/>
        </p:spPr>
        <p:txBody>
          <a:bodyPr wrap="square">
            <a:spAutoFit/>
          </a:bodyPr>
          <a:lstStyle/>
          <a:p>
            <a:pPr marL="0" marR="0">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457200" marR="0">
              <a:buNone/>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p>
          <a:p>
            <a:pPr marR="0" lvl="0">
              <a:tabLst>
                <a:tab pos="457200" algn="l"/>
              </a:tabLst>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What are possible Medicare Advantage SNP payment changes that would foster provider network participation among smaller SNP? ​</a:t>
            </a:r>
          </a:p>
        </p:txBody>
      </p:sp>
    </p:spTree>
    <p:extLst>
      <p:ext uri="{BB962C8B-B14F-4D97-AF65-F5344CB8AC3E}">
        <p14:creationId xmlns:p14="http://schemas.microsoft.com/office/powerpoint/2010/main" val="4535812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273CE6-3A7C-32D3-3875-DC4C667B28BC}"/>
              </a:ext>
            </a:extLst>
          </p:cNvPr>
          <p:cNvSpPr txBox="1"/>
          <p:nvPr/>
        </p:nvSpPr>
        <p:spPr>
          <a:xfrm>
            <a:off x="0" y="320040"/>
            <a:ext cx="12192000" cy="707886"/>
          </a:xfrm>
          <a:prstGeom prst="rect">
            <a:avLst/>
          </a:prstGeom>
          <a:noFill/>
        </p:spPr>
        <p:txBody>
          <a:bodyPr wrap="square" rtlCol="0">
            <a:spAutoFit/>
          </a:bodyPr>
          <a:lstStyle/>
          <a:p>
            <a:pPr algn="ctr"/>
            <a:r>
              <a:rPr lang="en-US" sz="4000" dirty="0">
                <a:solidFill>
                  <a:schemeClr val="bg1"/>
                </a:solidFill>
                <a:latin typeface="League Spartan" panose="020B0604020202020204"/>
              </a:rPr>
              <a:t>Action Steps to Frame Membership Discussion</a:t>
            </a:r>
          </a:p>
        </p:txBody>
      </p:sp>
      <p:sp>
        <p:nvSpPr>
          <p:cNvPr id="4" name="TextBox 3">
            <a:extLst>
              <a:ext uri="{FF2B5EF4-FFF2-40B4-BE49-F238E27FC236}">
                <a16:creationId xmlns:a16="http://schemas.microsoft.com/office/drawing/2014/main" id="{A1E2DEE0-2EEE-BD39-F793-2A760399CF13}"/>
              </a:ext>
            </a:extLst>
          </p:cNvPr>
          <p:cNvSpPr txBox="1"/>
          <p:nvPr/>
        </p:nvSpPr>
        <p:spPr>
          <a:xfrm>
            <a:off x="381000" y="1643896"/>
            <a:ext cx="11571514" cy="4401205"/>
          </a:xfrm>
          <a:prstGeom prst="rect">
            <a:avLst/>
          </a:prstGeom>
          <a:noFill/>
        </p:spPr>
        <p:txBody>
          <a:bodyPr wrap="square">
            <a:spAutoFit/>
          </a:bodyPr>
          <a:lstStyle/>
          <a:p>
            <a:pPr rtl="0" fontAlgn="ctr">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Input from Former Key Hill and CMS Staff on Initial SNP Intent and Evolution </a:t>
            </a:r>
          </a:p>
          <a:p>
            <a:pPr rtl="0" fontAlgn="ct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ctr">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Discussion </a:t>
            </a:r>
            <a:r>
              <a:rPr lang="en-US" sz="2400" dirty="0">
                <a:solidFill>
                  <a:srgbClr val="000000"/>
                </a:solidFill>
                <a:latin typeface="Calibri" panose="020F0502020204030204" pitchFamily="34" charset="0"/>
                <a:ea typeface="Calibri" panose="020F0502020204030204" pitchFamily="34" charset="0"/>
                <a:cs typeface="Calibri" panose="020F0502020204030204" pitchFamily="34" charset="0"/>
              </a:rPr>
              <a:t>Points to Have with </a:t>
            </a: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Administration </a:t>
            </a:r>
          </a:p>
          <a:p>
            <a:pPr marL="800100" lvl="1" indent="-342900" fontAlgn="ctr">
              <a:buFont typeface="Wingdings" panose="05000000000000000000" pitchFamily="2" charset="2"/>
              <a:buChar char="q"/>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Review Existing Policy/Regulations </a:t>
            </a:r>
          </a:p>
          <a:p>
            <a:pPr marL="800100" lvl="1" indent="-342900" fontAlgn="ctr">
              <a:buFont typeface="Wingdings" panose="05000000000000000000" pitchFamily="2" charset="2"/>
              <a:buChar char="q"/>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Modernize and Eliminate Remain Barriers to Integration and Complex Care for Chronic Conditions</a:t>
            </a:r>
          </a:p>
          <a:p>
            <a:pPr marL="800100" lvl="1" indent="-342900" fontAlgn="ctr">
              <a:buFont typeface="Wingdings" panose="05000000000000000000" pitchFamily="2" charset="2"/>
              <a:buChar char="q"/>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Remove Policy Which Produces Little Outcome for Beneficiaries and Creates Plan Administrative Burden</a:t>
            </a:r>
          </a:p>
          <a:p>
            <a:pPr marL="800100" lvl="1" indent="-342900" fontAlgn="ctr">
              <a:buFont typeface="Wingdings" panose="05000000000000000000" pitchFamily="2" charset="2"/>
              <a:buChar char="q"/>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Develop Policy Which Offers Plans More Flexibility</a:t>
            </a:r>
          </a:p>
          <a:p>
            <a:pPr marL="800100" lvl="1" indent="-342900" fontAlgn="ctr">
              <a:buFont typeface="Wingdings" panose="05000000000000000000" pitchFamily="2" charset="2"/>
              <a:buChar char="q"/>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Identify Policy Needed - Transparency, Program Integrity, etc.</a:t>
            </a:r>
          </a:p>
          <a:p>
            <a:pPr lvl="1" fontAlgn="ct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0" fontAlgn="ctr">
              <a:buFont typeface="Arial" panose="020B0604020202020204" pitchFamily="34" charset="0"/>
              <a:buChar char="•"/>
            </a:pPr>
            <a:r>
              <a:rPr lang="en-US" sz="2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Review Body of Evidence (Possible Literature Review) on the SNP Policy and Development </a:t>
            </a: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04374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3;p16">
            <a:extLst>
              <a:ext uri="{FF2B5EF4-FFF2-40B4-BE49-F238E27FC236}">
                <a16:creationId xmlns:a16="http://schemas.microsoft.com/office/drawing/2014/main" id="{E1004DDD-6429-EAD6-8BB6-1918292F5FD3}"/>
              </a:ext>
            </a:extLst>
          </p:cNvPr>
          <p:cNvSpPr txBox="1"/>
          <p:nvPr/>
        </p:nvSpPr>
        <p:spPr>
          <a:xfrm>
            <a:off x="2879508" y="1859354"/>
            <a:ext cx="6743879" cy="3139291"/>
          </a:xfrm>
          <a:prstGeom prst="rect">
            <a:avLst/>
          </a:prstGeom>
          <a:noFill/>
          <a:ln>
            <a:noFill/>
          </a:ln>
        </p:spPr>
        <p:txBody>
          <a:bodyPr spcFirstLastPara="1" wrap="square" lIns="91425" tIns="91425" rIns="91425" bIns="91425" anchor="t" anchorCtr="0">
            <a:spAutoFit/>
          </a:bodyPr>
          <a:lstStyle/>
          <a:p>
            <a:pPr algn="ctr">
              <a:lnSpc>
                <a:spcPct val="100300"/>
              </a:lnSpc>
            </a:pPr>
            <a:r>
              <a:rPr lang="en" sz="9600" b="1" dirty="0">
                <a:solidFill>
                  <a:schemeClr val="bg1"/>
                </a:solidFill>
                <a:latin typeface="Calibri"/>
                <a:ea typeface="Calibri"/>
                <a:cs typeface="Calibri"/>
                <a:sym typeface="League Spartan"/>
              </a:rPr>
              <a:t>Regulatory Roundtable</a:t>
            </a:r>
            <a:endParaRPr sz="9600" b="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500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C568FD-5663-79FC-4A33-537B96AFC4F5}"/>
              </a:ext>
            </a:extLst>
          </p:cNvPr>
          <p:cNvSpPr txBox="1"/>
          <p:nvPr/>
        </p:nvSpPr>
        <p:spPr>
          <a:xfrm>
            <a:off x="6217920" y="1411754"/>
            <a:ext cx="5888736" cy="5139869"/>
          </a:xfrm>
          <a:prstGeom prst="rect">
            <a:avLst/>
          </a:prstGeom>
          <a:noFill/>
        </p:spPr>
        <p:txBody>
          <a:bodyPr wrap="square" rtlCol="0">
            <a:spAutoFit/>
          </a:bodyPr>
          <a:lstStyle/>
          <a:p>
            <a:r>
              <a:rPr lang="en-US" sz="2000" b="1" dirty="0">
                <a:solidFill>
                  <a:schemeClr val="bg2"/>
                </a:solidFill>
                <a:latin typeface="Calibri" panose="020F0502020204030204" pitchFamily="34" charset="0"/>
                <a:ea typeface="Calibri" panose="020F0502020204030204" pitchFamily="34" charset="0"/>
                <a:cs typeface="Calibri" panose="020F0502020204030204" pitchFamily="34" charset="0"/>
              </a:rPr>
              <a:t>Rationale</a:t>
            </a:r>
          </a:p>
          <a:p>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Persons with complex, chronic conditions are Medicare’s most vulnerable, high-cost, and rapidly group service group. The Roundtable’s focus is identifying alignment opportunities</a:t>
            </a:r>
            <a:r>
              <a:rPr lang="en-US" sz="1800" kern="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for payors, providers, health care settings, and consumers. </a:t>
            </a:r>
            <a:r>
              <a:rPr lang="en-US" sz="18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Areas of emphasis will: </a:t>
            </a:r>
            <a:endParaRPr lang="en-US" sz="1800" kern="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Address SNP Enrollees and Medicaid Eligibility Prevalence</a:t>
            </a:r>
          </a:p>
          <a:p>
            <a:pPr marL="285750" indent="-285750">
              <a:buFont typeface="Arial" panose="020B0604020202020204" pitchFamily="34" charset="0"/>
              <a:buChar char="•"/>
            </a:pPr>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Focus on Medicare Advantage (MA) policy and operations</a:t>
            </a:r>
          </a:p>
          <a:p>
            <a:pPr marL="285750" indent="-285750">
              <a:buFont typeface="Arial" panose="020B0604020202020204" pitchFamily="34" charset="0"/>
              <a:buChar char="•"/>
            </a:pPr>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Assemble Strategies to Tackle Growth Among High Need Populations</a:t>
            </a:r>
          </a:p>
          <a:p>
            <a:endParaRPr lang="en-US" kern="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r>
              <a:rPr lang="en-US" sz="2000" b="1" dirty="0">
                <a:solidFill>
                  <a:schemeClr val="bg2"/>
                </a:solidFill>
                <a:latin typeface="Calibri" panose="020F0502020204030204" pitchFamily="34" charset="0"/>
                <a:ea typeface="Calibri" panose="020F0502020204030204" pitchFamily="34" charset="0"/>
                <a:cs typeface="Calibri" panose="020F0502020204030204" pitchFamily="34" charset="0"/>
              </a:rPr>
              <a:t>Actionable Product</a:t>
            </a:r>
          </a:p>
          <a:p>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The Roundtable effort will culminate in actionable recommendations– administrative, legislative and policy proposals for improving systemic, specialty managed care for high need, complex populations with lifelong chronic conditions.</a:t>
            </a:r>
          </a:p>
          <a:p>
            <a:endParaRPr lang="en-US" dirty="0"/>
          </a:p>
        </p:txBody>
      </p:sp>
      <p:sp>
        <p:nvSpPr>
          <p:cNvPr id="3" name="TextBox 2">
            <a:extLst>
              <a:ext uri="{FF2B5EF4-FFF2-40B4-BE49-F238E27FC236}">
                <a16:creationId xmlns:a16="http://schemas.microsoft.com/office/drawing/2014/main" id="{34E5B549-7876-1769-21BC-CFE313A843E8}"/>
              </a:ext>
            </a:extLst>
          </p:cNvPr>
          <p:cNvSpPr txBox="1"/>
          <p:nvPr/>
        </p:nvSpPr>
        <p:spPr>
          <a:xfrm>
            <a:off x="201167" y="1411754"/>
            <a:ext cx="5772913" cy="4832092"/>
          </a:xfrm>
          <a:prstGeom prst="rect">
            <a:avLst/>
          </a:prstGeom>
          <a:noFill/>
        </p:spPr>
        <p:txBody>
          <a:bodyPr wrap="square" rtlCol="0">
            <a:spAutoFit/>
          </a:bodyPr>
          <a:lstStyle/>
          <a:p>
            <a:r>
              <a:rPr lang="en-US" sz="2000" b="1" dirty="0">
                <a:solidFill>
                  <a:schemeClr val="bg2"/>
                </a:solidFill>
                <a:latin typeface="Calibri" panose="020F0502020204030204" pitchFamily="34" charset="0"/>
                <a:ea typeface="Calibri" panose="020F0502020204030204" pitchFamily="34" charset="0"/>
                <a:cs typeface="Calibri" panose="020F0502020204030204" pitchFamily="34" charset="0"/>
              </a:rPr>
              <a:t>Purpose</a:t>
            </a:r>
          </a:p>
          <a:p>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Going back in time to move forward. Building on our own thought leadership, the Regulatory Roundtable idea is an homage to the working sessions that the National Chronic Care Consortium conducted from 2001-2002. </a:t>
            </a:r>
          </a:p>
          <a:p>
            <a:endParaRPr lang="en-US"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Pulling together a broad array of changemakers, beneficiary groups, health plans, and official from state and federal agencies for the purpose of improving the healthcare Medicare SNP enrollees. Working collaborative to identify opportunities for eliminating remaining barriers to effective systemic complex care delivery, such as policy and operational challenges through specialty managed care. </a:t>
            </a:r>
          </a:p>
          <a:p>
            <a:endParaRPr lang="en-US"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r>
              <a:rPr lang="en-US" dirty="0">
                <a:solidFill>
                  <a:schemeClr val="bg2"/>
                </a:solidFill>
                <a:latin typeface="Calibri" panose="020F0502020204030204" pitchFamily="34" charset="0"/>
                <a:ea typeface="Calibri" panose="020F0502020204030204" pitchFamily="34" charset="0"/>
                <a:cs typeface="Calibri" panose="020F0502020204030204" pitchFamily="34" charset="0"/>
              </a:rPr>
              <a:t>The Regulatory Roundtable efforts will be grounded in the SNP Alliance’s mission and visionary goals.</a:t>
            </a:r>
          </a:p>
          <a:p>
            <a:endParaRPr lang="en-US" dirty="0"/>
          </a:p>
        </p:txBody>
      </p:sp>
      <p:sp>
        <p:nvSpPr>
          <p:cNvPr id="5" name="TextBox 4">
            <a:extLst>
              <a:ext uri="{FF2B5EF4-FFF2-40B4-BE49-F238E27FC236}">
                <a16:creationId xmlns:a16="http://schemas.microsoft.com/office/drawing/2014/main" id="{FE88C48C-F1B5-88D6-72E7-E3C50AD7DDD2}"/>
              </a:ext>
            </a:extLst>
          </p:cNvPr>
          <p:cNvSpPr txBox="1"/>
          <p:nvPr/>
        </p:nvSpPr>
        <p:spPr>
          <a:xfrm>
            <a:off x="85344" y="88315"/>
            <a:ext cx="12106656" cy="1323439"/>
          </a:xfrm>
          <a:prstGeom prst="rect">
            <a:avLst/>
          </a:prstGeom>
          <a:noFill/>
        </p:spPr>
        <p:txBody>
          <a:bodyPr wrap="square">
            <a:spAutoFit/>
          </a:bodyPr>
          <a:lstStyle/>
          <a:p>
            <a:pPr algn="ctr"/>
            <a:r>
              <a:rPr lang="en-US" sz="4000" dirty="0">
                <a:solidFill>
                  <a:schemeClr val="bg1"/>
                </a:solidFill>
                <a:latin typeface="League Spartan" panose="020B0604020202020204"/>
              </a:rPr>
              <a:t>Forward Thinking Policy Through Convening and Engagement</a:t>
            </a:r>
          </a:p>
        </p:txBody>
      </p:sp>
    </p:spTree>
    <p:extLst>
      <p:ext uri="{BB962C8B-B14F-4D97-AF65-F5344CB8AC3E}">
        <p14:creationId xmlns:p14="http://schemas.microsoft.com/office/powerpoint/2010/main" val="2356772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581A0A-F1F4-BA1F-8FD4-5FB72CEBBF33}"/>
              </a:ext>
            </a:extLst>
          </p:cNvPr>
          <p:cNvSpPr txBox="1"/>
          <p:nvPr/>
        </p:nvSpPr>
        <p:spPr>
          <a:xfrm>
            <a:off x="100584" y="292608"/>
            <a:ext cx="11576304" cy="707886"/>
          </a:xfrm>
          <a:prstGeom prst="rect">
            <a:avLst/>
          </a:prstGeom>
          <a:noFill/>
        </p:spPr>
        <p:txBody>
          <a:bodyPr wrap="square" rtlCol="0">
            <a:spAutoFit/>
          </a:bodyPr>
          <a:lstStyle/>
          <a:p>
            <a:pPr algn="ctr"/>
            <a:r>
              <a:rPr lang="en-US" sz="4000" dirty="0">
                <a:solidFill>
                  <a:schemeClr val="bg1"/>
                </a:solidFill>
                <a:latin typeface="League Spartan" panose="020B0604020202020204"/>
              </a:rPr>
              <a:t>Discussion Framework Tenets</a:t>
            </a:r>
          </a:p>
        </p:txBody>
      </p:sp>
      <p:sp>
        <p:nvSpPr>
          <p:cNvPr id="4" name="TextBox 3">
            <a:extLst>
              <a:ext uri="{FF2B5EF4-FFF2-40B4-BE49-F238E27FC236}">
                <a16:creationId xmlns:a16="http://schemas.microsoft.com/office/drawing/2014/main" id="{1B2C4AE4-CD1F-C4DE-50EA-A2C94278612F}"/>
              </a:ext>
            </a:extLst>
          </p:cNvPr>
          <p:cNvSpPr txBox="1"/>
          <p:nvPr/>
        </p:nvSpPr>
        <p:spPr>
          <a:xfrm>
            <a:off x="313509" y="1673429"/>
            <a:ext cx="11363379" cy="4975721"/>
          </a:xfrm>
          <a:prstGeom prst="rect">
            <a:avLst/>
          </a:prstGeom>
          <a:noFill/>
        </p:spPr>
        <p:txBody>
          <a:bodyPr wrap="square">
            <a:spAutoFit/>
          </a:bodyPr>
          <a:lstStyle/>
          <a:p>
            <a:pPr marL="457200" marR="0" lvl="0" indent="-457200">
              <a:spcAft>
                <a:spcPts val="800"/>
              </a:spcAft>
              <a:buFont typeface="Arial" panose="020B0604020202020204" pitchFamily="34" charset="0"/>
              <a:buChar char="•"/>
            </a:pPr>
            <a:r>
              <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Think ahead with a long-term perspective to find a pathway forward.</a:t>
            </a:r>
          </a:p>
          <a:p>
            <a:pPr marL="457200" marR="0" lvl="0" indent="-457200">
              <a:spcAft>
                <a:spcPts val="800"/>
              </a:spcAft>
              <a:buFont typeface="Arial" panose="020B0604020202020204" pitchFamily="34" charset="0"/>
              <a:buChar char="•"/>
            </a:pPr>
            <a:endPar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Aft>
                <a:spcPts val="800"/>
              </a:spcAft>
              <a:buFont typeface="Arial" panose="020B0604020202020204" pitchFamily="34" charset="0"/>
              <a:buChar char="•"/>
            </a:pPr>
            <a:r>
              <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Embrace systems thinking by examining the relationship between a person’s challenges and the relevant programs and providers that address them. </a:t>
            </a:r>
          </a:p>
          <a:p>
            <a:pPr marL="457200" marR="0" indent="-457200">
              <a:spcAft>
                <a:spcPts val="800"/>
              </a:spcAft>
              <a:buFont typeface="Arial" panose="020B0604020202020204" pitchFamily="34" charset="0"/>
              <a:buChar char="•"/>
            </a:pPr>
            <a:endPar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457200" marR="0" lvl="0" indent="-457200">
              <a:spcAft>
                <a:spcPts val="800"/>
              </a:spcAft>
              <a:buFont typeface="Arial" panose="020B0604020202020204" pitchFamily="34" charset="0"/>
              <a:buChar char="•"/>
            </a:pPr>
            <a:r>
              <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Target high-leverage interventions that intersect, especially those that can provide the most significant benefit to the most individuals in the shortest amount of time. </a:t>
            </a:r>
          </a:p>
          <a:p>
            <a:pPr marL="457200" marR="0" lvl="0" indent="-457200">
              <a:spcAft>
                <a:spcPts val="800"/>
              </a:spcAft>
              <a:buFont typeface="Arial" panose="020B0604020202020204" pitchFamily="34" charset="0"/>
              <a:buChar char="•"/>
            </a:pPr>
            <a:endPar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Aft>
                <a:spcPts val="800"/>
              </a:spcAft>
              <a:buFont typeface="Arial" panose="020B0604020202020204" pitchFamily="34" charset="0"/>
              <a:buChar char="•"/>
            </a:pPr>
            <a:r>
              <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Let compassion and logic guide solutions for assisting those with complex care needs.</a:t>
            </a:r>
          </a:p>
          <a:p>
            <a:pPr marL="457200" marR="0" indent="-457200">
              <a:spcAft>
                <a:spcPts val="800"/>
              </a:spcAft>
              <a:buFont typeface="Arial" panose="020B0604020202020204" pitchFamily="34" charset="0"/>
              <a:buChar char="•"/>
            </a:pPr>
            <a:endPar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L="457200" marR="0" indent="-457200">
              <a:spcAft>
                <a:spcPts val="800"/>
              </a:spcAft>
              <a:buFont typeface="Arial" panose="020B0604020202020204" pitchFamily="34" charset="0"/>
              <a:buChar char="•"/>
            </a:pPr>
            <a:r>
              <a:rPr lang="en-US" sz="2400" i="1"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Be flexible. </a:t>
            </a:r>
            <a:endParaRPr lang="en-US" sz="20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7910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BF6AB2-9FEB-16E5-DB78-B30ABC9CED3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8AD18902-8104-AD23-02C8-D47CA3D5B6C7}"/>
              </a:ext>
            </a:extLst>
          </p:cNvPr>
          <p:cNvSpPr txBox="1"/>
          <p:nvPr/>
        </p:nvSpPr>
        <p:spPr>
          <a:xfrm>
            <a:off x="138684" y="329184"/>
            <a:ext cx="11914632" cy="707886"/>
          </a:xfrm>
          <a:prstGeom prst="rect">
            <a:avLst/>
          </a:prstGeom>
          <a:noFill/>
        </p:spPr>
        <p:txBody>
          <a:bodyPr wrap="square">
            <a:spAutoFit/>
          </a:bodyPr>
          <a:lstStyle/>
          <a:p>
            <a:pPr algn="ctr"/>
            <a:r>
              <a:rPr lang="en-US" sz="4000" dirty="0">
                <a:solidFill>
                  <a:schemeClr val="bg1"/>
                </a:solidFill>
                <a:latin typeface="League Spartan" panose="020B0604020202020204"/>
              </a:rPr>
              <a:t>Discussion Question 1</a:t>
            </a:r>
          </a:p>
        </p:txBody>
      </p:sp>
      <p:sp>
        <p:nvSpPr>
          <p:cNvPr id="4" name="TextBox 3">
            <a:extLst>
              <a:ext uri="{FF2B5EF4-FFF2-40B4-BE49-F238E27FC236}">
                <a16:creationId xmlns:a16="http://schemas.microsoft.com/office/drawing/2014/main" id="{C4C26474-8AB1-0D25-1855-F33312842559}"/>
              </a:ext>
            </a:extLst>
          </p:cNvPr>
          <p:cNvSpPr txBox="1"/>
          <p:nvPr/>
        </p:nvSpPr>
        <p:spPr>
          <a:xfrm>
            <a:off x="246888" y="1674044"/>
            <a:ext cx="11806428" cy="400110"/>
          </a:xfrm>
          <a:prstGeom prst="rect">
            <a:avLst/>
          </a:prstGeom>
          <a:noFill/>
        </p:spPr>
        <p:txBody>
          <a:bodyPr wrap="square">
            <a:spAutoFit/>
          </a:bodyPr>
          <a:lstStyle/>
          <a:p>
            <a:pPr marL="0" marR="0">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EFBF89D-6537-5F8E-341E-5211AAF5FD86}"/>
              </a:ext>
            </a:extLst>
          </p:cNvPr>
          <p:cNvSpPr txBox="1"/>
          <p:nvPr/>
        </p:nvSpPr>
        <p:spPr>
          <a:xfrm>
            <a:off x="728281" y="2074154"/>
            <a:ext cx="10843642" cy="1938992"/>
          </a:xfrm>
          <a:prstGeom prst="rect">
            <a:avLst/>
          </a:prstGeom>
          <a:noFill/>
        </p:spPr>
        <p:txBody>
          <a:bodyPr wrap="square">
            <a:spAutoFit/>
          </a:bodyPr>
          <a:lstStyle/>
          <a:p>
            <a:pPr marR="0" lvl="0">
              <a:tabLst>
                <a:tab pos="457200" algn="l"/>
              </a:tabLst>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What are the top three reasons Medicare is not addressing the needs of people with chronic conditions?​</a:t>
            </a:r>
          </a:p>
        </p:txBody>
      </p:sp>
    </p:spTree>
    <p:extLst>
      <p:ext uri="{BB962C8B-B14F-4D97-AF65-F5344CB8AC3E}">
        <p14:creationId xmlns:p14="http://schemas.microsoft.com/office/powerpoint/2010/main" val="96770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ADC1EC-B2C1-03E5-433D-12F75C9B975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471314CF-A816-40D7-2236-58DFA10D8223}"/>
              </a:ext>
            </a:extLst>
          </p:cNvPr>
          <p:cNvSpPr txBox="1"/>
          <p:nvPr/>
        </p:nvSpPr>
        <p:spPr>
          <a:xfrm>
            <a:off x="138684" y="329184"/>
            <a:ext cx="11914632" cy="707886"/>
          </a:xfrm>
          <a:prstGeom prst="rect">
            <a:avLst/>
          </a:prstGeom>
          <a:noFill/>
        </p:spPr>
        <p:txBody>
          <a:bodyPr wrap="square">
            <a:spAutoFit/>
          </a:bodyPr>
          <a:lstStyle/>
          <a:p>
            <a:pPr algn="ctr"/>
            <a:r>
              <a:rPr lang="en-US" sz="4000" dirty="0">
                <a:solidFill>
                  <a:schemeClr val="bg1"/>
                </a:solidFill>
                <a:latin typeface="League Spartan" panose="020B0604020202020204"/>
              </a:rPr>
              <a:t>Discussion Question 2</a:t>
            </a:r>
          </a:p>
        </p:txBody>
      </p:sp>
      <p:sp>
        <p:nvSpPr>
          <p:cNvPr id="4" name="TextBox 3">
            <a:extLst>
              <a:ext uri="{FF2B5EF4-FFF2-40B4-BE49-F238E27FC236}">
                <a16:creationId xmlns:a16="http://schemas.microsoft.com/office/drawing/2014/main" id="{08CA78D5-0D6E-BD18-2134-C6875302F7F6}"/>
              </a:ext>
            </a:extLst>
          </p:cNvPr>
          <p:cNvSpPr txBox="1"/>
          <p:nvPr/>
        </p:nvSpPr>
        <p:spPr>
          <a:xfrm>
            <a:off x="246888" y="1674044"/>
            <a:ext cx="11806428" cy="400110"/>
          </a:xfrm>
          <a:prstGeom prst="rect">
            <a:avLst/>
          </a:prstGeom>
          <a:noFill/>
        </p:spPr>
        <p:txBody>
          <a:bodyPr wrap="square">
            <a:spAutoFit/>
          </a:bodyPr>
          <a:lstStyle/>
          <a:p>
            <a:pPr marL="0" marR="0">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4696D5AE-42B1-692F-B7F5-94043322CB15}"/>
              </a:ext>
            </a:extLst>
          </p:cNvPr>
          <p:cNvSpPr txBox="1"/>
          <p:nvPr/>
        </p:nvSpPr>
        <p:spPr>
          <a:xfrm>
            <a:off x="391886" y="1635169"/>
            <a:ext cx="11286308" cy="2677656"/>
          </a:xfrm>
          <a:prstGeom prst="rect">
            <a:avLst/>
          </a:prstGeom>
          <a:noFill/>
        </p:spPr>
        <p:txBody>
          <a:bodyPr wrap="square">
            <a:spAutoFit/>
          </a:bodyPr>
          <a:lstStyle/>
          <a:p>
            <a:pPr marL="457200" marR="0"/>
            <a:endPar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R="0" lvl="0">
              <a:tabLst>
                <a:tab pos="457200" algn="l"/>
              </a:tabLst>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What are the primary regulatory barriers that affect the care of individuals who are dually eligible for Medicare and Medicaid?</a:t>
            </a:r>
          </a:p>
          <a:p>
            <a:pPr marL="457200" marR="0"/>
            <a:endPar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54735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BA63A-27E5-2BA8-B781-C28B08BBE3B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DE54917-0264-D2E6-687A-6406B47AD2E3}"/>
              </a:ext>
            </a:extLst>
          </p:cNvPr>
          <p:cNvSpPr txBox="1"/>
          <p:nvPr/>
        </p:nvSpPr>
        <p:spPr>
          <a:xfrm>
            <a:off x="138684" y="329184"/>
            <a:ext cx="11914632" cy="707886"/>
          </a:xfrm>
          <a:prstGeom prst="rect">
            <a:avLst/>
          </a:prstGeom>
          <a:noFill/>
        </p:spPr>
        <p:txBody>
          <a:bodyPr wrap="square">
            <a:spAutoFit/>
          </a:bodyPr>
          <a:lstStyle/>
          <a:p>
            <a:pPr algn="ctr"/>
            <a:r>
              <a:rPr lang="en-US" sz="4000" dirty="0">
                <a:solidFill>
                  <a:schemeClr val="bg1"/>
                </a:solidFill>
                <a:latin typeface="League Spartan" panose="020B0604020202020204"/>
              </a:rPr>
              <a:t>Discussion Question 3</a:t>
            </a:r>
          </a:p>
        </p:txBody>
      </p:sp>
      <p:sp>
        <p:nvSpPr>
          <p:cNvPr id="4" name="TextBox 3">
            <a:extLst>
              <a:ext uri="{FF2B5EF4-FFF2-40B4-BE49-F238E27FC236}">
                <a16:creationId xmlns:a16="http://schemas.microsoft.com/office/drawing/2014/main" id="{01DB956F-8991-17EC-E648-DE72535F4AC6}"/>
              </a:ext>
            </a:extLst>
          </p:cNvPr>
          <p:cNvSpPr txBox="1"/>
          <p:nvPr/>
        </p:nvSpPr>
        <p:spPr>
          <a:xfrm>
            <a:off x="246888" y="1674044"/>
            <a:ext cx="11806428" cy="400110"/>
          </a:xfrm>
          <a:prstGeom prst="rect">
            <a:avLst/>
          </a:prstGeom>
          <a:noFill/>
        </p:spPr>
        <p:txBody>
          <a:bodyPr wrap="square">
            <a:spAutoFit/>
          </a:bodyPr>
          <a:lstStyle/>
          <a:p>
            <a:pPr marL="0" marR="0">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16417E0E-9E26-5B9C-BA4F-1646C3B0B50D}"/>
              </a:ext>
            </a:extLst>
          </p:cNvPr>
          <p:cNvSpPr txBox="1"/>
          <p:nvPr/>
        </p:nvSpPr>
        <p:spPr>
          <a:xfrm>
            <a:off x="351227" y="1635169"/>
            <a:ext cx="11444533" cy="3908762"/>
          </a:xfrm>
          <a:prstGeom prst="rect">
            <a:avLst/>
          </a:prstGeom>
          <a:noFill/>
        </p:spPr>
        <p:txBody>
          <a:bodyPr wrap="square">
            <a:spAutoFit/>
          </a:bodyPr>
          <a:lstStyle/>
          <a:p>
            <a:pPr marL="914400" marR="0" indent="-457200">
              <a:buFont typeface="+mj-lt"/>
              <a:buAutoNum type="arabicPeriod"/>
            </a:pPr>
            <a:endPar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R="0" lvl="0">
              <a:tabLst>
                <a:tab pos="457200" algn="l"/>
              </a:tabLst>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How do the multidimensional and interdependent nature of chronic conditions impact the effectiveness of current Medicare regulations, and what specific changes could be made to better accommodate these complexities? ​</a:t>
            </a:r>
          </a:p>
          <a:p>
            <a:pPr marR="0" lvl="0">
              <a:tabLst>
                <a:tab pos="457200" algn="l"/>
              </a:tabLst>
            </a:pPr>
            <a:endParaRPr lang="en-US" sz="2400" kern="100"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3872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A31FDA-26EF-4B66-52CB-4B61CC26321C}"/>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96E87F97-4B8D-83E9-AA24-A092CF630868}"/>
              </a:ext>
            </a:extLst>
          </p:cNvPr>
          <p:cNvSpPr txBox="1"/>
          <p:nvPr/>
        </p:nvSpPr>
        <p:spPr>
          <a:xfrm>
            <a:off x="138684" y="329184"/>
            <a:ext cx="11914632" cy="707886"/>
          </a:xfrm>
          <a:prstGeom prst="rect">
            <a:avLst/>
          </a:prstGeom>
          <a:noFill/>
        </p:spPr>
        <p:txBody>
          <a:bodyPr wrap="square">
            <a:spAutoFit/>
          </a:bodyPr>
          <a:lstStyle/>
          <a:p>
            <a:pPr algn="ctr"/>
            <a:r>
              <a:rPr lang="en-US" sz="4000" dirty="0">
                <a:solidFill>
                  <a:schemeClr val="bg1"/>
                </a:solidFill>
                <a:latin typeface="League Spartan" panose="020B0604020202020204"/>
              </a:rPr>
              <a:t>Discussion Question 4</a:t>
            </a:r>
          </a:p>
        </p:txBody>
      </p:sp>
      <p:sp>
        <p:nvSpPr>
          <p:cNvPr id="4" name="TextBox 3">
            <a:extLst>
              <a:ext uri="{FF2B5EF4-FFF2-40B4-BE49-F238E27FC236}">
                <a16:creationId xmlns:a16="http://schemas.microsoft.com/office/drawing/2014/main" id="{3006485C-8234-BB3A-A76B-1E91A6DE24AB}"/>
              </a:ext>
            </a:extLst>
          </p:cNvPr>
          <p:cNvSpPr txBox="1"/>
          <p:nvPr/>
        </p:nvSpPr>
        <p:spPr>
          <a:xfrm>
            <a:off x="246888" y="1674044"/>
            <a:ext cx="11806428" cy="400110"/>
          </a:xfrm>
          <a:prstGeom prst="rect">
            <a:avLst/>
          </a:prstGeom>
          <a:noFill/>
        </p:spPr>
        <p:txBody>
          <a:bodyPr wrap="square">
            <a:spAutoFit/>
          </a:bodyPr>
          <a:lstStyle/>
          <a:p>
            <a:pPr marL="0" marR="0">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E2553506-3F27-32B8-9CD6-2D69370F2F9E}"/>
              </a:ext>
            </a:extLst>
          </p:cNvPr>
          <p:cNvSpPr txBox="1"/>
          <p:nvPr/>
        </p:nvSpPr>
        <p:spPr>
          <a:xfrm>
            <a:off x="418011" y="1635169"/>
            <a:ext cx="11377749" cy="3539430"/>
          </a:xfrm>
          <a:prstGeom prst="rect">
            <a:avLst/>
          </a:prstGeom>
          <a:noFill/>
        </p:spPr>
        <p:txBody>
          <a:bodyPr wrap="square">
            <a:spAutoFit/>
          </a:bodyPr>
          <a:lstStyle/>
          <a:p>
            <a:pPr marR="0" lvl="0">
              <a:tabLst>
                <a:tab pos="457200" algn="l"/>
              </a:tabLst>
            </a:pPr>
            <a:endParaRPr lang="en-US" sz="2400" kern="100" dirty="0">
              <a:solidFill>
                <a:schemeClr val="bg2"/>
              </a:solidFill>
              <a:latin typeface="Calibri" panose="020F0502020204030204" pitchFamily="34" charset="0"/>
              <a:ea typeface="Calibri" panose="020F0502020204030204" pitchFamily="34" charset="0"/>
              <a:cs typeface="Calibri" panose="020F0502020204030204" pitchFamily="34" charset="0"/>
            </a:endParaRPr>
          </a:p>
          <a:p>
            <a:pPr marR="0" lvl="0">
              <a:tabLst>
                <a:tab pos="457200" algn="l"/>
              </a:tabLst>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How do current Medicare and Medicaid policy structure impede the coordination of care among multiple providers, and what strategies could be implemented to enhance collective performance and seamless care? ​</a:t>
            </a:r>
            <a:r>
              <a:rPr lang="en-US" sz="40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64381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6DC6104-C411-68F6-1377-F0B01156D323}"/>
              </a:ext>
            </a:extLst>
          </p:cNvPr>
          <p:cNvSpPr txBox="1"/>
          <p:nvPr/>
        </p:nvSpPr>
        <p:spPr>
          <a:xfrm>
            <a:off x="138684" y="329184"/>
            <a:ext cx="11914632" cy="707886"/>
          </a:xfrm>
          <a:prstGeom prst="rect">
            <a:avLst/>
          </a:prstGeom>
          <a:noFill/>
        </p:spPr>
        <p:txBody>
          <a:bodyPr wrap="square">
            <a:spAutoFit/>
          </a:bodyPr>
          <a:lstStyle/>
          <a:p>
            <a:pPr algn="ctr"/>
            <a:r>
              <a:rPr lang="en-US" sz="4000" dirty="0">
                <a:solidFill>
                  <a:schemeClr val="bg1"/>
                </a:solidFill>
                <a:latin typeface="League Spartan" panose="020B0604020202020204"/>
              </a:rPr>
              <a:t>Discussion Question 5</a:t>
            </a:r>
          </a:p>
        </p:txBody>
      </p:sp>
      <p:sp>
        <p:nvSpPr>
          <p:cNvPr id="3" name="TextBox 2">
            <a:extLst>
              <a:ext uri="{FF2B5EF4-FFF2-40B4-BE49-F238E27FC236}">
                <a16:creationId xmlns:a16="http://schemas.microsoft.com/office/drawing/2014/main" id="{2C594F98-6AA8-FC97-E05C-601858A9DEBF}"/>
              </a:ext>
            </a:extLst>
          </p:cNvPr>
          <p:cNvSpPr txBox="1"/>
          <p:nvPr/>
        </p:nvSpPr>
        <p:spPr>
          <a:xfrm>
            <a:off x="457200" y="1437153"/>
            <a:ext cx="11351624" cy="3816429"/>
          </a:xfrm>
          <a:prstGeom prst="rect">
            <a:avLst/>
          </a:prstGeom>
          <a:noFill/>
        </p:spPr>
        <p:txBody>
          <a:bodyPr wrap="square">
            <a:spAutoFit/>
          </a:bodyPr>
          <a:lstStyle/>
          <a:p>
            <a:pPr marL="0" marR="0">
              <a:buNone/>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endParaRPr>
          </a:p>
          <a:p>
            <a:pPr marR="0" lvl="0">
              <a:tabLst>
                <a:tab pos="457200" algn="l"/>
              </a:tabLst>
            </a:pPr>
            <a:r>
              <a:rPr lang="en-US" sz="40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How can Medicare regulations be reformed to support patient empowerment and self-care management better as well as supporting family caregivers, both of which ensure adherence to plans of care? ​</a:t>
            </a:r>
          </a:p>
          <a:p>
            <a:pPr marL="457200" marR="0">
              <a:buNone/>
            </a:pPr>
            <a:r>
              <a:rPr lang="en-US" sz="2400" kern="100" dirty="0">
                <a:solidFill>
                  <a:schemeClr val="bg2"/>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915381583"/>
      </p:ext>
    </p:extLst>
  </p:cSld>
  <p:clrMapOvr>
    <a:masterClrMapping/>
  </p:clrMapOvr>
</p:sld>
</file>

<file path=ppt/theme/theme1.xml><?xml version="1.0" encoding="utf-8"?>
<a:theme xmlns:a="http://schemas.openxmlformats.org/drawingml/2006/main" name="Master Slide">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d8b363e-ad92-4be4-9b59-b02f212d2188">
      <Terms xmlns="http://schemas.microsoft.com/office/infopath/2007/PartnerControls"/>
    </lcf76f155ced4ddcb4097134ff3c332f>
    <TaxCatchAll xmlns="8b6e8366-c792-4a68-bf3f-b2cbda418376" xsi:nil="true"/>
    <SharedWithUsers xmlns="8b6e8366-c792-4a68-bf3f-b2cbda418376">
      <UserInfo>
        <DisplayName>Victoria King</DisplayName>
        <AccountId>9</AccountId>
        <AccountType/>
      </UserInfo>
      <UserInfo>
        <DisplayName>Samuel Amaya</DisplayName>
        <AccountId>85</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53F529ED8262C498DEB5398079006D5" ma:contentTypeVersion="15" ma:contentTypeDescription="Create a new document." ma:contentTypeScope="" ma:versionID="1f110a3dd77a9f80074463ecfb964d8f">
  <xsd:schema xmlns:xsd="http://www.w3.org/2001/XMLSchema" xmlns:xs="http://www.w3.org/2001/XMLSchema" xmlns:p="http://schemas.microsoft.com/office/2006/metadata/properties" xmlns:ns2="8d8b363e-ad92-4be4-9b59-b02f212d2188" xmlns:ns3="8b6e8366-c792-4a68-bf3f-b2cbda418376" targetNamespace="http://schemas.microsoft.com/office/2006/metadata/properties" ma:root="true" ma:fieldsID="2899063bea2e2bcef8541a5ba269a591" ns2:_="" ns3:_="">
    <xsd:import namespace="8d8b363e-ad92-4be4-9b59-b02f212d2188"/>
    <xsd:import namespace="8b6e8366-c792-4a68-bf3f-b2cbda41837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363e-ad92-4be4-9b59-b02f212d2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483dfc-722e-4119-ab94-8a26d1a696ce"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6e8366-c792-4a68-bf3f-b2cbda41837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9db64ed7-7bf4-4951-a2b1-c58e6e352ba3}" ma:internalName="TaxCatchAll" ma:showField="CatchAllData" ma:web="8b6e8366-c792-4a68-bf3f-b2cbda4183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09145B-7E26-41A7-812D-0B2D55EB119C}">
  <ds:schemaRefs>
    <ds:schemaRef ds:uri="http://purl.org/dc/dcmitype/"/>
    <ds:schemaRef ds:uri="8d8b363e-ad92-4be4-9b59-b02f212d2188"/>
    <ds:schemaRef ds:uri="http://schemas.microsoft.com/office/2006/metadata/properties"/>
    <ds:schemaRef ds:uri="http://purl.org/dc/elements/1.1/"/>
    <ds:schemaRef ds:uri="http://schemas.openxmlformats.org/package/2006/metadata/core-properties"/>
    <ds:schemaRef ds:uri="http://schemas.microsoft.com/office/2006/documentManagement/types"/>
    <ds:schemaRef ds:uri="http://www.w3.org/XML/1998/namespace"/>
    <ds:schemaRef ds:uri="http://schemas.microsoft.com/office/infopath/2007/PartnerControls"/>
    <ds:schemaRef ds:uri="8b6e8366-c792-4a68-bf3f-b2cbda418376"/>
    <ds:schemaRef ds:uri="http://purl.org/dc/terms/"/>
  </ds:schemaRefs>
</ds:datastoreItem>
</file>

<file path=customXml/itemProps2.xml><?xml version="1.0" encoding="utf-8"?>
<ds:datastoreItem xmlns:ds="http://schemas.openxmlformats.org/officeDocument/2006/customXml" ds:itemID="{E1118926-F7FC-4CD8-A6C4-4CA0ACFF62E1}">
  <ds:schemaRefs>
    <ds:schemaRef ds:uri="http://schemas.microsoft.com/sharepoint/v3/contenttype/forms"/>
  </ds:schemaRefs>
</ds:datastoreItem>
</file>

<file path=customXml/itemProps3.xml><?xml version="1.0" encoding="utf-8"?>
<ds:datastoreItem xmlns:ds="http://schemas.openxmlformats.org/officeDocument/2006/customXml" ds:itemID="{78049092-DC2C-4893-A189-BF63B94A43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363e-ad92-4be4-9b59-b02f212d2188"/>
    <ds:schemaRef ds:uri="8b6e8366-c792-4a68-bf3f-b2cbda4183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8793</TotalTime>
  <Words>956</Words>
  <Application>Microsoft Office PowerPoint</Application>
  <PresentationFormat>Widescreen</PresentationFormat>
  <Paragraphs>81</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Arial</vt:lpstr>
      <vt:lpstr>Calibri</vt:lpstr>
      <vt:lpstr>League Spartan</vt:lpstr>
      <vt:lpstr>Wingdings</vt:lpstr>
      <vt:lpstr>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King</dc:creator>
  <cp:lastModifiedBy>Regan Hunt</cp:lastModifiedBy>
  <cp:revision>614</cp:revision>
  <dcterms:created xsi:type="dcterms:W3CDTF">2024-03-26T18:21:43Z</dcterms:created>
  <dcterms:modified xsi:type="dcterms:W3CDTF">2025-04-07T15:47:52Z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0x010100353F529ED8262C498DEB5398079006D5</vt:lpwstr>
  </property>
</Properties>
</file>