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147374691" r:id="rId2"/>
    <p:sldId id="2147374694" r:id="rId3"/>
    <p:sldId id="2147374695" r:id="rId4"/>
    <p:sldId id="2147374693" r:id="rId5"/>
    <p:sldId id="2147374696" r:id="rId6"/>
    <p:sldId id="2147374697" r:id="rId7"/>
    <p:sldId id="2147374698" r:id="rId8"/>
    <p:sldId id="2147374699" r:id="rId9"/>
    <p:sldId id="2147374700" r:id="rId10"/>
    <p:sldId id="2147374701" r:id="rId11"/>
    <p:sldId id="2147374707" r:id="rId12"/>
    <p:sldId id="2147374706" r:id="rId13"/>
    <p:sldId id="2147374708" r:id="rId14"/>
    <p:sldId id="2147374709" r:id="rId15"/>
    <p:sldId id="2147374710" r:id="rId16"/>
    <p:sldId id="2147374704" r:id="rId17"/>
    <p:sldId id="2147374705" r:id="rId18"/>
    <p:sldId id="314" r:id="rId19"/>
    <p:sldId id="214737469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337"/>
    <a:srgbClr val="DBE5F1"/>
    <a:srgbClr val="C2D3E8"/>
    <a:srgbClr val="A0B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2" autoAdjust="0"/>
    <p:restoredTop sz="94660"/>
  </p:normalViewPr>
  <p:slideViewPr>
    <p:cSldViewPr snapToGrid="0">
      <p:cViewPr varScale="1">
        <p:scale>
          <a:sx n="98" d="100"/>
          <a:sy n="98" d="100"/>
        </p:scale>
        <p:origin x="12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7" descr="A black background with green text&#10;&#10;Description automatically generated"/>
          <p:cNvPicPr preferRelativeResize="0"/>
          <p:nvPr/>
        </p:nvPicPr>
        <p:blipFill rotWithShape="1">
          <a:blip r:embed="rId2">
            <a:alphaModFix/>
          </a:blip>
          <a:srcRect/>
          <a:stretch/>
        </p:blipFill>
        <p:spPr>
          <a:xfrm>
            <a:off x="19608801" y="12547600"/>
            <a:ext cx="3348417" cy="616347"/>
          </a:xfrm>
          <a:prstGeom prst="rect">
            <a:avLst/>
          </a:prstGeom>
          <a:noFill/>
          <a:ln>
            <a:noFill/>
          </a:ln>
        </p:spPr>
      </p:pic>
      <p:sp>
        <p:nvSpPr>
          <p:cNvPr id="49" name="Google Shape;49;p7"/>
          <p:cNvSpPr/>
          <p:nvPr/>
        </p:nvSpPr>
        <p:spPr>
          <a:xfrm>
            <a:off x="-14433" y="3434767"/>
            <a:ext cx="12206400" cy="303200"/>
          </a:xfrm>
          <a:prstGeom prst="rect">
            <a:avLst/>
          </a:prstGeom>
          <a:solidFill>
            <a:srgbClr val="0C2B15"/>
          </a:solidFill>
          <a:ln w="9525" cap="flat" cmpd="sng">
            <a:solidFill>
              <a:srgbClr val="0C2B1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50" name="Google Shape;50;p7"/>
          <p:cNvSpPr/>
          <p:nvPr/>
        </p:nvSpPr>
        <p:spPr>
          <a:xfrm>
            <a:off x="6173967" y="368868"/>
            <a:ext cx="4477479" cy="2772833"/>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3">
              <a:alphaModFix/>
            </a:blip>
            <a:stretch>
              <a:fillRect t="-1999" b="-1989"/>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pic>
        <p:nvPicPr>
          <p:cNvPr id="51" name="Google Shape;51;p7" descr="A black background with green text&#10;&#10;Description automatically generated"/>
          <p:cNvPicPr preferRelativeResize="0"/>
          <p:nvPr/>
        </p:nvPicPr>
        <p:blipFill rotWithShape="1">
          <a:blip r:embed="rId2">
            <a:alphaModFix/>
          </a:blip>
          <a:srcRect/>
          <a:stretch/>
        </p:blipFill>
        <p:spPr>
          <a:xfrm>
            <a:off x="9804401" y="6273777"/>
            <a:ext cx="2232279" cy="410569"/>
          </a:xfrm>
          <a:prstGeom prst="rect">
            <a:avLst/>
          </a:prstGeom>
          <a:noFill/>
          <a:ln>
            <a:noFill/>
          </a:ln>
        </p:spPr>
      </p:pic>
      <p:sp>
        <p:nvSpPr>
          <p:cNvPr id="52" name="Google Shape;52;p7"/>
          <p:cNvSpPr/>
          <p:nvPr/>
        </p:nvSpPr>
        <p:spPr>
          <a:xfrm>
            <a:off x="834167" y="3968734"/>
            <a:ext cx="4477479" cy="2645833"/>
          </a:xfrm>
          <a:custGeom>
            <a:avLst/>
            <a:gdLst/>
            <a:ahLst/>
            <a:cxnLst/>
            <a:rect l="l" t="t" r="r" b="b"/>
            <a:pathLst>
              <a:path w="11287760" h="6350000" extrusionOk="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rotWithShape="1">
            <a:blip r:embed="rId4">
              <a:alphaModFix/>
            </a:blip>
            <a:stretch>
              <a:fillRect t="-1979" b="-1969"/>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cxnSp>
        <p:nvCxnSpPr>
          <p:cNvPr id="53" name="Google Shape;53;p7"/>
          <p:cNvCxnSpPr/>
          <p:nvPr/>
        </p:nvCxnSpPr>
        <p:spPr>
          <a:xfrm>
            <a:off x="686528" y="1043400"/>
            <a:ext cx="2300800" cy="12400"/>
          </a:xfrm>
          <a:prstGeom prst="straightConnector1">
            <a:avLst/>
          </a:prstGeom>
          <a:noFill/>
          <a:ln w="38100" cap="flat" cmpd="sng">
            <a:solidFill>
              <a:srgbClr val="000000"/>
            </a:solidFill>
            <a:prstDash val="solid"/>
            <a:round/>
            <a:headEnd type="none" w="sm" len="sm"/>
            <a:tailEnd type="none" w="sm" len="sm"/>
          </a:ln>
        </p:spPr>
      </p:cxnSp>
      <p:cxnSp>
        <p:nvCxnSpPr>
          <p:cNvPr id="54" name="Google Shape;54;p7"/>
          <p:cNvCxnSpPr/>
          <p:nvPr/>
        </p:nvCxnSpPr>
        <p:spPr>
          <a:xfrm>
            <a:off x="6173961" y="4710233"/>
            <a:ext cx="2300800" cy="12400"/>
          </a:xfrm>
          <a:prstGeom prst="straightConnector1">
            <a:avLst/>
          </a:prstGeom>
          <a:noFill/>
          <a:ln w="38100"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71234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942E6-C03D-4C02-A08D-810D7547BCD8}"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3A39E-8C17-4EF4-A57E-3AB7F1A6198D}" type="slidenum">
              <a:rPr lang="en-US" smtClean="0"/>
              <a:t>‹#›</a:t>
            </a:fld>
            <a:endParaRPr lang="en-US"/>
          </a:p>
        </p:txBody>
      </p:sp>
    </p:spTree>
    <p:extLst>
      <p:ext uri="{BB962C8B-B14F-4D97-AF65-F5344CB8AC3E}">
        <p14:creationId xmlns:p14="http://schemas.microsoft.com/office/powerpoint/2010/main" val="358671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5">
  <p:cSld name="Custom Layout 5">
    <p:spTree>
      <p:nvGrpSpPr>
        <p:cNvPr id="1" name="Shape 101"/>
        <p:cNvGrpSpPr/>
        <p:nvPr/>
      </p:nvGrpSpPr>
      <p:grpSpPr>
        <a:xfrm>
          <a:off x="0" y="0"/>
          <a:ext cx="0" cy="0"/>
          <a:chOff x="0" y="0"/>
          <a:chExt cx="0" cy="0"/>
        </a:xfrm>
      </p:grpSpPr>
      <p:sp>
        <p:nvSpPr>
          <p:cNvPr id="102" name="Google Shape;102;p13"/>
          <p:cNvSpPr/>
          <p:nvPr/>
        </p:nvSpPr>
        <p:spPr>
          <a:xfrm>
            <a:off x="600" y="0"/>
            <a:ext cx="12190797" cy="6857323"/>
          </a:xfrm>
          <a:custGeom>
            <a:avLst/>
            <a:gdLst/>
            <a:ahLst/>
            <a:cxnLst/>
            <a:rect l="l" t="t" r="r" b="b"/>
            <a:pathLst>
              <a:path w="1444978" h="812800" extrusionOk="0">
                <a:moveTo>
                  <a:pt x="0" y="0"/>
                </a:moveTo>
                <a:lnTo>
                  <a:pt x="1444978" y="0"/>
                </a:lnTo>
                <a:lnTo>
                  <a:pt x="1444978" y="812800"/>
                </a:lnTo>
                <a:lnTo>
                  <a:pt x="0" y="812800"/>
                </a:lnTo>
                <a:close/>
              </a:path>
            </a:pathLst>
          </a:custGeom>
          <a:blipFill rotWithShape="1">
            <a:blip r:embed="rId2">
              <a:alphaModFix/>
            </a:blip>
            <a:stretch>
              <a:fillRect l="-50448" r="-50438"/>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grpSp>
        <p:nvGrpSpPr>
          <p:cNvPr id="103" name="Google Shape;103;p13"/>
          <p:cNvGrpSpPr/>
          <p:nvPr/>
        </p:nvGrpSpPr>
        <p:grpSpPr>
          <a:xfrm>
            <a:off x="1" y="3527769"/>
            <a:ext cx="12191116" cy="3330163"/>
            <a:chOff x="0" y="-47625"/>
            <a:chExt cx="4816592" cy="1402292"/>
          </a:xfrm>
        </p:grpSpPr>
        <p:sp>
          <p:nvSpPr>
            <p:cNvPr id="104" name="Google Shape;104;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FFFFFF">
                <a:alpha val="905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
          <p:nvSpPr>
            <p:cNvPr id="105" name="Google Shape;105;p13"/>
            <p:cNvSpPr txBox="1"/>
            <p:nvPr/>
          </p:nvSpPr>
          <p:spPr>
            <a:xfrm>
              <a:off x="0" y="-47625"/>
              <a:ext cx="4816500" cy="1402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2400">
                <a:solidFill>
                  <a:srgbClr val="FFFFFF"/>
                </a:solidFill>
                <a:latin typeface="Calibri"/>
                <a:ea typeface="Calibri"/>
                <a:cs typeface="Calibri"/>
                <a:sym typeface="Calibri"/>
              </a:endParaRPr>
            </a:p>
          </p:txBody>
        </p:sp>
      </p:grpSp>
      <p:cxnSp>
        <p:nvCxnSpPr>
          <p:cNvPr id="106" name="Google Shape;106;p13"/>
          <p:cNvCxnSpPr/>
          <p:nvPr/>
        </p:nvCxnSpPr>
        <p:spPr>
          <a:xfrm>
            <a:off x="1767340" y="4628621"/>
            <a:ext cx="8656400" cy="0"/>
          </a:xfrm>
          <a:prstGeom prst="straightConnector1">
            <a:avLst/>
          </a:prstGeom>
          <a:noFill/>
          <a:ln w="38100" cap="flat" cmpd="sng">
            <a:solidFill>
              <a:srgbClr val="000000"/>
            </a:solidFill>
            <a:prstDash val="solid"/>
            <a:round/>
            <a:headEnd type="none" w="sm" len="sm"/>
            <a:tailEnd type="none" w="sm" len="sm"/>
          </a:ln>
        </p:spPr>
      </p:cxnSp>
      <p:pic>
        <p:nvPicPr>
          <p:cNvPr id="107" name="Google Shape;107;p13" descr="A black background with green text&#10;&#10;Description automatically generated"/>
          <p:cNvPicPr preferRelativeResize="0"/>
          <p:nvPr/>
        </p:nvPicPr>
        <p:blipFill rotWithShape="1">
          <a:blip r:embed="rId3">
            <a:alphaModFix/>
          </a:blip>
          <a:srcRect/>
          <a:stretch/>
        </p:blipFill>
        <p:spPr>
          <a:xfrm>
            <a:off x="9804401" y="6273777"/>
            <a:ext cx="2232279" cy="410569"/>
          </a:xfrm>
          <a:prstGeom prst="rect">
            <a:avLst/>
          </a:prstGeom>
          <a:noFill/>
          <a:ln>
            <a:noFill/>
          </a:ln>
        </p:spPr>
      </p:pic>
      <p:sp>
        <p:nvSpPr>
          <p:cNvPr id="108" name="Google Shape;108;p13"/>
          <p:cNvSpPr txBox="1"/>
          <p:nvPr/>
        </p:nvSpPr>
        <p:spPr>
          <a:xfrm>
            <a:off x="2944533" y="3330223"/>
            <a:ext cx="6302000" cy="1869382"/>
          </a:xfrm>
          <a:prstGeom prst="rect">
            <a:avLst/>
          </a:prstGeom>
          <a:noFill/>
          <a:ln>
            <a:noFill/>
          </a:ln>
        </p:spPr>
        <p:txBody>
          <a:bodyPr spcFirstLastPara="1" wrap="square" lIns="121900" tIns="121900" rIns="121900" bIns="121900" anchor="t" anchorCtr="0">
            <a:spAutoFit/>
          </a:bodyPr>
          <a:lstStyle/>
          <a:p>
            <a:pPr marL="0" lvl="0" indent="0" algn="ctr" rtl="0">
              <a:lnSpc>
                <a:spcPct val="140007"/>
              </a:lnSpc>
              <a:spcBef>
                <a:spcPts val="0"/>
              </a:spcBef>
              <a:spcAft>
                <a:spcPts val="0"/>
              </a:spcAft>
              <a:buNone/>
            </a:pPr>
            <a:r>
              <a:rPr lang="en" sz="7534" b="1">
                <a:solidFill>
                  <a:schemeClr val="dk2"/>
                </a:solidFill>
                <a:latin typeface="League Spartan"/>
                <a:ea typeface="League Spartan"/>
                <a:cs typeface="League Spartan"/>
                <a:sym typeface="League Spartan"/>
              </a:rPr>
              <a:t>THANK YOU</a:t>
            </a:r>
            <a:endParaRPr sz="133" b="1">
              <a:solidFill>
                <a:schemeClr val="dk2"/>
              </a:solidFill>
            </a:endParaRPr>
          </a:p>
        </p:txBody>
      </p:sp>
    </p:spTree>
    <p:extLst>
      <p:ext uri="{BB962C8B-B14F-4D97-AF65-F5344CB8AC3E}">
        <p14:creationId xmlns:p14="http://schemas.microsoft.com/office/powerpoint/2010/main" val="71588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8069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4"/>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26646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Google Shape;97;p11" descr="A black background with green text&#10;&#10;Description automatically generated">
            <a:extLst>
              <a:ext uri="{FF2B5EF4-FFF2-40B4-BE49-F238E27FC236}">
                <a16:creationId xmlns:a16="http://schemas.microsoft.com/office/drawing/2014/main" id="{5135B22F-8402-4598-455D-9CD00B57AA75}"/>
              </a:ext>
            </a:extLst>
          </p:cNvPr>
          <p:cNvPicPr preferRelativeResize="0"/>
          <p:nvPr userDrawn="1"/>
        </p:nvPicPr>
        <p:blipFill rotWithShape="1">
          <a:blip r:embed="rId2">
            <a:alphaModFix/>
          </a:blip>
          <a:srcRect/>
          <a:stretch/>
        </p:blipFill>
        <p:spPr>
          <a:xfrm>
            <a:off x="9804401" y="6273777"/>
            <a:ext cx="2232279" cy="410569"/>
          </a:xfrm>
          <a:prstGeom prst="rect">
            <a:avLst/>
          </a:prstGeom>
          <a:noFill/>
          <a:ln>
            <a:noFill/>
          </a:ln>
        </p:spPr>
      </p:pic>
      <p:sp>
        <p:nvSpPr>
          <p:cNvPr id="7" name="Google Shape;42;p6">
            <a:extLst>
              <a:ext uri="{FF2B5EF4-FFF2-40B4-BE49-F238E27FC236}">
                <a16:creationId xmlns:a16="http://schemas.microsoft.com/office/drawing/2014/main" id="{E6AB8BF4-B6D5-2A75-D79A-6F1D369CB739}"/>
              </a:ext>
            </a:extLst>
          </p:cNvPr>
          <p:cNvSpPr/>
          <p:nvPr userDrawn="1"/>
        </p:nvSpPr>
        <p:spPr>
          <a:xfrm rot="5400000">
            <a:off x="5417130" y="-5417127"/>
            <a:ext cx="1357744" cy="12192000"/>
          </a:xfrm>
          <a:custGeom>
            <a:avLst/>
            <a:gdLst/>
            <a:ahLst/>
            <a:cxnLst/>
            <a:rect l="l" t="t" r="r" b="b"/>
            <a:pathLst>
              <a:path w="812800" h="2709333" extrusionOk="0">
                <a:moveTo>
                  <a:pt x="0" y="0"/>
                </a:moveTo>
                <a:lnTo>
                  <a:pt x="812800" y="0"/>
                </a:lnTo>
                <a:lnTo>
                  <a:pt x="812800" y="2709333"/>
                </a:lnTo>
                <a:lnTo>
                  <a:pt x="0" y="2709333"/>
                </a:lnTo>
                <a:close/>
              </a:path>
            </a:pathLst>
          </a:custGeom>
          <a:solidFill>
            <a:srgbClr val="0C2B15"/>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grpSp>
        <p:nvGrpSpPr>
          <p:cNvPr id="6" name="Google Shape;94;p11">
            <a:extLst>
              <a:ext uri="{FF2B5EF4-FFF2-40B4-BE49-F238E27FC236}">
                <a16:creationId xmlns:a16="http://schemas.microsoft.com/office/drawing/2014/main" id="{B4E38F72-E0ED-3B08-D941-4204E94744E1}"/>
              </a:ext>
            </a:extLst>
          </p:cNvPr>
          <p:cNvGrpSpPr/>
          <p:nvPr userDrawn="1"/>
        </p:nvGrpSpPr>
        <p:grpSpPr>
          <a:xfrm>
            <a:off x="6069270" y="1487056"/>
            <a:ext cx="53459" cy="4992006"/>
            <a:chOff x="0" y="-47625"/>
            <a:chExt cx="67907" cy="2215200"/>
          </a:xfrm>
        </p:grpSpPr>
        <p:sp>
          <p:nvSpPr>
            <p:cNvPr id="8" name="Google Shape;95;p11">
              <a:extLst>
                <a:ext uri="{FF2B5EF4-FFF2-40B4-BE49-F238E27FC236}">
                  <a16:creationId xmlns:a16="http://schemas.microsoft.com/office/drawing/2014/main" id="{8141A672-27D4-E033-F377-17BF93BF0DA5}"/>
                </a:ext>
              </a:extLst>
            </p:cNvPr>
            <p:cNvSpPr/>
            <p:nvPr/>
          </p:nvSpPr>
          <p:spPr>
            <a:xfrm>
              <a:off x="0" y="0"/>
              <a:ext cx="67907" cy="2167467"/>
            </a:xfrm>
            <a:custGeom>
              <a:avLst/>
              <a:gdLst/>
              <a:ahLst/>
              <a:cxnLst/>
              <a:rect l="l" t="t" r="r" b="b"/>
              <a:pathLst>
                <a:path w="67907" h="2167467" extrusionOk="0">
                  <a:moveTo>
                    <a:pt x="0" y="0"/>
                  </a:moveTo>
                  <a:lnTo>
                    <a:pt x="67907" y="0"/>
                  </a:lnTo>
                  <a:lnTo>
                    <a:pt x="67907" y="2167467"/>
                  </a:lnTo>
                  <a:lnTo>
                    <a:pt x="0" y="2167467"/>
                  </a:lnTo>
                  <a:close/>
                </a:path>
              </a:pathLst>
            </a:custGeom>
            <a:solidFill>
              <a:srgbClr val="0C2B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
          <p:nvSpPr>
            <p:cNvPr id="9" name="Google Shape;96;p11">
              <a:extLst>
                <a:ext uri="{FF2B5EF4-FFF2-40B4-BE49-F238E27FC236}">
                  <a16:creationId xmlns:a16="http://schemas.microsoft.com/office/drawing/2014/main" id="{FCDF10E8-C9AA-D64F-2BD8-A1998ED91A2A}"/>
                </a:ext>
              </a:extLst>
            </p:cNvPr>
            <p:cNvSpPr txBox="1"/>
            <p:nvPr/>
          </p:nvSpPr>
          <p:spPr>
            <a:xfrm>
              <a:off x="0" y="-47625"/>
              <a:ext cx="67800" cy="2215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24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2122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Google Shape;42;p6">
            <a:extLst>
              <a:ext uri="{FF2B5EF4-FFF2-40B4-BE49-F238E27FC236}">
                <a16:creationId xmlns:a16="http://schemas.microsoft.com/office/drawing/2014/main" id="{557EF487-2085-4631-11E6-EAD6C98AEFDF}"/>
              </a:ext>
            </a:extLst>
          </p:cNvPr>
          <p:cNvSpPr/>
          <p:nvPr userDrawn="1"/>
        </p:nvSpPr>
        <p:spPr>
          <a:xfrm rot="5400000">
            <a:off x="5582241" y="-5582238"/>
            <a:ext cx="1027521" cy="12192000"/>
          </a:xfrm>
          <a:custGeom>
            <a:avLst/>
            <a:gdLst/>
            <a:ahLst/>
            <a:cxnLst/>
            <a:rect l="l" t="t" r="r" b="b"/>
            <a:pathLst>
              <a:path w="812800" h="2709333" extrusionOk="0">
                <a:moveTo>
                  <a:pt x="0" y="0"/>
                </a:moveTo>
                <a:lnTo>
                  <a:pt x="812800" y="0"/>
                </a:lnTo>
                <a:lnTo>
                  <a:pt x="812800" y="2709333"/>
                </a:lnTo>
                <a:lnTo>
                  <a:pt x="0" y="2709333"/>
                </a:lnTo>
                <a:close/>
              </a:path>
            </a:pathLst>
          </a:custGeom>
          <a:solidFill>
            <a:srgbClr val="0C2B15"/>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0757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oogle Shape;97;p11" descr="A black background with green text&#10;&#10;Description automatically generated">
            <a:extLst>
              <a:ext uri="{FF2B5EF4-FFF2-40B4-BE49-F238E27FC236}">
                <a16:creationId xmlns:a16="http://schemas.microsoft.com/office/drawing/2014/main" id="{5135B22F-8402-4598-455D-9CD00B57AA75}"/>
              </a:ext>
            </a:extLst>
          </p:cNvPr>
          <p:cNvPicPr preferRelativeResize="0"/>
          <p:nvPr userDrawn="1"/>
        </p:nvPicPr>
        <p:blipFill rotWithShape="1">
          <a:blip r:embed="rId2">
            <a:alphaModFix/>
          </a:blip>
          <a:srcRect/>
          <a:stretch/>
        </p:blipFill>
        <p:spPr>
          <a:xfrm>
            <a:off x="9804401" y="6273777"/>
            <a:ext cx="2232279" cy="410569"/>
          </a:xfrm>
          <a:prstGeom prst="rect">
            <a:avLst/>
          </a:prstGeom>
          <a:noFill/>
          <a:ln>
            <a:noFill/>
          </a:ln>
        </p:spPr>
      </p:pic>
      <p:sp>
        <p:nvSpPr>
          <p:cNvPr id="2" name="Google Shape;42;p6">
            <a:extLst>
              <a:ext uri="{FF2B5EF4-FFF2-40B4-BE49-F238E27FC236}">
                <a16:creationId xmlns:a16="http://schemas.microsoft.com/office/drawing/2014/main" id="{ADAA4049-B1A2-C436-53B9-001DE922F411}"/>
              </a:ext>
            </a:extLst>
          </p:cNvPr>
          <p:cNvSpPr/>
          <p:nvPr userDrawn="1"/>
        </p:nvSpPr>
        <p:spPr>
          <a:xfrm rot="5400000">
            <a:off x="5582241" y="-5582238"/>
            <a:ext cx="1027521" cy="12192000"/>
          </a:xfrm>
          <a:custGeom>
            <a:avLst/>
            <a:gdLst/>
            <a:ahLst/>
            <a:cxnLst/>
            <a:rect l="l" t="t" r="r" b="b"/>
            <a:pathLst>
              <a:path w="812800" h="2709333" extrusionOk="0">
                <a:moveTo>
                  <a:pt x="0" y="0"/>
                </a:moveTo>
                <a:lnTo>
                  <a:pt x="812800" y="0"/>
                </a:lnTo>
                <a:lnTo>
                  <a:pt x="812800" y="2709333"/>
                </a:lnTo>
                <a:lnTo>
                  <a:pt x="0" y="2709333"/>
                </a:lnTo>
                <a:close/>
              </a:path>
            </a:pathLst>
          </a:custGeom>
          <a:solidFill>
            <a:srgbClr val="0C2B15"/>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5909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Google Shape;72;p9">
            <a:extLst>
              <a:ext uri="{FF2B5EF4-FFF2-40B4-BE49-F238E27FC236}">
                <a16:creationId xmlns:a16="http://schemas.microsoft.com/office/drawing/2014/main" id="{929C2FD3-BF15-A638-CA33-F4DFD55F8DD7}"/>
              </a:ext>
            </a:extLst>
          </p:cNvPr>
          <p:cNvSpPr txBox="1"/>
          <p:nvPr userDrawn="1"/>
        </p:nvSpPr>
        <p:spPr>
          <a:xfrm rot="5400000">
            <a:off x="5733472" y="399472"/>
            <a:ext cx="725055" cy="12192000"/>
          </a:xfrm>
          <a:prstGeom prst="rect">
            <a:avLst/>
          </a:prstGeom>
          <a:solidFill>
            <a:srgbClr val="0C2B15"/>
          </a:solidFill>
          <a:ln>
            <a:noFill/>
          </a:ln>
        </p:spPr>
        <p:txBody>
          <a:bodyPr spcFirstLastPara="1" wrap="square" lIns="67733" tIns="67733" rIns="67733" bIns="67733" anchor="ctr" anchorCtr="0">
            <a:noAutofit/>
          </a:bodyPr>
          <a:lstStyle/>
          <a:p>
            <a:pPr marL="0" marR="0" lvl="0" indent="0" algn="ctr" defTabSz="914400" rtl="0" eaLnBrk="1" fontAlgn="auto" latinLnBrk="0" hangingPunct="1">
              <a:lnSpc>
                <a:spcPct val="147722"/>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4" name="Google Shape;57;p8" descr="A black background with white text&#10;&#10;Description automatically generated">
            <a:extLst>
              <a:ext uri="{FF2B5EF4-FFF2-40B4-BE49-F238E27FC236}">
                <a16:creationId xmlns:a16="http://schemas.microsoft.com/office/drawing/2014/main" id="{F65F7A9B-AAB5-4C3A-29E5-E4714CF24739}"/>
              </a:ext>
            </a:extLst>
          </p:cNvPr>
          <p:cNvPicPr preferRelativeResize="0"/>
          <p:nvPr userDrawn="1"/>
        </p:nvPicPr>
        <p:blipFill rotWithShape="1">
          <a:blip r:embed="rId2">
            <a:alphaModFix/>
          </a:blip>
          <a:srcRect/>
          <a:stretch/>
        </p:blipFill>
        <p:spPr>
          <a:xfrm>
            <a:off x="9775533" y="6253367"/>
            <a:ext cx="2227867" cy="410567"/>
          </a:xfrm>
          <a:prstGeom prst="rect">
            <a:avLst/>
          </a:prstGeom>
          <a:noFill/>
          <a:ln>
            <a:noFill/>
          </a:ln>
        </p:spPr>
      </p:pic>
    </p:spTree>
    <p:extLst>
      <p:ext uri="{BB962C8B-B14F-4D97-AF65-F5344CB8AC3E}">
        <p14:creationId xmlns:p14="http://schemas.microsoft.com/office/powerpoint/2010/main" val="427967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Google Shape;97;p11" descr="A black background with green text&#10;&#10;Description automatically generated">
            <a:extLst>
              <a:ext uri="{FF2B5EF4-FFF2-40B4-BE49-F238E27FC236}">
                <a16:creationId xmlns:a16="http://schemas.microsoft.com/office/drawing/2014/main" id="{F248B0B3-527D-1709-7EB7-94E910FF1231}"/>
              </a:ext>
            </a:extLst>
          </p:cNvPr>
          <p:cNvPicPr preferRelativeResize="0"/>
          <p:nvPr userDrawn="1"/>
        </p:nvPicPr>
        <p:blipFill rotWithShape="1">
          <a:blip r:embed="rId2">
            <a:alphaModFix/>
          </a:blip>
          <a:srcRect/>
          <a:stretch/>
        </p:blipFill>
        <p:spPr>
          <a:xfrm>
            <a:off x="9804401" y="6273777"/>
            <a:ext cx="2232279" cy="410569"/>
          </a:xfrm>
          <a:prstGeom prst="rect">
            <a:avLst/>
          </a:prstGeom>
          <a:noFill/>
          <a:ln>
            <a:noFill/>
          </a:ln>
        </p:spPr>
      </p:pic>
      <p:cxnSp>
        <p:nvCxnSpPr>
          <p:cNvPr id="5" name="Google Shape;100;p12">
            <a:extLst>
              <a:ext uri="{FF2B5EF4-FFF2-40B4-BE49-F238E27FC236}">
                <a16:creationId xmlns:a16="http://schemas.microsoft.com/office/drawing/2014/main" id="{42D5FD1E-C075-C099-CFB8-C4890C8A8C11}"/>
              </a:ext>
            </a:extLst>
          </p:cNvPr>
          <p:cNvCxnSpPr>
            <a:cxnSpLocks/>
          </p:cNvCxnSpPr>
          <p:nvPr userDrawn="1"/>
        </p:nvCxnSpPr>
        <p:spPr>
          <a:xfrm>
            <a:off x="755367" y="1310542"/>
            <a:ext cx="5472608" cy="0"/>
          </a:xfrm>
          <a:prstGeom prst="straightConnector1">
            <a:avLst/>
          </a:prstGeom>
          <a:noFill/>
          <a:ln w="38100"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2157514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12">
              <a:alphaModFix/>
            </a:blip>
            <a:stretch>
              <a:fillRect l="-20309" r="-20309"/>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2684823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8" r:id="rId6"/>
    <p:sldLayoutId id="2147483695" r:id="rId7"/>
    <p:sldLayoutId id="2147483696" r:id="rId8"/>
    <p:sldLayoutId id="2147483697" r:id="rId9"/>
    <p:sldLayoutId id="2147483700"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mailto:dpaone@snpalliance.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dpaone@snpalliance.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dpaone@snpalliance.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3;p14">
            <a:extLst>
              <a:ext uri="{FF2B5EF4-FFF2-40B4-BE49-F238E27FC236}">
                <a16:creationId xmlns:a16="http://schemas.microsoft.com/office/drawing/2014/main" id="{712D7036-1C62-2855-2E6B-D5A20C50F2FA}"/>
              </a:ext>
            </a:extLst>
          </p:cNvPr>
          <p:cNvSpPr txBox="1"/>
          <p:nvPr/>
        </p:nvSpPr>
        <p:spPr>
          <a:xfrm>
            <a:off x="2271613" y="995239"/>
            <a:ext cx="9704037" cy="136420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000000"/>
                </a:solidFill>
                <a:effectLst/>
                <a:uLnTx/>
                <a:uFillTx/>
                <a:latin typeface="League Spartan" panose="020B0604020202020204" charset="0"/>
                <a:ea typeface="Arial Narrow"/>
                <a:cs typeface="Arial Narrow"/>
                <a:sym typeface="Arial Narrow"/>
              </a:rPr>
              <a:t>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3200" b="0" i="0" u="none" strike="noStrike" kern="1200" cap="none" spc="0" normalizeH="0" baseline="0" noProof="0" dirty="0">
              <a:ln>
                <a:noFill/>
              </a:ln>
              <a:solidFill>
                <a:srgbClr val="000000"/>
              </a:solidFill>
              <a:effectLst/>
              <a:uLnTx/>
              <a:uFillTx/>
              <a:latin typeface="League Spartan" panose="020B060402020202020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000000"/>
                </a:solidFill>
                <a:effectLst/>
                <a:uLnTx/>
                <a:uFillTx/>
                <a:latin typeface="League Spartan" panose="020B0604020202020204" charset="0"/>
                <a:ea typeface="Arial Narrow"/>
                <a:cs typeface="Arial Narrow"/>
                <a:sym typeface="Arial Narrow"/>
              </a:rPr>
              <a:t> </a:t>
            </a:r>
            <a:r>
              <a:rPr lang="en-US" sz="4800" b="1" i="1"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Beneficiary Complexity &amp; SNPs: MCBS Analysis Implications</a:t>
            </a:r>
            <a:r>
              <a:rPr lang="en-US" sz="4800" dirty="0">
                <a:solidFill>
                  <a:schemeClr val="bg2"/>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 sz="4800" b="1" i="0" u="none" strike="noStrike" kern="1200" cap="none" spc="0" normalizeH="0" baseline="0" noProof="0" dirty="0">
              <a:ln>
                <a:noFill/>
              </a:ln>
              <a:solidFill>
                <a:schemeClr val="bg2"/>
              </a:solidFill>
              <a:effectLst/>
              <a:uLnTx/>
              <a:uFillTx/>
              <a:latin typeface="League Spartan" panose="020B060402020202020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3200" b="0" i="0" u="none" strike="noStrike" kern="1200" cap="none" spc="0" normalizeH="0" baseline="0" noProof="0" dirty="0">
              <a:ln>
                <a:noFill/>
              </a:ln>
              <a:solidFill>
                <a:srgbClr val="000000"/>
              </a:solidFill>
              <a:effectLst/>
              <a:uLnTx/>
              <a:uFillTx/>
              <a:latin typeface="League Spartan" panose="020B060402020202020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000000"/>
                </a:solidFill>
                <a:effectLst/>
                <a:uLnTx/>
                <a:uFillTx/>
                <a:latin typeface="League Spartan" panose="020B0604020202020204" charset="0"/>
                <a:ea typeface="Arial Narrow"/>
                <a:cs typeface="Arial Narrow"/>
                <a:sym typeface="Arial Narrow"/>
              </a:rPr>
              <a:t>SNP Alliance Spring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3200" b="1" i="0" u="none" strike="noStrike" kern="1200" cap="none" spc="0" normalizeH="0" baseline="0" noProof="0" dirty="0">
                <a:ln>
                  <a:noFill/>
                </a:ln>
                <a:solidFill>
                  <a:srgbClr val="000000"/>
                </a:solidFill>
                <a:effectLst/>
                <a:uLnTx/>
                <a:uFillTx/>
                <a:latin typeface="League Spartan" panose="020B0604020202020204" charset="0"/>
                <a:ea typeface="Arial Narrow"/>
                <a:cs typeface="Arial Narrow"/>
                <a:sym typeface="Arial Narrow"/>
              </a:rPr>
              <a:t>April 15, 2025</a:t>
            </a:r>
            <a:endParaRPr kumimoji="0" sz="3200" b="0" i="0" u="none" strike="noStrike" kern="1200" cap="none" spc="0" normalizeH="0" baseline="0" noProof="0" dirty="0">
              <a:ln>
                <a:noFill/>
              </a:ln>
              <a:solidFill>
                <a:srgbClr val="000000"/>
              </a:solidFill>
              <a:effectLst/>
              <a:uLnTx/>
              <a:uFillTx/>
              <a:latin typeface="League Spartan" panose="020B0604020202020204" charset="0"/>
              <a:ea typeface="Arial Narrow"/>
              <a:cs typeface="Arial Narrow"/>
              <a:sym typeface="Arial Narrow"/>
            </a:endParaRPr>
          </a:p>
        </p:txBody>
      </p:sp>
      <p:sp>
        <p:nvSpPr>
          <p:cNvPr id="2" name="Google Shape;12;p2">
            <a:extLst>
              <a:ext uri="{FF2B5EF4-FFF2-40B4-BE49-F238E27FC236}">
                <a16:creationId xmlns:a16="http://schemas.microsoft.com/office/drawing/2014/main" id="{31DC8AD8-E39A-52F3-D4C5-F79DFD92024B}"/>
              </a:ext>
            </a:extLst>
          </p:cNvPr>
          <p:cNvSpPr/>
          <p:nvPr/>
        </p:nvSpPr>
        <p:spPr>
          <a:xfrm>
            <a:off x="10103567" y="206034"/>
            <a:ext cx="1872083" cy="2153412"/>
          </a:xfrm>
          <a:custGeom>
            <a:avLst/>
            <a:gdLst/>
            <a:ahLst/>
            <a:cxnLst/>
            <a:rect l="l" t="t" r="r" b="b"/>
            <a:pathLst>
              <a:path w="4160184" h="4114800" extrusionOk="0">
                <a:moveTo>
                  <a:pt x="0" y="0"/>
                </a:moveTo>
                <a:lnTo>
                  <a:pt x="4160184" y="0"/>
                </a:lnTo>
                <a:lnTo>
                  <a:pt x="4160184" y="4114800"/>
                </a:lnTo>
                <a:lnTo>
                  <a:pt x="0" y="4114800"/>
                </a:lnTo>
                <a:lnTo>
                  <a:pt x="0" y="0"/>
                </a:lnTo>
                <a:close/>
              </a:path>
            </a:pathLst>
          </a:custGeom>
          <a:blipFill rotWithShape="1">
            <a:blip r:embed="rId2">
              <a:alphaModFix amt="37000"/>
            </a:blip>
            <a:stretch>
              <a:fillRect/>
            </a:stretch>
          </a:blip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10;p2">
            <a:extLst>
              <a:ext uri="{FF2B5EF4-FFF2-40B4-BE49-F238E27FC236}">
                <a16:creationId xmlns:a16="http://schemas.microsoft.com/office/drawing/2014/main" id="{CD55847E-F418-D002-C519-8986EA6FC081}"/>
              </a:ext>
            </a:extLst>
          </p:cNvPr>
          <p:cNvSpPr/>
          <p:nvPr/>
        </p:nvSpPr>
        <p:spPr>
          <a:xfrm>
            <a:off x="-73891" y="-64655"/>
            <a:ext cx="1962849" cy="6936755"/>
          </a:xfrm>
          <a:prstGeom prst="rect">
            <a:avLst/>
          </a:prstGeom>
          <a:solidFill>
            <a:srgbClr val="0C2B1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46524"/>
              </a:solidFill>
              <a:effectLst/>
              <a:uLnTx/>
              <a:uFillTx/>
              <a:latin typeface="Arial"/>
              <a:ea typeface="+mn-ea"/>
              <a:cs typeface="+mn-cs"/>
            </a:endParaRPr>
          </a:p>
        </p:txBody>
      </p:sp>
      <p:sp>
        <p:nvSpPr>
          <p:cNvPr id="5" name="Google Shape;11;p2">
            <a:extLst>
              <a:ext uri="{FF2B5EF4-FFF2-40B4-BE49-F238E27FC236}">
                <a16:creationId xmlns:a16="http://schemas.microsoft.com/office/drawing/2014/main" id="{62C9BDAA-AA5C-63D3-8748-BC159AFFC215}"/>
              </a:ext>
            </a:extLst>
          </p:cNvPr>
          <p:cNvSpPr/>
          <p:nvPr/>
        </p:nvSpPr>
        <p:spPr>
          <a:xfrm>
            <a:off x="7678615" y="5064369"/>
            <a:ext cx="4163381" cy="838242"/>
          </a:xfrm>
          <a:custGeom>
            <a:avLst/>
            <a:gdLst/>
            <a:ahLst/>
            <a:cxnLst/>
            <a:rect l="l" t="t" r="r" b="b"/>
            <a:pathLst>
              <a:path w="13708378" h="2518914" extrusionOk="0">
                <a:moveTo>
                  <a:pt x="0" y="0"/>
                </a:moveTo>
                <a:lnTo>
                  <a:pt x="13708378" y="0"/>
                </a:lnTo>
                <a:lnTo>
                  <a:pt x="13708378" y="2518914"/>
                </a:lnTo>
                <a:lnTo>
                  <a:pt x="0" y="2518914"/>
                </a:lnTo>
                <a:lnTo>
                  <a:pt x="0" y="0"/>
                </a:lnTo>
                <a:close/>
              </a:path>
            </a:pathLst>
          </a:custGeom>
          <a:blipFill rotWithShape="1">
            <a:blip r:embed="rId3">
              <a:alphaModFix/>
            </a:blip>
            <a:stretch>
              <a:fillRect/>
            </a:stretch>
          </a:blipFill>
          <a:ln>
            <a:noFill/>
          </a:ln>
        </p:spPr>
        <p:txBody>
          <a:bodyPr spcFirstLastPara="1" wrap="square" lIns="121900" tIns="60933" rIns="121900" bIns="6093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146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C78C-2CFE-E40F-6590-BE48DDBC45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F92C38-4966-34B0-5783-50AB1F5A63DB}"/>
              </a:ext>
            </a:extLst>
          </p:cNvPr>
          <p:cNvSpPr txBox="1"/>
          <p:nvPr/>
        </p:nvSpPr>
        <p:spPr>
          <a:xfrm>
            <a:off x="690325" y="203699"/>
            <a:ext cx="10513337" cy="520592"/>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MCBS Regression Analysis — Approach</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88CB832-FA00-1609-7B09-BB40B40C07A2}"/>
                  </a:ext>
                </a:extLst>
              </p:cNvPr>
              <p:cNvSpPr txBox="1"/>
              <p:nvPr/>
            </p:nvSpPr>
            <p:spPr>
              <a:xfrm>
                <a:off x="690324" y="1185303"/>
                <a:ext cx="10832981" cy="5257401"/>
              </a:xfrm>
              <a:prstGeom prst="rect">
                <a:avLst/>
              </a:prstGeom>
              <a:noFill/>
            </p:spPr>
            <p:txBody>
              <a:bodyPr wrap="square" rtlCol="0">
                <a:spAutoFit/>
              </a:bodyPr>
              <a:lstStyle/>
              <a:p>
                <a:pPr marL="341313" marR="0" lvl="1" indent="-285750">
                  <a:lnSpc>
                    <a:spcPct val="115000"/>
                  </a:lnSpc>
                  <a:spcAft>
                    <a:spcPts val="1000"/>
                  </a:spcAft>
                  <a:buFont typeface="Wingdings" panose="05000000000000000000" pitchFamily="2" charset="2"/>
                  <a:buChar char="Ø"/>
                </a:pPr>
                <a:r>
                  <a:rPr lang="en-US" sz="2000" b="1" dirty="0">
                    <a:solidFill>
                      <a:schemeClr val="bg2"/>
                    </a:solidFill>
                    <a:latin typeface="Trebuchet MS" panose="020B0603020202020204" pitchFamily="34" charset="0"/>
                  </a:rPr>
                  <a:t>Approach </a:t>
                </a:r>
                <a:r>
                  <a:rPr lang="en-US" b="1" dirty="0">
                    <a:solidFill>
                      <a:schemeClr val="bg2"/>
                    </a:solidFill>
                    <a:latin typeface="Trebuchet MS" panose="020B0603020202020204" pitchFamily="34" charset="0"/>
                  </a:rPr>
                  <a:t>– </a:t>
                </a:r>
                <a:r>
                  <a:rPr lang="en-US" sz="2000" kern="100" dirty="0">
                    <a:solidFill>
                      <a:schemeClr val="bg2"/>
                    </a:solidFill>
                    <a:latin typeface="Trebuchet MS" panose="020B0603020202020204" pitchFamily="34" charset="0"/>
                    <a:cs typeface="Times New Roman" panose="02020603050405020304" pitchFamily="18" charset="0"/>
                  </a:rPr>
                  <a:t>Use regression analysis to model the relationship between beneficiary medical complexity, demographic, and socioeconomic characteristics with medical spending</a:t>
                </a:r>
              </a:p>
              <a:p>
                <a:pPr marL="55563" marR="0" lvl="1">
                  <a:lnSpc>
                    <a:spcPct val="115000"/>
                  </a:lnSpc>
                  <a:spcBef>
                    <a:spcPts val="1000"/>
                  </a:spcBef>
                  <a:spcAft>
                    <a:spcPts val="1000"/>
                  </a:spcAft>
                </a:pPr>
                <a14:m>
                  <m:oMathPara xmlns:m="http://schemas.openxmlformats.org/officeDocument/2006/math">
                    <m:oMathParaPr>
                      <m:jc m:val="centerGroup"/>
                    </m:oMathParaPr>
                    <m:oMath xmlns:m="http://schemas.openxmlformats.org/officeDocument/2006/math">
                      <m:sSub>
                        <m:sSubPr>
                          <m:ctrlPr>
                            <a:rPr lang="en-US" sz="2000" i="1" kern="100" smtClean="0">
                              <a:solidFill>
                                <a:schemeClr val="bg2"/>
                              </a:solidFill>
                              <a:latin typeface="Cambria Math" panose="02040503050406030204" pitchFamily="18" charset="0"/>
                              <a:cs typeface="Times New Roman" panose="02020603050405020304" pitchFamily="18" charset="0"/>
                            </a:rPr>
                          </m:ctrlPr>
                        </m:sSubPr>
                        <m:e>
                          <m:r>
                            <a:rPr lang="en-US" sz="2000" b="0" i="1" kern="100" smtClean="0">
                              <a:solidFill>
                                <a:schemeClr val="bg2"/>
                              </a:solidFill>
                              <a:latin typeface="Cambria Math" panose="02040503050406030204" pitchFamily="18" charset="0"/>
                              <a:cs typeface="Times New Roman" panose="02020603050405020304" pitchFamily="18" charset="0"/>
                            </a:rPr>
                            <m:t>𝑦</m:t>
                          </m:r>
                        </m:e>
                        <m:sub>
                          <m:r>
                            <a:rPr lang="en-US" sz="2000" b="0" i="1" kern="100" smtClean="0">
                              <a:solidFill>
                                <a:schemeClr val="bg2"/>
                              </a:solidFill>
                              <a:latin typeface="Cambria Math" panose="02040503050406030204" pitchFamily="18" charset="0"/>
                              <a:cs typeface="Times New Roman" panose="02020603050405020304" pitchFamily="18" charset="0"/>
                            </a:rPr>
                            <m:t>𝑖</m:t>
                          </m:r>
                        </m:sub>
                      </m:sSub>
                      <m:r>
                        <a:rPr lang="en-US" sz="2000" b="0" i="1" kern="100" smtClean="0">
                          <a:solidFill>
                            <a:schemeClr val="bg2"/>
                          </a:solidFill>
                          <a:latin typeface="Cambria Math" panose="02040503050406030204" pitchFamily="18" charset="0"/>
                          <a:cs typeface="Times New Roman" panose="02020603050405020304" pitchFamily="18" charset="0"/>
                        </a:rPr>
                        <m:t>=</m:t>
                      </m:r>
                      <m:sSub>
                        <m:sSubPr>
                          <m:ctrlPr>
                            <a:rPr lang="en-US" sz="2000" b="0" i="1" kern="100" smtClean="0">
                              <a:solidFill>
                                <a:schemeClr val="bg2"/>
                              </a:solidFill>
                              <a:latin typeface="Cambria Math" panose="02040503050406030204" pitchFamily="18" charset="0"/>
                              <a:cs typeface="Times New Roman" panose="02020603050405020304" pitchFamily="18" charset="0"/>
                            </a:rPr>
                          </m:ctrlPr>
                        </m:sSubPr>
                        <m:e>
                          <m:r>
                            <a:rPr lang="en-US" sz="2000" b="0" i="1" kern="100" smtClean="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𝛽</m:t>
                          </m:r>
                        </m:e>
                        <m:sub>
                          <m:r>
                            <a:rPr lang="en-US" sz="2000" b="0" i="1" kern="100" smtClean="0">
                              <a:solidFill>
                                <a:schemeClr val="bg2"/>
                              </a:solidFill>
                              <a:latin typeface="Cambria Math" panose="02040503050406030204" pitchFamily="18" charset="0"/>
                              <a:cs typeface="Times New Roman" panose="02020603050405020304" pitchFamily="18" charset="0"/>
                            </a:rPr>
                            <m:t>0</m:t>
                          </m:r>
                        </m:sub>
                      </m:sSub>
                      <m:r>
                        <a:rPr lang="en-US" sz="2000" b="0" i="1" kern="100" smtClean="0">
                          <a:solidFill>
                            <a:schemeClr val="bg2"/>
                          </a:solidFill>
                          <a:latin typeface="Cambria Math" panose="02040503050406030204" pitchFamily="18" charset="0"/>
                          <a:cs typeface="Times New Roman" panose="02020603050405020304" pitchFamily="18" charset="0"/>
                        </a:rPr>
                        <m:t>+</m:t>
                      </m:r>
                      <m:sSub>
                        <m:sSubPr>
                          <m:ctrlPr>
                            <a:rPr lang="en-US" sz="2000" i="1" kern="100">
                              <a:solidFill>
                                <a:schemeClr val="bg2"/>
                              </a:solidFill>
                              <a:latin typeface="Cambria Math" panose="02040503050406030204" pitchFamily="18" charset="0"/>
                              <a:cs typeface="Times New Roman" panose="02020603050405020304" pitchFamily="18" charset="0"/>
                            </a:rPr>
                          </m:ctrlPr>
                        </m:sSub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𝛽</m:t>
                          </m:r>
                        </m:e>
                        <m:sub>
                          <m:r>
                            <a:rPr lang="en-US" sz="2000" b="0" i="1" kern="100" smtClean="0">
                              <a:solidFill>
                                <a:schemeClr val="bg2"/>
                              </a:solidFill>
                              <a:latin typeface="Cambria Math" panose="02040503050406030204" pitchFamily="18" charset="0"/>
                              <a:cs typeface="Times New Roman" panose="02020603050405020304" pitchFamily="18" charset="0"/>
                            </a:rPr>
                            <m:t>1</m:t>
                          </m:r>
                        </m:sub>
                      </m:sSub>
                      <m:sSub>
                        <m:sSubPr>
                          <m:ctrlPr>
                            <a:rPr lang="en-US" sz="2000" i="1" kern="100">
                              <a:solidFill>
                                <a:schemeClr val="bg2"/>
                              </a:solidFill>
                              <a:latin typeface="Cambria Math" panose="02040503050406030204" pitchFamily="18" charset="0"/>
                              <a:cs typeface="Times New Roman" panose="02020603050405020304" pitchFamily="18" charset="0"/>
                            </a:rPr>
                          </m:ctrlPr>
                        </m:sSubPr>
                        <m:e>
                          <m:r>
                            <a:rPr lang="en-US" sz="2000" b="0" i="1" kern="100" smtClean="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𝑋</m:t>
                          </m:r>
                        </m:e>
                        <m:sub>
                          <m:r>
                            <a:rPr lang="en-US" sz="2000" i="1" kern="100">
                              <a:solidFill>
                                <a:schemeClr val="bg2"/>
                              </a:solidFill>
                              <a:latin typeface="Cambria Math" panose="02040503050406030204" pitchFamily="18" charset="0"/>
                              <a:cs typeface="Times New Roman" panose="02020603050405020304" pitchFamily="18" charset="0"/>
                            </a:rPr>
                            <m:t>1</m:t>
                          </m:r>
                          <m:r>
                            <a:rPr lang="en-US" sz="2000" b="0" i="1" kern="100" smtClean="0">
                              <a:solidFill>
                                <a:schemeClr val="bg2"/>
                              </a:solidFill>
                              <a:latin typeface="Cambria Math" panose="02040503050406030204" pitchFamily="18" charset="0"/>
                              <a:cs typeface="Times New Roman" panose="02020603050405020304" pitchFamily="18" charset="0"/>
                            </a:rPr>
                            <m:t>,</m:t>
                          </m:r>
                          <m:r>
                            <a:rPr lang="en-US" sz="2000" b="0" i="1" kern="100" smtClean="0">
                              <a:solidFill>
                                <a:schemeClr val="bg2"/>
                              </a:solidFill>
                              <a:latin typeface="Cambria Math" panose="02040503050406030204" pitchFamily="18" charset="0"/>
                              <a:cs typeface="Times New Roman" panose="02020603050405020304" pitchFamily="18" charset="0"/>
                            </a:rPr>
                            <m:t>𝑖</m:t>
                          </m:r>
                        </m:sub>
                      </m:sSub>
                      <m:r>
                        <a:rPr lang="en-US" sz="2000" b="0" i="1" kern="100" smtClean="0">
                          <a:solidFill>
                            <a:schemeClr val="bg2"/>
                          </a:solidFill>
                          <a:latin typeface="Cambria Math" panose="02040503050406030204" pitchFamily="18" charset="0"/>
                          <a:cs typeface="Times New Roman" panose="02020603050405020304" pitchFamily="18" charset="0"/>
                        </a:rPr>
                        <m:t>+</m:t>
                      </m:r>
                      <m:sSub>
                        <m:sSubPr>
                          <m:ctrlPr>
                            <a:rPr lang="en-US" sz="2000" i="1" kern="100">
                              <a:solidFill>
                                <a:schemeClr val="bg2"/>
                              </a:solidFill>
                              <a:latin typeface="Cambria Math" panose="02040503050406030204" pitchFamily="18" charset="0"/>
                              <a:cs typeface="Times New Roman" panose="02020603050405020304" pitchFamily="18" charset="0"/>
                            </a:rPr>
                          </m:ctrlPr>
                        </m:sSub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𝛽</m:t>
                          </m:r>
                        </m:e>
                        <m:sub>
                          <m:r>
                            <a:rPr lang="en-US" sz="2000" b="0" i="1" kern="100" smtClean="0">
                              <a:solidFill>
                                <a:schemeClr val="bg2"/>
                              </a:solidFill>
                              <a:latin typeface="Cambria Math" panose="02040503050406030204" pitchFamily="18" charset="0"/>
                              <a:cs typeface="Times New Roman" panose="02020603050405020304" pitchFamily="18" charset="0"/>
                            </a:rPr>
                            <m:t>2</m:t>
                          </m:r>
                        </m:sub>
                      </m:sSub>
                      <m:sSub>
                        <m:sSubPr>
                          <m:ctrlPr>
                            <a:rPr lang="en-US" sz="2000" i="1" kern="100">
                              <a:solidFill>
                                <a:schemeClr val="bg2"/>
                              </a:solidFill>
                              <a:latin typeface="Cambria Math" panose="02040503050406030204" pitchFamily="18" charset="0"/>
                              <a:cs typeface="Times New Roman" panose="02020603050405020304" pitchFamily="18" charset="0"/>
                            </a:rPr>
                          </m:ctrlPr>
                        </m:sSub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𝑋</m:t>
                          </m:r>
                        </m:e>
                        <m:sub>
                          <m:r>
                            <a:rPr lang="en-US" sz="2000" b="0" i="1" kern="100" smtClean="0">
                              <a:solidFill>
                                <a:schemeClr val="bg2"/>
                              </a:solidFill>
                              <a:latin typeface="Cambria Math" panose="02040503050406030204" pitchFamily="18" charset="0"/>
                              <a:cs typeface="Times New Roman" panose="02020603050405020304" pitchFamily="18" charset="0"/>
                            </a:rPr>
                            <m:t>2</m:t>
                          </m:r>
                          <m:r>
                            <a:rPr lang="en-US" sz="2000" i="1" kern="100">
                              <a:solidFill>
                                <a:schemeClr val="bg2"/>
                              </a:solidFill>
                              <a:latin typeface="Cambria Math" panose="02040503050406030204" pitchFamily="18" charset="0"/>
                              <a:cs typeface="Times New Roman" panose="02020603050405020304" pitchFamily="18" charset="0"/>
                            </a:rPr>
                            <m:t>,</m:t>
                          </m:r>
                          <m:r>
                            <a:rPr lang="en-US" sz="2000" i="1" kern="100">
                              <a:solidFill>
                                <a:schemeClr val="bg2"/>
                              </a:solidFill>
                              <a:latin typeface="Cambria Math" panose="02040503050406030204" pitchFamily="18" charset="0"/>
                              <a:cs typeface="Times New Roman" panose="02020603050405020304" pitchFamily="18" charset="0"/>
                            </a:rPr>
                            <m:t>𝑖</m:t>
                          </m:r>
                        </m:sub>
                      </m:sSub>
                      <m:r>
                        <a:rPr lang="en-US" sz="2000" b="0" i="1" kern="100" smtClean="0">
                          <a:solidFill>
                            <a:schemeClr val="bg2"/>
                          </a:solidFill>
                          <a:latin typeface="Cambria Math" panose="02040503050406030204" pitchFamily="18" charset="0"/>
                          <a:cs typeface="Times New Roman" panose="02020603050405020304" pitchFamily="18" charset="0"/>
                        </a:rPr>
                        <m:t>+…</m:t>
                      </m:r>
                    </m:oMath>
                  </m:oMathPara>
                </a14:m>
                <a:endParaRPr lang="en-US" sz="2000" kern="100" dirty="0">
                  <a:solidFill>
                    <a:schemeClr val="bg2"/>
                  </a:solidFill>
                  <a:latin typeface="Trebuchet MS" panose="020B0603020202020204" pitchFamily="34" charset="0"/>
                  <a:cs typeface="Times New Roman" panose="02020603050405020304" pitchFamily="18" charset="0"/>
                </a:endParaRPr>
              </a:p>
              <a:p>
                <a:pPr marL="341313" lvl="1" indent="-285750">
                  <a:lnSpc>
                    <a:spcPct val="115000"/>
                  </a:lnSpc>
                  <a:buFont typeface="Wingdings" panose="05000000000000000000" pitchFamily="2" charset="2"/>
                  <a:buChar char="Ø"/>
                </a:pP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Covariates:</a:t>
                </a:r>
              </a:p>
              <a:p>
                <a:pPr marL="798513" lvl="2" indent="-285750">
                  <a:lnSpc>
                    <a:spcPct val="115000"/>
                  </a:lnSpc>
                  <a:buFont typeface="Wingdings" panose="05000000000000000000" pitchFamily="2" charset="2"/>
                  <a:buChar char="Ø"/>
                </a:pPr>
                <a:r>
                  <a:rPr lang="en-US"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Demographics:</a:t>
                </a:r>
                <a:r>
                  <a:rPr lang="en-US"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 age and sex</a:t>
                </a:r>
              </a:p>
              <a:p>
                <a:pPr marL="798513" lvl="2" indent="-285750">
                  <a:lnSpc>
                    <a:spcPct val="115000"/>
                  </a:lnSpc>
                  <a:buFont typeface="Wingdings" panose="05000000000000000000" pitchFamily="2" charset="2"/>
                  <a:buChar char="Ø"/>
                </a:pPr>
                <a:r>
                  <a:rPr lang="en-US"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Social/socioeconomic characteristics: </a:t>
                </a:r>
                <a:r>
                  <a:rPr lang="en-US"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Marital status, living alone, housing insecurity (estimated), enrollment in Medicaid</a:t>
                </a:r>
              </a:p>
              <a:p>
                <a:pPr marL="798513" lvl="2" indent="-285750">
                  <a:lnSpc>
                    <a:spcPct val="115000"/>
                  </a:lnSpc>
                  <a:buFont typeface="Wingdings" panose="05000000000000000000" pitchFamily="2" charset="2"/>
                  <a:buChar char="Ø"/>
                </a:pPr>
                <a:r>
                  <a:rPr lang="en-US"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Self-rated health </a:t>
                </a:r>
                <a:r>
                  <a:rPr lang="en-US"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(categorical variable: excellent, very good, good, fair, poor)</a:t>
                </a:r>
              </a:p>
              <a:p>
                <a:pPr marL="798513" lvl="2" indent="-285750">
                  <a:lnSpc>
                    <a:spcPct val="115000"/>
                  </a:lnSpc>
                  <a:buFont typeface="Wingdings" panose="05000000000000000000" pitchFamily="2" charset="2"/>
                  <a:buChar char="Ø"/>
                </a:pPr>
                <a:r>
                  <a:rPr lang="en-US"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Chronic conditions: </a:t>
                </a:r>
                <a:r>
                  <a:rPr lang="en-US"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self-reported history of heart disease, CHF, solid tumor cancer, diabetes, hypertension, hyperlipidemia, depression, Alzheimer's disease, osteoporosis, emphysema/asthma/COPD</a:t>
                </a:r>
              </a:p>
              <a:p>
                <a:pPr marL="798513" lvl="2" indent="-285750">
                  <a:lnSpc>
                    <a:spcPct val="115000"/>
                  </a:lnSpc>
                  <a:buFont typeface="Wingdings" panose="05000000000000000000" pitchFamily="2" charset="2"/>
                  <a:buChar char="Ø"/>
                </a:pPr>
                <a:r>
                  <a:rPr lang="en-US"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Functional limitations: </a:t>
                </a:r>
                <a:r>
                  <a:rPr lang="en-US"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ADL difficulties (separate indicators for difficulty eating, bathing, dressing, walking, toileting) and IADL difficulties (indicators for difficulty using telephone, paying bills, shopping, doing light housework, preparing meals)</a:t>
                </a:r>
              </a:p>
              <a:p>
                <a:pPr marL="798513" lvl="2" indent="-285750">
                  <a:lnSpc>
                    <a:spcPct val="115000"/>
                  </a:lnSpc>
                  <a:buFont typeface="Wingdings" panose="05000000000000000000" pitchFamily="2" charset="2"/>
                  <a:buChar char="Ø"/>
                </a:pPr>
                <a:r>
                  <a:rPr lang="en-US"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Disability indicators: </a:t>
                </a:r>
                <a:r>
                  <a:rPr lang="en-US"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hearing, seeing, decision-making</a:t>
                </a:r>
              </a:p>
            </p:txBody>
          </p:sp>
        </mc:Choice>
        <mc:Fallback xmlns="">
          <p:sp>
            <p:nvSpPr>
              <p:cNvPr id="3" name="TextBox 2">
                <a:extLst>
                  <a:ext uri="{FF2B5EF4-FFF2-40B4-BE49-F238E27FC236}">
                    <a16:creationId xmlns:a16="http://schemas.microsoft.com/office/drawing/2014/main" id="{C88CB832-FA00-1609-7B09-BB40B40C07A2}"/>
                  </a:ext>
                </a:extLst>
              </p:cNvPr>
              <p:cNvSpPr txBox="1">
                <a:spLocks noRot="1" noChangeAspect="1" noMove="1" noResize="1" noEditPoints="1" noAdjustHandles="1" noChangeArrowheads="1" noChangeShapeType="1" noTextEdit="1"/>
              </p:cNvSpPr>
              <p:nvPr/>
            </p:nvSpPr>
            <p:spPr>
              <a:xfrm>
                <a:off x="690324" y="1185303"/>
                <a:ext cx="10832981" cy="5257401"/>
              </a:xfrm>
              <a:prstGeom prst="rect">
                <a:avLst/>
              </a:prstGeom>
              <a:blipFill>
                <a:blip r:embed="rId2"/>
                <a:stretch>
                  <a:fillRect t="-241" r="-1171" b="-964"/>
                </a:stretch>
              </a:blipFill>
            </p:spPr>
            <p:txBody>
              <a:bodyPr/>
              <a:lstStyle/>
              <a:p>
                <a:r>
                  <a:rPr lang="en-US">
                    <a:noFill/>
                  </a:rPr>
                  <a:t> </a:t>
                </a:r>
              </a:p>
            </p:txBody>
          </p:sp>
        </mc:Fallback>
      </mc:AlternateContent>
    </p:spTree>
    <p:extLst>
      <p:ext uri="{BB962C8B-B14F-4D97-AF65-F5344CB8AC3E}">
        <p14:creationId xmlns:p14="http://schemas.microsoft.com/office/powerpoint/2010/main" val="52283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CB7D3-7B12-4CA6-E75C-3489514A96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86701D-C8D0-E9AD-4FB5-C839836B9517}"/>
              </a:ext>
            </a:extLst>
          </p:cNvPr>
          <p:cNvSpPr txBox="1"/>
          <p:nvPr/>
        </p:nvSpPr>
        <p:spPr>
          <a:xfrm>
            <a:off x="690325" y="203699"/>
            <a:ext cx="10513337" cy="520592"/>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MCBS Regression Analysis — Approach</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9357FC0-9A44-6A63-E093-A8A692EE53B5}"/>
                  </a:ext>
                </a:extLst>
              </p:cNvPr>
              <p:cNvSpPr txBox="1"/>
              <p:nvPr/>
            </p:nvSpPr>
            <p:spPr>
              <a:xfrm>
                <a:off x="690324" y="1185303"/>
                <a:ext cx="10832981" cy="4726102"/>
              </a:xfrm>
              <a:prstGeom prst="rect">
                <a:avLst/>
              </a:prstGeom>
              <a:noFill/>
            </p:spPr>
            <p:txBody>
              <a:bodyPr wrap="square" rtlCol="0">
                <a:spAutoFit/>
              </a:bodyPr>
              <a:lstStyle/>
              <a:p>
                <a:pPr marL="341313" lvl="1" indent="-285750">
                  <a:lnSpc>
                    <a:spcPct val="115000"/>
                  </a:lnSpc>
                  <a:buFont typeface="Wingdings" panose="05000000000000000000" pitchFamily="2" charset="2"/>
                  <a:buChar char="Ø"/>
                </a:pP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Use fitted regression coefficients (</a:t>
                </a:r>
                <a14:m>
                  <m:oMath xmlns:m="http://schemas.openxmlformats.org/officeDocument/2006/math">
                    <m:acc>
                      <m:accPr>
                        <m:chr m:val="̂"/>
                        <m:ctrlPr>
                          <a:rPr lang="en-US" sz="2000" i="1" kern="100" smtClean="0">
                            <a:solidFill>
                              <a:schemeClr val="bg2"/>
                            </a:solidFill>
                            <a:latin typeface="Cambria Math" panose="02040503050406030204" pitchFamily="18" charset="0"/>
                            <a:cs typeface="Times New Roman" panose="02020603050405020304" pitchFamily="18" charset="0"/>
                          </a:rPr>
                        </m:ctrlPr>
                      </m:acc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𝛽</m:t>
                        </m:r>
                      </m:e>
                    </m:acc>
                  </m:oMath>
                </a14:m>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 and beneficiary covariate data to summarize these relationships into an </a:t>
                </a:r>
                <a:r>
                  <a:rPr lang="en-US" sz="2000"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index</a:t>
                </a:r>
              </a:p>
              <a:p>
                <a:pPr marL="55563" lvl="1">
                  <a:lnSpc>
                    <a:spcPct val="115000"/>
                  </a:lnSpc>
                </a:pPr>
                <a14:m>
                  <m:oMathPara xmlns:m="http://schemas.openxmlformats.org/officeDocument/2006/math">
                    <m:oMathParaPr>
                      <m:jc m:val="centerGroup"/>
                    </m:oMathParaPr>
                    <m:oMath xmlns:m="http://schemas.openxmlformats.org/officeDocument/2006/math">
                      <m:sSub>
                        <m:sSubPr>
                          <m:ctrlPr>
                            <a:rPr lang="en-US" sz="2000" i="1" kern="100" smtClean="0">
                              <a:solidFill>
                                <a:schemeClr val="bg2"/>
                              </a:solidFill>
                              <a:latin typeface="Cambria Math" panose="02040503050406030204" pitchFamily="18" charset="0"/>
                              <a:cs typeface="Times New Roman" panose="02020603050405020304" pitchFamily="18" charset="0"/>
                            </a:rPr>
                          </m:ctrlPr>
                        </m:sSubPr>
                        <m:e>
                          <m:r>
                            <a:rPr lang="en-US" sz="2000" i="1" kern="100">
                              <a:solidFill>
                                <a:schemeClr val="bg2"/>
                              </a:solidFill>
                              <a:latin typeface="Cambria Math" panose="02040503050406030204" pitchFamily="18" charset="0"/>
                              <a:cs typeface="Times New Roman" panose="02020603050405020304" pitchFamily="18" charset="0"/>
                            </a:rPr>
                            <m:t>𝐼𝑛𝑑𝑒𝑥</m:t>
                          </m:r>
                        </m:e>
                        <m:sub>
                          <m:r>
                            <a:rPr lang="en-US" sz="2000" b="0" i="1" kern="100" smtClean="0">
                              <a:solidFill>
                                <a:schemeClr val="bg2"/>
                              </a:solidFill>
                              <a:latin typeface="Cambria Math" panose="02040503050406030204" pitchFamily="18" charset="0"/>
                              <a:cs typeface="Times New Roman" panose="02020603050405020304" pitchFamily="18" charset="0"/>
                            </a:rPr>
                            <m:t>𝑖</m:t>
                          </m:r>
                        </m:sub>
                      </m:sSub>
                      <m:r>
                        <a:rPr lang="en-US" sz="2000" i="1" kern="100">
                          <a:solidFill>
                            <a:schemeClr val="bg2"/>
                          </a:solidFill>
                          <a:latin typeface="Cambria Math" panose="02040503050406030204" pitchFamily="18" charset="0"/>
                          <a:cs typeface="Times New Roman" panose="02020603050405020304" pitchFamily="18" charset="0"/>
                        </a:rPr>
                        <m:t>=</m:t>
                      </m:r>
                      <m:sSub>
                        <m:sSubPr>
                          <m:ctrlPr>
                            <a:rPr lang="en-US" sz="2000" b="0" i="1" kern="100" smtClean="0">
                              <a:solidFill>
                                <a:schemeClr val="bg2"/>
                              </a:solidFill>
                              <a:latin typeface="Cambria Math" panose="02040503050406030204" pitchFamily="18" charset="0"/>
                              <a:cs typeface="Times New Roman" panose="02020603050405020304" pitchFamily="18" charset="0"/>
                            </a:rPr>
                          </m:ctrlPr>
                        </m:sSubPr>
                        <m:e>
                          <m:acc>
                            <m:accPr>
                              <m:chr m:val="̂"/>
                              <m:ctrlPr>
                                <a:rPr lang="en-US" sz="2000" b="0" i="1" kern="100" smtClean="0">
                                  <a:solidFill>
                                    <a:schemeClr val="bg2"/>
                                  </a:solidFill>
                                  <a:latin typeface="Cambria Math" panose="02040503050406030204" pitchFamily="18" charset="0"/>
                                  <a:cs typeface="Times New Roman" panose="02020603050405020304" pitchFamily="18" charset="0"/>
                                </a:rPr>
                              </m:ctrlPr>
                            </m:acc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𝛽</m:t>
                              </m:r>
                            </m:e>
                          </m:acc>
                        </m:e>
                        <m:sub>
                          <m:r>
                            <a:rPr lang="en-US" sz="2000" b="0" i="1" kern="100" smtClean="0">
                              <a:solidFill>
                                <a:schemeClr val="bg2"/>
                              </a:solidFill>
                              <a:latin typeface="Cambria Math" panose="02040503050406030204" pitchFamily="18" charset="0"/>
                              <a:cs typeface="Times New Roman" panose="02020603050405020304" pitchFamily="18" charset="0"/>
                            </a:rPr>
                            <m:t>0</m:t>
                          </m:r>
                        </m:sub>
                      </m:sSub>
                      <m:r>
                        <a:rPr lang="en-US" sz="2000" b="0" i="1" kern="100" smtClean="0">
                          <a:solidFill>
                            <a:schemeClr val="bg2"/>
                          </a:solidFill>
                          <a:latin typeface="Cambria Math" panose="02040503050406030204" pitchFamily="18" charset="0"/>
                          <a:cs typeface="Times New Roman" panose="02020603050405020304" pitchFamily="18" charset="0"/>
                        </a:rPr>
                        <m:t>+</m:t>
                      </m:r>
                      <m:sSub>
                        <m:sSubPr>
                          <m:ctrlPr>
                            <a:rPr lang="en-US" sz="2000" i="1" kern="100">
                              <a:solidFill>
                                <a:schemeClr val="bg2"/>
                              </a:solidFill>
                              <a:latin typeface="Cambria Math" panose="02040503050406030204" pitchFamily="18" charset="0"/>
                              <a:cs typeface="Times New Roman" panose="02020603050405020304" pitchFamily="18" charset="0"/>
                            </a:rPr>
                          </m:ctrlPr>
                        </m:sSubPr>
                        <m:e>
                          <m:acc>
                            <m:accPr>
                              <m:chr m:val="̂"/>
                              <m:ctrlPr>
                                <a:rPr lang="en-US" sz="2000" i="1" kern="100">
                                  <a:solidFill>
                                    <a:schemeClr val="bg2"/>
                                  </a:solidFill>
                                  <a:latin typeface="Cambria Math" panose="02040503050406030204" pitchFamily="18" charset="0"/>
                                  <a:cs typeface="Times New Roman" panose="02020603050405020304" pitchFamily="18" charset="0"/>
                                </a:rPr>
                              </m:ctrlPr>
                            </m:acc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𝛽</m:t>
                              </m:r>
                            </m:e>
                          </m:acc>
                        </m:e>
                        <m:sub>
                          <m:r>
                            <a:rPr lang="en-US" sz="2000" b="0" i="1" kern="100" smtClean="0">
                              <a:solidFill>
                                <a:schemeClr val="bg2"/>
                              </a:solidFill>
                              <a:latin typeface="Cambria Math" panose="02040503050406030204" pitchFamily="18" charset="0"/>
                              <a:cs typeface="Times New Roman" panose="02020603050405020304" pitchFamily="18" charset="0"/>
                            </a:rPr>
                            <m:t>1</m:t>
                          </m:r>
                        </m:sub>
                      </m:sSub>
                      <m:sSub>
                        <m:sSubPr>
                          <m:ctrlPr>
                            <a:rPr lang="en-US" sz="2000" i="1" kern="100">
                              <a:solidFill>
                                <a:schemeClr val="bg2"/>
                              </a:solidFill>
                              <a:latin typeface="Cambria Math" panose="02040503050406030204" pitchFamily="18" charset="0"/>
                              <a:cs typeface="Times New Roman" panose="02020603050405020304" pitchFamily="18" charset="0"/>
                            </a:rPr>
                          </m:ctrlPr>
                        </m:sSubPr>
                        <m:e>
                          <m:r>
                            <a:rPr lang="en-US" sz="2000" b="0" i="1" kern="100" smtClean="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𝑋</m:t>
                          </m:r>
                        </m:e>
                        <m:sub>
                          <m:r>
                            <a:rPr lang="en-US" sz="2000" i="1" kern="100">
                              <a:solidFill>
                                <a:schemeClr val="bg2"/>
                              </a:solidFill>
                              <a:latin typeface="Cambria Math" panose="02040503050406030204" pitchFamily="18" charset="0"/>
                              <a:cs typeface="Times New Roman" panose="02020603050405020304" pitchFamily="18" charset="0"/>
                            </a:rPr>
                            <m:t>1</m:t>
                          </m:r>
                          <m:r>
                            <a:rPr lang="en-US" sz="2000" b="0" i="1" kern="100" smtClean="0">
                              <a:solidFill>
                                <a:schemeClr val="bg2"/>
                              </a:solidFill>
                              <a:latin typeface="Cambria Math" panose="02040503050406030204" pitchFamily="18" charset="0"/>
                              <a:cs typeface="Times New Roman" panose="02020603050405020304" pitchFamily="18" charset="0"/>
                            </a:rPr>
                            <m:t>,</m:t>
                          </m:r>
                          <m:r>
                            <a:rPr lang="en-US" sz="2000" b="0" i="1" kern="100" smtClean="0">
                              <a:solidFill>
                                <a:schemeClr val="bg2"/>
                              </a:solidFill>
                              <a:latin typeface="Cambria Math" panose="02040503050406030204" pitchFamily="18" charset="0"/>
                              <a:cs typeface="Times New Roman" panose="02020603050405020304" pitchFamily="18" charset="0"/>
                            </a:rPr>
                            <m:t>𝑖</m:t>
                          </m:r>
                        </m:sub>
                      </m:sSub>
                      <m:r>
                        <a:rPr lang="en-US" sz="2000" b="0" i="1" kern="100" smtClean="0">
                          <a:solidFill>
                            <a:schemeClr val="bg2"/>
                          </a:solidFill>
                          <a:latin typeface="Cambria Math" panose="02040503050406030204" pitchFamily="18" charset="0"/>
                          <a:cs typeface="Times New Roman" panose="02020603050405020304" pitchFamily="18" charset="0"/>
                        </a:rPr>
                        <m:t>+</m:t>
                      </m:r>
                      <m:sSub>
                        <m:sSubPr>
                          <m:ctrlPr>
                            <a:rPr lang="en-US" sz="2000" i="1" kern="100">
                              <a:solidFill>
                                <a:schemeClr val="bg2"/>
                              </a:solidFill>
                              <a:latin typeface="Cambria Math" panose="02040503050406030204" pitchFamily="18" charset="0"/>
                              <a:cs typeface="Times New Roman" panose="02020603050405020304" pitchFamily="18" charset="0"/>
                            </a:rPr>
                          </m:ctrlPr>
                        </m:sSubPr>
                        <m:e>
                          <m:acc>
                            <m:accPr>
                              <m:chr m:val="̂"/>
                              <m:ctrlPr>
                                <a:rPr lang="en-US" sz="2000" i="1" kern="100">
                                  <a:solidFill>
                                    <a:schemeClr val="bg2"/>
                                  </a:solidFill>
                                  <a:latin typeface="Cambria Math" panose="02040503050406030204" pitchFamily="18" charset="0"/>
                                  <a:cs typeface="Times New Roman" panose="02020603050405020304" pitchFamily="18" charset="0"/>
                                </a:rPr>
                              </m:ctrlPr>
                            </m:acc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𝛽</m:t>
                              </m:r>
                            </m:e>
                          </m:acc>
                        </m:e>
                        <m:sub>
                          <m:r>
                            <a:rPr lang="en-US" sz="2000" b="0" i="1" kern="100" smtClean="0">
                              <a:solidFill>
                                <a:schemeClr val="bg2"/>
                              </a:solidFill>
                              <a:latin typeface="Cambria Math" panose="02040503050406030204" pitchFamily="18" charset="0"/>
                              <a:cs typeface="Times New Roman" panose="02020603050405020304" pitchFamily="18" charset="0"/>
                            </a:rPr>
                            <m:t>2</m:t>
                          </m:r>
                        </m:sub>
                      </m:sSub>
                      <m:sSub>
                        <m:sSubPr>
                          <m:ctrlPr>
                            <a:rPr lang="en-US" sz="2000" i="1" kern="100">
                              <a:solidFill>
                                <a:schemeClr val="bg2"/>
                              </a:solidFill>
                              <a:latin typeface="Cambria Math" panose="02040503050406030204" pitchFamily="18" charset="0"/>
                              <a:cs typeface="Times New Roman" panose="02020603050405020304" pitchFamily="18" charset="0"/>
                            </a:rPr>
                          </m:ctrlPr>
                        </m:sSubPr>
                        <m:e>
                          <m:r>
                            <a:rPr lang="en-US" sz="2000" i="1" kern="100">
                              <a:solidFill>
                                <a:schemeClr val="bg2"/>
                              </a:solidFill>
                              <a:latin typeface="Cambria Math" panose="02040503050406030204" pitchFamily="18" charset="0"/>
                              <a:ea typeface="Cambria Math" panose="02040503050406030204" pitchFamily="18" charset="0"/>
                              <a:cs typeface="Times New Roman" panose="02020603050405020304" pitchFamily="18" charset="0"/>
                            </a:rPr>
                            <m:t>𝑋</m:t>
                          </m:r>
                        </m:e>
                        <m:sub>
                          <m:r>
                            <a:rPr lang="en-US" sz="2000" b="0" i="1" kern="100" smtClean="0">
                              <a:solidFill>
                                <a:schemeClr val="bg2"/>
                              </a:solidFill>
                              <a:latin typeface="Cambria Math" panose="02040503050406030204" pitchFamily="18" charset="0"/>
                              <a:cs typeface="Times New Roman" panose="02020603050405020304" pitchFamily="18" charset="0"/>
                            </a:rPr>
                            <m:t>2</m:t>
                          </m:r>
                          <m:r>
                            <a:rPr lang="en-US" sz="2000" i="1" kern="100">
                              <a:solidFill>
                                <a:schemeClr val="bg2"/>
                              </a:solidFill>
                              <a:latin typeface="Cambria Math" panose="02040503050406030204" pitchFamily="18" charset="0"/>
                              <a:cs typeface="Times New Roman" panose="02020603050405020304" pitchFamily="18" charset="0"/>
                            </a:rPr>
                            <m:t>,</m:t>
                          </m:r>
                          <m:r>
                            <a:rPr lang="en-US" sz="2000" i="1" kern="100">
                              <a:solidFill>
                                <a:schemeClr val="bg2"/>
                              </a:solidFill>
                              <a:latin typeface="Cambria Math" panose="02040503050406030204" pitchFamily="18" charset="0"/>
                              <a:cs typeface="Times New Roman" panose="02020603050405020304" pitchFamily="18" charset="0"/>
                            </a:rPr>
                            <m:t>𝑖</m:t>
                          </m:r>
                        </m:sub>
                      </m:sSub>
                    </m:oMath>
                  </m:oMathPara>
                </a14:m>
                <a:endPar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a:p>
                <a:pPr marL="341313" lvl="1" indent="-285750">
                  <a:lnSpc>
                    <a:spcPct val="115000"/>
                  </a:lnSpc>
                  <a:buFont typeface="Wingdings" panose="05000000000000000000" pitchFamily="2" charset="2"/>
                  <a:buChar char="Ø"/>
                </a:pPr>
                <a:endPar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a:p>
                <a:pPr marL="341313" lvl="1" indent="-285750">
                  <a:lnSpc>
                    <a:spcPct val="115000"/>
                  </a:lnSpc>
                  <a:buFont typeface="Wingdings" panose="05000000000000000000" pitchFamily="2" charset="2"/>
                  <a:buChar char="Ø"/>
                </a:pP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Resulting index summarizes </a:t>
                </a:r>
                <a:r>
                  <a:rPr lang="en-US" sz="2000" kern="100" dirty="0">
                    <a:solidFill>
                      <a:schemeClr val="bg2"/>
                    </a:solidFill>
                    <a:latin typeface="Trebuchet MS" panose="020B0603020202020204" pitchFamily="34" charset="0"/>
                    <a:cs typeface="Times New Roman" panose="02020603050405020304" pitchFamily="18" charset="0"/>
                  </a:rPr>
                  <a:t>the relationship between beneficiary medical complexity and demographic/socioeconomic characteristics with medical spending</a:t>
                </a:r>
              </a:p>
              <a:p>
                <a:pPr marL="341313" lvl="1" indent="-285750">
                  <a:lnSpc>
                    <a:spcPct val="115000"/>
                  </a:lnSpc>
                  <a:buFont typeface="Wingdings" panose="05000000000000000000" pitchFamily="2" charset="2"/>
                  <a:buChar char="Ø"/>
                </a:pPr>
                <a:endParaRPr lang="en-US" sz="2000" kern="100" dirty="0">
                  <a:solidFill>
                    <a:schemeClr val="bg2"/>
                  </a:solidFill>
                  <a:latin typeface="Trebuchet MS" panose="020B0603020202020204" pitchFamily="34" charset="0"/>
                  <a:cs typeface="Times New Roman" panose="02020603050405020304" pitchFamily="18" charset="0"/>
                </a:endParaRPr>
              </a:p>
              <a:p>
                <a:pPr marL="341313" lvl="1" indent="-285750">
                  <a:lnSpc>
                    <a:spcPct val="115000"/>
                  </a:lnSpc>
                  <a:buFont typeface="Wingdings" panose="05000000000000000000" pitchFamily="2" charset="2"/>
                  <a:buChar char="Ø"/>
                </a:pPr>
                <a:r>
                  <a:rPr lang="en-US" sz="2000" kern="100" dirty="0">
                    <a:solidFill>
                      <a:schemeClr val="bg2"/>
                    </a:solidFill>
                    <a:latin typeface="Trebuchet MS" panose="020B0603020202020204" pitchFamily="34" charset="0"/>
                    <a:cs typeface="Times New Roman" panose="02020603050405020304" pitchFamily="18" charset="0"/>
                  </a:rPr>
                  <a:t>We compare how index values are distributed across beneficiaries in Special Needs Plans, regular MA plans, and traditional Medicare</a:t>
                </a:r>
              </a:p>
              <a:p>
                <a:pPr marL="55563" lvl="1">
                  <a:lnSpc>
                    <a:spcPct val="115000"/>
                  </a:lnSpc>
                </a:pPr>
                <a:endPar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endParaRPr>
              </a:p>
              <a:p>
                <a:pPr marL="341313" lvl="1" indent="-285750">
                  <a:lnSpc>
                    <a:spcPct val="115000"/>
                  </a:lnSpc>
                  <a:buFont typeface="Wingdings" panose="05000000000000000000" pitchFamily="2" charset="2"/>
                  <a:buChar char="Ø"/>
                </a:pPr>
                <a:r>
                  <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Analysis conducted in a nationally representative sample of Medicare beneficiaries (pooled 2017-2021 MCBS, Community Survey)</a:t>
                </a:r>
              </a:p>
              <a:p>
                <a:pPr marL="55563" lvl="1">
                  <a:lnSpc>
                    <a:spcPct val="115000"/>
                  </a:lnSpc>
                </a:pPr>
                <a:endPar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D9357FC0-9A44-6A63-E093-A8A692EE53B5}"/>
                  </a:ext>
                </a:extLst>
              </p:cNvPr>
              <p:cNvSpPr txBox="1">
                <a:spLocks noRot="1" noChangeAspect="1" noMove="1" noResize="1" noEditPoints="1" noAdjustHandles="1" noChangeArrowheads="1" noChangeShapeType="1" noTextEdit="1"/>
              </p:cNvSpPr>
              <p:nvPr/>
            </p:nvSpPr>
            <p:spPr>
              <a:xfrm>
                <a:off x="690324" y="1185303"/>
                <a:ext cx="10832981" cy="4726102"/>
              </a:xfrm>
              <a:prstGeom prst="rect">
                <a:avLst/>
              </a:prstGeom>
              <a:blipFill>
                <a:blip r:embed="rId2"/>
                <a:stretch>
                  <a:fillRect t="-129" r="-394"/>
                </a:stretch>
              </a:blipFill>
            </p:spPr>
            <p:txBody>
              <a:bodyPr/>
              <a:lstStyle/>
              <a:p>
                <a:r>
                  <a:rPr lang="en-US">
                    <a:noFill/>
                  </a:rPr>
                  <a:t> </a:t>
                </a:r>
              </a:p>
            </p:txBody>
          </p:sp>
        </mc:Fallback>
      </mc:AlternateContent>
    </p:spTree>
    <p:extLst>
      <p:ext uri="{BB962C8B-B14F-4D97-AF65-F5344CB8AC3E}">
        <p14:creationId xmlns:p14="http://schemas.microsoft.com/office/powerpoint/2010/main" val="138582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A2670-6F16-1A63-6D60-9F926EAD53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8873DF-B747-F345-38DB-5D2FD2C7424D}"/>
              </a:ext>
            </a:extLst>
          </p:cNvPr>
          <p:cNvSpPr txBox="1"/>
          <p:nvPr/>
        </p:nvSpPr>
        <p:spPr>
          <a:xfrm>
            <a:off x="690325" y="203699"/>
            <a:ext cx="10513337" cy="520592"/>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MCBS Regression Analysis &amp; Findings </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E621EE6-5307-4E1A-B3CA-796827A786C0}"/>
              </a:ext>
            </a:extLst>
          </p:cNvPr>
          <p:cNvPicPr>
            <a:picLocks noChangeAspect="1"/>
          </p:cNvPicPr>
          <p:nvPr/>
        </p:nvPicPr>
        <p:blipFill rotWithShape="1">
          <a:blip r:embed="rId2"/>
          <a:srcRect l="51985" t="46033" r="23022" b="11222"/>
          <a:stretch/>
        </p:blipFill>
        <p:spPr>
          <a:xfrm>
            <a:off x="3598681" y="1661985"/>
            <a:ext cx="6892801" cy="4992316"/>
          </a:xfrm>
          <a:prstGeom prst="rect">
            <a:avLst/>
          </a:prstGeom>
        </p:spPr>
      </p:pic>
      <p:sp>
        <p:nvSpPr>
          <p:cNvPr id="5" name="TextBox 4">
            <a:extLst>
              <a:ext uri="{FF2B5EF4-FFF2-40B4-BE49-F238E27FC236}">
                <a16:creationId xmlns:a16="http://schemas.microsoft.com/office/drawing/2014/main" id="{80646B47-55ED-F863-FDEF-924EB715DD20}"/>
              </a:ext>
            </a:extLst>
          </p:cNvPr>
          <p:cNvSpPr txBox="1"/>
          <p:nvPr/>
        </p:nvSpPr>
        <p:spPr>
          <a:xfrm>
            <a:off x="3598681" y="1039159"/>
            <a:ext cx="6892801" cy="707886"/>
          </a:xfrm>
          <a:prstGeom prst="rect">
            <a:avLst/>
          </a:prstGeom>
          <a:noFill/>
        </p:spPr>
        <p:txBody>
          <a:bodyPr wrap="square" rtlCol="0">
            <a:spAutoFit/>
          </a:bodyPr>
          <a:lstStyle/>
          <a:p>
            <a:pPr algn="ctr"/>
            <a:r>
              <a:rPr lang="en-US" sz="2000" b="1" dirty="0">
                <a:solidFill>
                  <a:schemeClr val="bg2"/>
                </a:solidFill>
              </a:rPr>
              <a:t>Distribution of complexity index across Special Needs Plans, regular MA plans, and traditional Medicare</a:t>
            </a:r>
          </a:p>
        </p:txBody>
      </p:sp>
      <p:sp>
        <p:nvSpPr>
          <p:cNvPr id="6" name="TextBox 5">
            <a:extLst>
              <a:ext uri="{FF2B5EF4-FFF2-40B4-BE49-F238E27FC236}">
                <a16:creationId xmlns:a16="http://schemas.microsoft.com/office/drawing/2014/main" id="{D320C4E2-7EB1-B231-BBD8-B6994A248043}"/>
              </a:ext>
            </a:extLst>
          </p:cNvPr>
          <p:cNvSpPr txBox="1"/>
          <p:nvPr/>
        </p:nvSpPr>
        <p:spPr>
          <a:xfrm>
            <a:off x="423745" y="1873404"/>
            <a:ext cx="3174936" cy="2585323"/>
          </a:xfrm>
          <a:prstGeom prst="rect">
            <a:avLst/>
          </a:prstGeom>
          <a:noFill/>
        </p:spPr>
        <p:txBody>
          <a:bodyPr wrap="square" rtlCol="0">
            <a:spAutoFit/>
          </a:bodyPr>
          <a:lstStyle/>
          <a:p>
            <a:r>
              <a:rPr lang="en-US" b="1" dirty="0">
                <a:solidFill>
                  <a:schemeClr val="bg2"/>
                </a:solidFill>
              </a:rPr>
              <a:t>Key finding:</a:t>
            </a:r>
          </a:p>
          <a:p>
            <a:endParaRPr lang="en-US" dirty="0">
              <a:solidFill>
                <a:schemeClr val="bg2"/>
              </a:solidFill>
            </a:endParaRPr>
          </a:p>
          <a:p>
            <a:pPr marL="285750" indent="-285750">
              <a:buFont typeface="Arial" panose="020B0604020202020204" pitchFamily="34" charset="0"/>
              <a:buChar char="•"/>
            </a:pPr>
            <a:r>
              <a:rPr lang="en-US" dirty="0">
                <a:solidFill>
                  <a:schemeClr val="bg2"/>
                </a:solidFill>
              </a:rPr>
              <a:t>Noticeably higher concentration of beneficiaries with higher index values in Special Needs Plans compared to other Medicare MA plans and traditional Medicare</a:t>
            </a:r>
          </a:p>
        </p:txBody>
      </p:sp>
      <p:cxnSp>
        <p:nvCxnSpPr>
          <p:cNvPr id="8" name="Straight Arrow Connector 7">
            <a:extLst>
              <a:ext uri="{FF2B5EF4-FFF2-40B4-BE49-F238E27FC236}">
                <a16:creationId xmlns:a16="http://schemas.microsoft.com/office/drawing/2014/main" id="{8737E051-E409-52D9-0681-C4581A241C70}"/>
              </a:ext>
            </a:extLst>
          </p:cNvPr>
          <p:cNvCxnSpPr/>
          <p:nvPr/>
        </p:nvCxnSpPr>
        <p:spPr>
          <a:xfrm>
            <a:off x="7517514" y="2095500"/>
            <a:ext cx="2400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4A0D73-955C-7A1F-2231-03FC6E95F010}"/>
              </a:ext>
            </a:extLst>
          </p:cNvPr>
          <p:cNvSpPr txBox="1"/>
          <p:nvPr/>
        </p:nvSpPr>
        <p:spPr>
          <a:xfrm>
            <a:off x="7631814" y="2222500"/>
            <a:ext cx="2407533" cy="830997"/>
          </a:xfrm>
          <a:prstGeom prst="rect">
            <a:avLst/>
          </a:prstGeom>
          <a:noFill/>
        </p:spPr>
        <p:txBody>
          <a:bodyPr wrap="square" rtlCol="0">
            <a:spAutoFit/>
          </a:bodyPr>
          <a:lstStyle/>
          <a:p>
            <a:r>
              <a:rPr lang="en-US" sz="1600" b="1" dirty="0">
                <a:solidFill>
                  <a:schemeClr val="bg2"/>
                </a:solidFill>
              </a:rPr>
              <a:t>Greater values of index = higher predicted spending</a:t>
            </a:r>
          </a:p>
        </p:txBody>
      </p:sp>
    </p:spTree>
    <p:extLst>
      <p:ext uri="{BB962C8B-B14F-4D97-AF65-F5344CB8AC3E}">
        <p14:creationId xmlns:p14="http://schemas.microsoft.com/office/powerpoint/2010/main" val="103626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6BEB6-51DE-47A4-7283-3EE6D9A397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F15B32F-031F-8324-01E6-530B0D5CEA95}"/>
              </a:ext>
            </a:extLst>
          </p:cNvPr>
          <p:cNvSpPr txBox="1"/>
          <p:nvPr/>
        </p:nvSpPr>
        <p:spPr>
          <a:xfrm>
            <a:off x="690325" y="203699"/>
            <a:ext cx="10513337" cy="520592"/>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MCBS Regression Analysis &amp; Findings </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D02A97-FA4A-7AE8-8F9A-020FE6C164A4}"/>
              </a:ext>
            </a:extLst>
          </p:cNvPr>
          <p:cNvSpPr txBox="1"/>
          <p:nvPr/>
        </p:nvSpPr>
        <p:spPr>
          <a:xfrm>
            <a:off x="3598681" y="1039159"/>
            <a:ext cx="6892801" cy="707886"/>
          </a:xfrm>
          <a:prstGeom prst="rect">
            <a:avLst/>
          </a:prstGeom>
          <a:noFill/>
        </p:spPr>
        <p:txBody>
          <a:bodyPr wrap="square" rtlCol="0">
            <a:spAutoFit/>
          </a:bodyPr>
          <a:lstStyle/>
          <a:p>
            <a:pPr algn="ctr"/>
            <a:r>
              <a:rPr lang="en-US" sz="2000" b="1" dirty="0">
                <a:solidFill>
                  <a:schemeClr val="bg2"/>
                </a:solidFill>
              </a:rPr>
              <a:t>Distribution of complexity index across Special Needs Plans, regular MA plans, and traditional Medicare</a:t>
            </a:r>
          </a:p>
        </p:txBody>
      </p:sp>
      <p:graphicFrame>
        <p:nvGraphicFramePr>
          <p:cNvPr id="3" name="Table 2">
            <a:extLst>
              <a:ext uri="{FF2B5EF4-FFF2-40B4-BE49-F238E27FC236}">
                <a16:creationId xmlns:a16="http://schemas.microsoft.com/office/drawing/2014/main" id="{8116E937-8120-ED5C-3023-29D8CD4EEFEB}"/>
              </a:ext>
            </a:extLst>
          </p:cNvPr>
          <p:cNvGraphicFramePr>
            <a:graphicFrameLocks noGrp="1"/>
          </p:cNvGraphicFramePr>
          <p:nvPr>
            <p:extLst>
              <p:ext uri="{D42A27DB-BD31-4B8C-83A1-F6EECF244321}">
                <p14:modId xmlns:p14="http://schemas.microsoft.com/office/powerpoint/2010/main" val="2480333873"/>
              </p:ext>
            </p:extLst>
          </p:nvPr>
        </p:nvGraphicFramePr>
        <p:xfrm>
          <a:off x="3785191" y="2061912"/>
          <a:ext cx="8406812" cy="2426469"/>
        </p:xfrm>
        <a:graphic>
          <a:graphicData uri="http://schemas.openxmlformats.org/drawingml/2006/table">
            <a:tbl>
              <a:tblPr>
                <a:tableStyleId>{5C22544A-7EE6-4342-B048-85BDC9FD1C3A}</a:tableStyleId>
              </a:tblPr>
              <a:tblGrid>
                <a:gridCol w="1905030">
                  <a:extLst>
                    <a:ext uri="{9D8B030D-6E8A-4147-A177-3AD203B41FA5}">
                      <a16:colId xmlns:a16="http://schemas.microsoft.com/office/drawing/2014/main" val="1535388582"/>
                    </a:ext>
                  </a:extLst>
                </a:gridCol>
                <a:gridCol w="1100049">
                  <a:extLst>
                    <a:ext uri="{9D8B030D-6E8A-4147-A177-3AD203B41FA5}">
                      <a16:colId xmlns:a16="http://schemas.microsoft.com/office/drawing/2014/main" val="3422131255"/>
                    </a:ext>
                  </a:extLst>
                </a:gridCol>
                <a:gridCol w="1001537">
                  <a:extLst>
                    <a:ext uri="{9D8B030D-6E8A-4147-A177-3AD203B41FA5}">
                      <a16:colId xmlns:a16="http://schemas.microsoft.com/office/drawing/2014/main" val="3667757698"/>
                    </a:ext>
                  </a:extLst>
                </a:gridCol>
                <a:gridCol w="1100049">
                  <a:extLst>
                    <a:ext uri="{9D8B030D-6E8A-4147-A177-3AD203B41FA5}">
                      <a16:colId xmlns:a16="http://schemas.microsoft.com/office/drawing/2014/main" val="2303814779"/>
                    </a:ext>
                  </a:extLst>
                </a:gridCol>
                <a:gridCol w="1100049">
                  <a:extLst>
                    <a:ext uri="{9D8B030D-6E8A-4147-A177-3AD203B41FA5}">
                      <a16:colId xmlns:a16="http://schemas.microsoft.com/office/drawing/2014/main" val="2970513660"/>
                    </a:ext>
                  </a:extLst>
                </a:gridCol>
                <a:gridCol w="1100049">
                  <a:extLst>
                    <a:ext uri="{9D8B030D-6E8A-4147-A177-3AD203B41FA5}">
                      <a16:colId xmlns:a16="http://schemas.microsoft.com/office/drawing/2014/main" val="913832470"/>
                    </a:ext>
                  </a:extLst>
                </a:gridCol>
                <a:gridCol w="1100049">
                  <a:extLst>
                    <a:ext uri="{9D8B030D-6E8A-4147-A177-3AD203B41FA5}">
                      <a16:colId xmlns:a16="http://schemas.microsoft.com/office/drawing/2014/main" val="1554498744"/>
                    </a:ext>
                  </a:extLst>
                </a:gridCol>
              </a:tblGrid>
              <a:tr h="344070">
                <a:tc>
                  <a:txBody>
                    <a:bodyPr/>
                    <a:lstStyle/>
                    <a:p>
                      <a:pPr algn="l" fontAlgn="b"/>
                      <a:r>
                        <a:rPr lang="en-US" sz="1800" b="1" u="none" strike="noStrike" dirty="0">
                          <a:solidFill>
                            <a:schemeClr val="bg2"/>
                          </a:solidFill>
                          <a:effectLst/>
                        </a:rPr>
                        <a:t>Subpopulation (Enrollment in…)</a:t>
                      </a:r>
                      <a:endParaRPr lang="en-US" sz="1800" b="1" i="0" u="none" strike="noStrike" dirty="0">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Mean</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10th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25th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50th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75th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dirty="0">
                          <a:solidFill>
                            <a:schemeClr val="bg2"/>
                          </a:solidFill>
                          <a:effectLst/>
                        </a:rPr>
                        <a:t>90th </a:t>
                      </a:r>
                      <a:r>
                        <a:rPr lang="en-US" sz="1800" b="1" u="none" strike="noStrike" dirty="0" err="1">
                          <a:solidFill>
                            <a:schemeClr val="bg2"/>
                          </a:solidFill>
                          <a:effectLst/>
                        </a:rPr>
                        <a:t>Pctl</a:t>
                      </a:r>
                      <a:endParaRPr lang="en-US" sz="1800" b="1" i="0" u="none" strike="noStrike" dirty="0">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extLst>
                  <a:ext uri="{0D108BD9-81ED-4DB2-BD59-A6C34878D82A}">
                    <a16:rowId xmlns:a16="http://schemas.microsoft.com/office/drawing/2014/main" val="504872317"/>
                  </a:ext>
                </a:extLst>
              </a:tr>
              <a:tr h="622768">
                <a:tc>
                  <a:txBody>
                    <a:bodyPr/>
                    <a:lstStyle/>
                    <a:p>
                      <a:pPr algn="l" fontAlgn="b"/>
                      <a:r>
                        <a:rPr lang="en-US" sz="1800" u="none" strike="noStrike" dirty="0">
                          <a:solidFill>
                            <a:schemeClr val="bg2"/>
                          </a:solidFill>
                          <a:effectLst/>
                        </a:rPr>
                        <a:t>Special Needs Plan</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$ 17,593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$ 7,158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$ 10,621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$ 15,798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$ 22,567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$ 30,608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extLst>
                  <a:ext uri="{0D108BD9-81ED-4DB2-BD59-A6C34878D82A}">
                    <a16:rowId xmlns:a16="http://schemas.microsoft.com/office/drawing/2014/main" val="1062773395"/>
                  </a:ext>
                </a:extLst>
              </a:tr>
              <a:tr h="622768">
                <a:tc>
                  <a:txBody>
                    <a:bodyPr/>
                    <a:lstStyle/>
                    <a:p>
                      <a:pPr algn="l" fontAlgn="b"/>
                      <a:r>
                        <a:rPr lang="en-US" sz="1800" u="none" strike="noStrike" dirty="0">
                          <a:solidFill>
                            <a:schemeClr val="bg2"/>
                          </a:solidFill>
                          <a:effectLst/>
                        </a:rPr>
                        <a:t>Other MA</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$ 13,042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$ 4,530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7,485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$ 11,626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$ 16,924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$ 23,256 </a:t>
                      </a:r>
                      <a:endParaRPr lang="en-US" sz="1800" b="0" i="0" u="none" strike="noStrike" dirty="0">
                        <a:solidFill>
                          <a:schemeClr val="bg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038434"/>
                  </a:ext>
                </a:extLst>
              </a:tr>
              <a:tr h="622768">
                <a:tc>
                  <a:txBody>
                    <a:bodyPr/>
                    <a:lstStyle/>
                    <a:p>
                      <a:pPr algn="l" fontAlgn="b"/>
                      <a:r>
                        <a:rPr lang="en-US" sz="1800" u="none" strike="noStrike" dirty="0">
                          <a:solidFill>
                            <a:schemeClr val="bg2"/>
                          </a:solidFill>
                          <a:effectLst/>
                        </a:rPr>
                        <a:t>Traditional Medicare</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$ 13,897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$ 5,068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7,987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$ 12,310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$ 17,782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$ 25,029 </a:t>
                      </a:r>
                      <a:endParaRPr lang="en-US" sz="1800" b="0" i="0" u="none" strike="noStrike" dirty="0">
                        <a:solidFill>
                          <a:schemeClr val="bg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6213240"/>
                  </a:ext>
                </a:extLst>
              </a:tr>
            </a:tbl>
          </a:graphicData>
        </a:graphic>
      </p:graphicFrame>
      <p:sp>
        <p:nvSpPr>
          <p:cNvPr id="7" name="TextBox 6">
            <a:extLst>
              <a:ext uri="{FF2B5EF4-FFF2-40B4-BE49-F238E27FC236}">
                <a16:creationId xmlns:a16="http://schemas.microsoft.com/office/drawing/2014/main" id="{C17FA62A-08E2-2BFF-64D5-06E6871E8BAA}"/>
              </a:ext>
            </a:extLst>
          </p:cNvPr>
          <p:cNvSpPr txBox="1"/>
          <p:nvPr/>
        </p:nvSpPr>
        <p:spPr>
          <a:xfrm>
            <a:off x="423745" y="1464841"/>
            <a:ext cx="3174936" cy="4247317"/>
          </a:xfrm>
          <a:prstGeom prst="rect">
            <a:avLst/>
          </a:prstGeom>
          <a:noFill/>
        </p:spPr>
        <p:txBody>
          <a:bodyPr wrap="square" rtlCol="0">
            <a:spAutoFit/>
          </a:bodyPr>
          <a:lstStyle/>
          <a:p>
            <a:r>
              <a:rPr lang="en-US" b="1" dirty="0">
                <a:solidFill>
                  <a:schemeClr val="bg2"/>
                </a:solidFill>
              </a:rPr>
              <a:t>Comparing distribution of the index across subpopulations</a:t>
            </a:r>
          </a:p>
          <a:p>
            <a:endParaRPr lang="en-US" dirty="0">
              <a:solidFill>
                <a:schemeClr val="bg2"/>
              </a:solidFill>
            </a:endParaRPr>
          </a:p>
          <a:p>
            <a:pPr marL="285750" indent="-285750">
              <a:buFont typeface="Arial" panose="020B0604020202020204" pitchFamily="34" charset="0"/>
              <a:buChar char="•"/>
            </a:pPr>
            <a:r>
              <a:rPr lang="en-US" dirty="0">
                <a:solidFill>
                  <a:schemeClr val="bg2"/>
                </a:solidFill>
              </a:rPr>
              <a:t>At 50</a:t>
            </a:r>
            <a:r>
              <a:rPr lang="en-US" baseline="30000" dirty="0">
                <a:solidFill>
                  <a:schemeClr val="bg2"/>
                </a:solidFill>
              </a:rPr>
              <a:t>th</a:t>
            </a:r>
            <a:r>
              <a:rPr lang="en-US" dirty="0">
                <a:solidFill>
                  <a:schemeClr val="bg2"/>
                </a:solidFill>
              </a:rPr>
              <a:t> percentile (median), index for SNPs is 36% higher than for other MA plans and 28% higher than for TM</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a:solidFill>
                  <a:schemeClr val="bg2"/>
                </a:solidFill>
              </a:rPr>
              <a:t>At 75</a:t>
            </a:r>
            <a:r>
              <a:rPr lang="en-US" baseline="30000" dirty="0">
                <a:solidFill>
                  <a:schemeClr val="bg2"/>
                </a:solidFill>
              </a:rPr>
              <a:t>th</a:t>
            </a:r>
            <a:r>
              <a:rPr lang="en-US" dirty="0">
                <a:solidFill>
                  <a:schemeClr val="bg2"/>
                </a:solidFill>
              </a:rPr>
              <a:t> percentile, index for SNPs is 33% higher than for other MA plans and 27% higher than for TM</a:t>
            </a:r>
          </a:p>
        </p:txBody>
      </p:sp>
      <p:sp>
        <p:nvSpPr>
          <p:cNvPr id="4" name="TextBox 3">
            <a:extLst>
              <a:ext uri="{FF2B5EF4-FFF2-40B4-BE49-F238E27FC236}">
                <a16:creationId xmlns:a16="http://schemas.microsoft.com/office/drawing/2014/main" id="{59D9B1CE-F5B0-FD36-C62E-C652AD2329CF}"/>
              </a:ext>
            </a:extLst>
          </p:cNvPr>
          <p:cNvSpPr txBox="1"/>
          <p:nvPr/>
        </p:nvSpPr>
        <p:spPr>
          <a:xfrm>
            <a:off x="3785191" y="4614740"/>
            <a:ext cx="7928042" cy="461665"/>
          </a:xfrm>
          <a:prstGeom prst="rect">
            <a:avLst/>
          </a:prstGeom>
          <a:noFill/>
        </p:spPr>
        <p:txBody>
          <a:bodyPr wrap="square" rtlCol="0">
            <a:spAutoFit/>
          </a:bodyPr>
          <a:lstStyle/>
          <a:p>
            <a:r>
              <a:rPr lang="en-US" sz="1200" dirty="0">
                <a:solidFill>
                  <a:schemeClr val="bg2"/>
                </a:solidFill>
              </a:rPr>
              <a:t>NOTE: Figures are for Medicare expenses for these beneficiaries in the MCBS data set. They do not include dental care expenses NOR do they include Medicaid expenses.</a:t>
            </a:r>
          </a:p>
        </p:txBody>
      </p:sp>
    </p:spTree>
    <p:extLst>
      <p:ext uri="{BB962C8B-B14F-4D97-AF65-F5344CB8AC3E}">
        <p14:creationId xmlns:p14="http://schemas.microsoft.com/office/powerpoint/2010/main" val="253539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787A0-50A5-E164-26CA-AAE45C519D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B07909-B099-A9A1-21B1-BD36150B19AD}"/>
              </a:ext>
            </a:extLst>
          </p:cNvPr>
          <p:cNvSpPr txBox="1"/>
          <p:nvPr/>
        </p:nvSpPr>
        <p:spPr>
          <a:xfrm>
            <a:off x="690325" y="203699"/>
            <a:ext cx="10513337" cy="520592"/>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MCBS Regression Analysis &amp; Findings </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CB4A312-BFC6-CED5-D7C5-8EDFA774F993}"/>
              </a:ext>
            </a:extLst>
          </p:cNvPr>
          <p:cNvSpPr txBox="1"/>
          <p:nvPr/>
        </p:nvSpPr>
        <p:spPr>
          <a:xfrm>
            <a:off x="3598681" y="1039159"/>
            <a:ext cx="6892801" cy="707886"/>
          </a:xfrm>
          <a:prstGeom prst="rect">
            <a:avLst/>
          </a:prstGeom>
          <a:noFill/>
        </p:spPr>
        <p:txBody>
          <a:bodyPr wrap="square" rtlCol="0">
            <a:spAutoFit/>
          </a:bodyPr>
          <a:lstStyle/>
          <a:p>
            <a:pPr algn="ctr"/>
            <a:r>
              <a:rPr lang="en-US" sz="2000" b="1" dirty="0">
                <a:solidFill>
                  <a:schemeClr val="bg2"/>
                </a:solidFill>
              </a:rPr>
              <a:t>Distribution of complexity index across Special Needs Plans, regular MA plans, and traditional Medicare</a:t>
            </a:r>
          </a:p>
        </p:txBody>
      </p:sp>
      <p:graphicFrame>
        <p:nvGraphicFramePr>
          <p:cNvPr id="3" name="Table 2">
            <a:extLst>
              <a:ext uri="{FF2B5EF4-FFF2-40B4-BE49-F238E27FC236}">
                <a16:creationId xmlns:a16="http://schemas.microsoft.com/office/drawing/2014/main" id="{273743A3-093B-0F4D-EE02-75B6EED3FFB4}"/>
              </a:ext>
            </a:extLst>
          </p:cNvPr>
          <p:cNvGraphicFramePr>
            <a:graphicFrameLocks noGrp="1"/>
          </p:cNvGraphicFramePr>
          <p:nvPr/>
        </p:nvGraphicFramePr>
        <p:xfrm>
          <a:off x="3785191" y="2061912"/>
          <a:ext cx="8406812" cy="2426469"/>
        </p:xfrm>
        <a:graphic>
          <a:graphicData uri="http://schemas.openxmlformats.org/drawingml/2006/table">
            <a:tbl>
              <a:tblPr>
                <a:tableStyleId>{5C22544A-7EE6-4342-B048-85BDC9FD1C3A}</a:tableStyleId>
              </a:tblPr>
              <a:tblGrid>
                <a:gridCol w="1905030">
                  <a:extLst>
                    <a:ext uri="{9D8B030D-6E8A-4147-A177-3AD203B41FA5}">
                      <a16:colId xmlns:a16="http://schemas.microsoft.com/office/drawing/2014/main" val="1535388582"/>
                    </a:ext>
                  </a:extLst>
                </a:gridCol>
                <a:gridCol w="1100049">
                  <a:extLst>
                    <a:ext uri="{9D8B030D-6E8A-4147-A177-3AD203B41FA5}">
                      <a16:colId xmlns:a16="http://schemas.microsoft.com/office/drawing/2014/main" val="3422131255"/>
                    </a:ext>
                  </a:extLst>
                </a:gridCol>
                <a:gridCol w="1001537">
                  <a:extLst>
                    <a:ext uri="{9D8B030D-6E8A-4147-A177-3AD203B41FA5}">
                      <a16:colId xmlns:a16="http://schemas.microsoft.com/office/drawing/2014/main" val="3667757698"/>
                    </a:ext>
                  </a:extLst>
                </a:gridCol>
                <a:gridCol w="1100049">
                  <a:extLst>
                    <a:ext uri="{9D8B030D-6E8A-4147-A177-3AD203B41FA5}">
                      <a16:colId xmlns:a16="http://schemas.microsoft.com/office/drawing/2014/main" val="2303814779"/>
                    </a:ext>
                  </a:extLst>
                </a:gridCol>
                <a:gridCol w="1100049">
                  <a:extLst>
                    <a:ext uri="{9D8B030D-6E8A-4147-A177-3AD203B41FA5}">
                      <a16:colId xmlns:a16="http://schemas.microsoft.com/office/drawing/2014/main" val="2970513660"/>
                    </a:ext>
                  </a:extLst>
                </a:gridCol>
                <a:gridCol w="1100049">
                  <a:extLst>
                    <a:ext uri="{9D8B030D-6E8A-4147-A177-3AD203B41FA5}">
                      <a16:colId xmlns:a16="http://schemas.microsoft.com/office/drawing/2014/main" val="913832470"/>
                    </a:ext>
                  </a:extLst>
                </a:gridCol>
                <a:gridCol w="1100049">
                  <a:extLst>
                    <a:ext uri="{9D8B030D-6E8A-4147-A177-3AD203B41FA5}">
                      <a16:colId xmlns:a16="http://schemas.microsoft.com/office/drawing/2014/main" val="1554498744"/>
                    </a:ext>
                  </a:extLst>
                </a:gridCol>
              </a:tblGrid>
              <a:tr h="344070">
                <a:tc>
                  <a:txBody>
                    <a:bodyPr/>
                    <a:lstStyle/>
                    <a:p>
                      <a:pPr algn="l" fontAlgn="b"/>
                      <a:r>
                        <a:rPr lang="en-US" sz="1800" b="1" u="none" strike="noStrike" dirty="0">
                          <a:solidFill>
                            <a:schemeClr val="bg2"/>
                          </a:solidFill>
                          <a:effectLst/>
                        </a:rPr>
                        <a:t>Subpopulation (Enrollment in…)</a:t>
                      </a:r>
                      <a:endParaRPr lang="en-US" sz="1800" b="1" i="0" u="none" strike="noStrike" dirty="0">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Mean</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10th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25th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50th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a:solidFill>
                            <a:schemeClr val="bg2"/>
                          </a:solidFill>
                          <a:effectLst/>
                        </a:rPr>
                        <a:t>75th Pctl</a:t>
                      </a:r>
                      <a:endParaRPr lang="en-US" sz="1800" b="1" i="0" u="none" strike="noStrike">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tc>
                  <a:txBody>
                    <a:bodyPr/>
                    <a:lstStyle/>
                    <a:p>
                      <a:pPr algn="l" fontAlgn="b"/>
                      <a:r>
                        <a:rPr lang="en-US" sz="1800" b="1" u="none" strike="noStrike" dirty="0">
                          <a:solidFill>
                            <a:schemeClr val="bg2"/>
                          </a:solidFill>
                          <a:effectLst/>
                        </a:rPr>
                        <a:t>90th </a:t>
                      </a:r>
                      <a:r>
                        <a:rPr lang="en-US" sz="1800" b="1" u="none" strike="noStrike" dirty="0" err="1">
                          <a:solidFill>
                            <a:schemeClr val="bg2"/>
                          </a:solidFill>
                          <a:effectLst/>
                        </a:rPr>
                        <a:t>Pctl</a:t>
                      </a:r>
                      <a:endParaRPr lang="en-US" sz="1800" b="1" i="0" u="none" strike="noStrike" dirty="0">
                        <a:solidFill>
                          <a:schemeClr val="bg2"/>
                        </a:solidFill>
                        <a:effectLst/>
                        <a:latin typeface="Calibri" panose="020F0502020204030204" pitchFamily="34" charset="0"/>
                      </a:endParaRPr>
                    </a:p>
                  </a:txBody>
                  <a:tcPr marL="9525" marR="9525" marT="9525" marB="0" anchor="b">
                    <a:lnB w="28575" cap="flat" cmpd="sng" algn="ctr">
                      <a:solidFill>
                        <a:srgbClr val="0B3337"/>
                      </a:solidFill>
                      <a:prstDash val="solid"/>
                      <a:round/>
                      <a:headEnd type="none" w="med" len="med"/>
                      <a:tailEnd type="none" w="med" len="med"/>
                    </a:lnB>
                  </a:tcPr>
                </a:tc>
                <a:extLst>
                  <a:ext uri="{0D108BD9-81ED-4DB2-BD59-A6C34878D82A}">
                    <a16:rowId xmlns:a16="http://schemas.microsoft.com/office/drawing/2014/main" val="504872317"/>
                  </a:ext>
                </a:extLst>
              </a:tr>
              <a:tr h="622768">
                <a:tc>
                  <a:txBody>
                    <a:bodyPr/>
                    <a:lstStyle/>
                    <a:p>
                      <a:pPr algn="l" fontAlgn="b"/>
                      <a:r>
                        <a:rPr lang="en-US" sz="1800" u="none" strike="noStrike" dirty="0">
                          <a:solidFill>
                            <a:schemeClr val="bg2"/>
                          </a:solidFill>
                          <a:effectLst/>
                        </a:rPr>
                        <a:t>Special Needs Plan</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$ 17,593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$ 7,158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$ 10,621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$ 15,798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$ 22,567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tc>
                  <a:txBody>
                    <a:bodyPr/>
                    <a:lstStyle/>
                    <a:p>
                      <a:pPr algn="l" fontAlgn="b"/>
                      <a:r>
                        <a:rPr lang="en-US" sz="1800" u="none" strike="noStrike" dirty="0">
                          <a:solidFill>
                            <a:schemeClr val="bg2"/>
                          </a:solidFill>
                          <a:effectLst/>
                        </a:rPr>
                        <a:t> $ 30,608 </a:t>
                      </a:r>
                      <a:endParaRPr lang="en-US" sz="1800" b="0" i="0" u="none" strike="noStrike" dirty="0">
                        <a:solidFill>
                          <a:schemeClr val="bg2"/>
                        </a:solidFill>
                        <a:effectLst/>
                        <a:latin typeface="Calibri" panose="020F0502020204030204" pitchFamily="34" charset="0"/>
                      </a:endParaRPr>
                    </a:p>
                  </a:txBody>
                  <a:tcPr marL="9525" marR="9525" marT="9525" marB="0" anchor="b">
                    <a:lnT w="28575" cap="flat" cmpd="sng" algn="ctr">
                      <a:solidFill>
                        <a:srgbClr val="0B3337"/>
                      </a:solidFill>
                      <a:prstDash val="solid"/>
                      <a:round/>
                      <a:headEnd type="none" w="med" len="med"/>
                      <a:tailEnd type="none" w="med" len="med"/>
                    </a:lnT>
                  </a:tcPr>
                </a:tc>
                <a:extLst>
                  <a:ext uri="{0D108BD9-81ED-4DB2-BD59-A6C34878D82A}">
                    <a16:rowId xmlns:a16="http://schemas.microsoft.com/office/drawing/2014/main" val="1062773395"/>
                  </a:ext>
                </a:extLst>
              </a:tr>
              <a:tr h="622768">
                <a:tc>
                  <a:txBody>
                    <a:bodyPr/>
                    <a:lstStyle/>
                    <a:p>
                      <a:pPr algn="l" fontAlgn="b"/>
                      <a:r>
                        <a:rPr lang="en-US" sz="1800" u="none" strike="noStrike" dirty="0">
                          <a:solidFill>
                            <a:schemeClr val="bg2"/>
                          </a:solidFill>
                          <a:effectLst/>
                        </a:rPr>
                        <a:t>Other MA</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$ 13,042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$ 4,530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7,485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$ 11,626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$ 16,924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$ 23,256 </a:t>
                      </a:r>
                      <a:endParaRPr lang="en-US" sz="1800" b="0" i="0" u="none" strike="noStrike" dirty="0">
                        <a:solidFill>
                          <a:schemeClr val="bg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038434"/>
                  </a:ext>
                </a:extLst>
              </a:tr>
              <a:tr h="622768">
                <a:tc>
                  <a:txBody>
                    <a:bodyPr/>
                    <a:lstStyle/>
                    <a:p>
                      <a:pPr algn="l" fontAlgn="b"/>
                      <a:r>
                        <a:rPr lang="en-US" sz="1800" u="none" strike="noStrike" dirty="0">
                          <a:solidFill>
                            <a:schemeClr val="bg2"/>
                          </a:solidFill>
                          <a:effectLst/>
                        </a:rPr>
                        <a:t>Traditional Medicare</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$ 13,897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$ 5,068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7,987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$ 12,310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$ 17,782 </a:t>
                      </a:r>
                      <a:endParaRPr lang="en-US" sz="1800" b="0" i="0" u="none" strike="noStrike" dirty="0">
                        <a:solidFill>
                          <a:schemeClr val="bg2"/>
                        </a:solidFill>
                        <a:effectLst/>
                        <a:latin typeface="Calibri" panose="020F0502020204030204" pitchFamily="34" charset="0"/>
                      </a:endParaRPr>
                    </a:p>
                  </a:txBody>
                  <a:tcPr marL="9525" marR="9525" marT="9525" marB="0" anchor="b"/>
                </a:tc>
                <a:tc>
                  <a:txBody>
                    <a:bodyPr/>
                    <a:lstStyle/>
                    <a:p>
                      <a:pPr algn="l" fontAlgn="b"/>
                      <a:r>
                        <a:rPr lang="en-US" sz="1800" u="none" strike="noStrike" dirty="0">
                          <a:solidFill>
                            <a:schemeClr val="bg2"/>
                          </a:solidFill>
                          <a:effectLst/>
                        </a:rPr>
                        <a:t> $ 25,029 </a:t>
                      </a:r>
                      <a:endParaRPr lang="en-US" sz="1800" b="0" i="0" u="none" strike="noStrike" dirty="0">
                        <a:solidFill>
                          <a:schemeClr val="bg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6213240"/>
                  </a:ext>
                </a:extLst>
              </a:tr>
            </a:tbl>
          </a:graphicData>
        </a:graphic>
      </p:graphicFrame>
      <p:sp>
        <p:nvSpPr>
          <p:cNvPr id="7" name="TextBox 6">
            <a:extLst>
              <a:ext uri="{FF2B5EF4-FFF2-40B4-BE49-F238E27FC236}">
                <a16:creationId xmlns:a16="http://schemas.microsoft.com/office/drawing/2014/main" id="{A428F6EA-9A69-8639-2B76-E6485C88833E}"/>
              </a:ext>
            </a:extLst>
          </p:cNvPr>
          <p:cNvSpPr txBox="1"/>
          <p:nvPr/>
        </p:nvSpPr>
        <p:spPr>
          <a:xfrm>
            <a:off x="423745" y="1429460"/>
            <a:ext cx="3174936" cy="4247317"/>
          </a:xfrm>
          <a:prstGeom prst="rect">
            <a:avLst/>
          </a:prstGeom>
          <a:noFill/>
        </p:spPr>
        <p:txBody>
          <a:bodyPr wrap="square" rtlCol="0">
            <a:spAutoFit/>
          </a:bodyPr>
          <a:lstStyle/>
          <a:p>
            <a:r>
              <a:rPr lang="en-US" b="1" dirty="0">
                <a:solidFill>
                  <a:schemeClr val="bg2"/>
                </a:solidFill>
              </a:rPr>
              <a:t>Comparing distribution of the index across subpopulations</a:t>
            </a:r>
          </a:p>
          <a:p>
            <a:endParaRPr lang="en-US" dirty="0">
              <a:solidFill>
                <a:schemeClr val="bg2"/>
              </a:solidFill>
            </a:endParaRPr>
          </a:p>
          <a:p>
            <a:pPr marL="285750" indent="-285750">
              <a:buFont typeface="Arial" panose="020B0604020202020204" pitchFamily="34" charset="0"/>
              <a:buChar char="•"/>
            </a:pPr>
            <a:r>
              <a:rPr lang="en-US" dirty="0">
                <a:solidFill>
                  <a:schemeClr val="bg2"/>
                </a:solidFill>
              </a:rPr>
              <a:t>At 50</a:t>
            </a:r>
            <a:r>
              <a:rPr lang="en-US" baseline="30000" dirty="0">
                <a:solidFill>
                  <a:schemeClr val="bg2"/>
                </a:solidFill>
              </a:rPr>
              <a:t>th</a:t>
            </a:r>
            <a:r>
              <a:rPr lang="en-US" dirty="0">
                <a:solidFill>
                  <a:schemeClr val="bg2"/>
                </a:solidFill>
              </a:rPr>
              <a:t> percentile (median), index for SNPs is 36% higher than for other MA plans and 28% higher than for TM</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a:solidFill>
                  <a:schemeClr val="bg2"/>
                </a:solidFill>
              </a:rPr>
              <a:t>At 75</a:t>
            </a:r>
            <a:r>
              <a:rPr lang="en-US" baseline="30000" dirty="0">
                <a:solidFill>
                  <a:schemeClr val="bg2"/>
                </a:solidFill>
              </a:rPr>
              <a:t>th</a:t>
            </a:r>
            <a:r>
              <a:rPr lang="en-US" dirty="0">
                <a:solidFill>
                  <a:schemeClr val="bg2"/>
                </a:solidFill>
              </a:rPr>
              <a:t> percentile, index for SNPs is 33% higher than for other MA plans and 27% higher than for TM</a:t>
            </a:r>
          </a:p>
        </p:txBody>
      </p:sp>
      <p:sp>
        <p:nvSpPr>
          <p:cNvPr id="4" name="TextBox 3">
            <a:extLst>
              <a:ext uri="{FF2B5EF4-FFF2-40B4-BE49-F238E27FC236}">
                <a16:creationId xmlns:a16="http://schemas.microsoft.com/office/drawing/2014/main" id="{89D8567F-B2CB-7488-9BDF-95C0F3E1EB27}"/>
              </a:ext>
            </a:extLst>
          </p:cNvPr>
          <p:cNvSpPr txBox="1"/>
          <p:nvPr/>
        </p:nvSpPr>
        <p:spPr>
          <a:xfrm>
            <a:off x="1446027" y="5843723"/>
            <a:ext cx="9757635"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u="sng" dirty="0">
                <a:solidFill>
                  <a:schemeClr val="bg2"/>
                </a:solidFill>
              </a:rPr>
              <a:t>Interpretation</a:t>
            </a:r>
            <a:r>
              <a:rPr lang="en-US" sz="2000" b="1" dirty="0">
                <a:solidFill>
                  <a:schemeClr val="bg2"/>
                </a:solidFill>
              </a:rPr>
              <a:t>: Based on observable characteristics related to health risks and demographics, the median SNP enrollee is predicted to have 36% higher spending than the median enrollee in other (non-SNP) MA plans.</a:t>
            </a:r>
            <a:endParaRPr lang="en-US" sz="2000" dirty="0">
              <a:solidFill>
                <a:schemeClr val="bg2"/>
              </a:solidFill>
            </a:endParaRPr>
          </a:p>
        </p:txBody>
      </p:sp>
      <p:sp>
        <p:nvSpPr>
          <p:cNvPr id="6" name="TextBox 5">
            <a:extLst>
              <a:ext uri="{FF2B5EF4-FFF2-40B4-BE49-F238E27FC236}">
                <a16:creationId xmlns:a16="http://schemas.microsoft.com/office/drawing/2014/main" id="{3066A808-DEB2-C21A-EAA7-0A44D7A8BFC9}"/>
              </a:ext>
            </a:extLst>
          </p:cNvPr>
          <p:cNvSpPr txBox="1"/>
          <p:nvPr/>
        </p:nvSpPr>
        <p:spPr>
          <a:xfrm>
            <a:off x="3785191" y="4676889"/>
            <a:ext cx="7928042" cy="461665"/>
          </a:xfrm>
          <a:prstGeom prst="rect">
            <a:avLst/>
          </a:prstGeom>
          <a:noFill/>
        </p:spPr>
        <p:txBody>
          <a:bodyPr wrap="square" rtlCol="0">
            <a:spAutoFit/>
          </a:bodyPr>
          <a:lstStyle/>
          <a:p>
            <a:r>
              <a:rPr lang="en-US" sz="1200" dirty="0">
                <a:solidFill>
                  <a:schemeClr val="bg2"/>
                </a:solidFill>
              </a:rPr>
              <a:t>NOTE: Figures are for Medicare expenses for these beneficiaries in the MCBS data set. They do not include dental care expenses NOR do they include Medicaid expenses.</a:t>
            </a:r>
          </a:p>
        </p:txBody>
      </p:sp>
    </p:spTree>
    <p:extLst>
      <p:ext uri="{BB962C8B-B14F-4D97-AF65-F5344CB8AC3E}">
        <p14:creationId xmlns:p14="http://schemas.microsoft.com/office/powerpoint/2010/main" val="30139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ADC1-1F3E-FCC0-C75D-473AB688F8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A7CC6B-0D7A-770D-80CC-8BAE912A1A03}"/>
              </a:ext>
            </a:extLst>
          </p:cNvPr>
          <p:cNvSpPr txBox="1"/>
          <p:nvPr/>
        </p:nvSpPr>
        <p:spPr>
          <a:xfrm>
            <a:off x="690325" y="203699"/>
            <a:ext cx="10513337" cy="520592"/>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MCBS Regression Analysis — Next Steps</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5540088-0AA0-713F-5FB0-BB4779361BFF}"/>
              </a:ext>
            </a:extLst>
          </p:cNvPr>
          <p:cNvSpPr txBox="1"/>
          <p:nvPr/>
        </p:nvSpPr>
        <p:spPr>
          <a:xfrm>
            <a:off x="690324" y="1185303"/>
            <a:ext cx="10832981" cy="3956148"/>
          </a:xfrm>
          <a:prstGeom prst="rect">
            <a:avLst/>
          </a:prstGeom>
          <a:noFill/>
        </p:spPr>
        <p:txBody>
          <a:bodyPr wrap="square" rtlCol="0">
            <a:spAutoFit/>
          </a:bodyPr>
          <a:lstStyle/>
          <a:p>
            <a:pPr marL="341313" lvl="1" indent="-285750">
              <a:lnSpc>
                <a:spcPct val="115000"/>
              </a:lnSpc>
              <a:buFont typeface="Wingdings" panose="05000000000000000000" pitchFamily="2" charset="2"/>
              <a:buChar char="Ø"/>
            </a:pPr>
            <a:r>
              <a:rPr lang="en-US" sz="2000"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Modeling: </a:t>
            </a: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Model sensitivity analyses to address fit across spending distribution</a:t>
            </a:r>
          </a:p>
          <a:p>
            <a:pPr marL="798513" lvl="2" indent="-285750">
              <a:lnSpc>
                <a:spcPct val="115000"/>
              </a:lnSpc>
              <a:buFont typeface="Wingdings" panose="05000000000000000000" pitchFamily="2" charset="2"/>
              <a:buChar char="Ø"/>
            </a:pP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Index tends to overpredict spending (vs. actual) in lower percentiles and under-predict in uppermost deciles</a:t>
            </a:r>
          </a:p>
          <a:p>
            <a:pPr marL="798513" lvl="2" indent="-285750">
              <a:lnSpc>
                <a:spcPct val="115000"/>
              </a:lnSpc>
              <a:buFont typeface="Wingdings" panose="05000000000000000000" pitchFamily="2" charset="2"/>
              <a:buChar char="Ø"/>
            </a:pP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However, did not see differential under/over prediction for SNPs vs. non-SNP MA plans. Thus, the index correctly characterizes relative spending differences between SNP and non-SNP MA plans</a:t>
            </a:r>
          </a:p>
          <a:p>
            <a:pPr marL="798513" lvl="2" indent="-285750">
              <a:lnSpc>
                <a:spcPct val="115000"/>
              </a:lnSpc>
              <a:buFont typeface="Wingdings" panose="05000000000000000000" pitchFamily="2" charset="2"/>
              <a:buChar char="Ø"/>
            </a:pP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Next step is to use GLM model for spending</a:t>
            </a:r>
          </a:p>
          <a:p>
            <a:pPr marL="798513" lvl="2" indent="-285750">
              <a:lnSpc>
                <a:spcPct val="115000"/>
              </a:lnSpc>
              <a:buFont typeface="Wingdings" panose="05000000000000000000" pitchFamily="2" charset="2"/>
              <a:buChar char="Ø"/>
            </a:pPr>
            <a:endPar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a:p>
            <a:pPr marL="341313" lvl="1" indent="-285750">
              <a:lnSpc>
                <a:spcPct val="115000"/>
              </a:lnSpc>
              <a:buFont typeface="Wingdings" panose="05000000000000000000" pitchFamily="2" charset="2"/>
              <a:buChar char="Ø"/>
            </a:pPr>
            <a:r>
              <a:rPr lang="en-US" sz="2000" b="1"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Application: </a:t>
            </a: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Discuss opportunities to gather covariate data on SNP plan members and apply regression coefficients from our national sample to calculate index for SNP Alliance Member Plans</a:t>
            </a:r>
            <a:endPar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7293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30AD7E-DB9B-007C-79C3-8B37A0FDF3BC}"/>
              </a:ext>
            </a:extLst>
          </p:cNvPr>
          <p:cNvSpPr txBox="1"/>
          <p:nvPr/>
        </p:nvSpPr>
        <p:spPr>
          <a:xfrm>
            <a:off x="671665" y="315667"/>
            <a:ext cx="10513337" cy="642933"/>
          </a:xfrm>
          <a:prstGeom prst="rect">
            <a:avLst/>
          </a:prstGeom>
          <a:noFill/>
        </p:spPr>
        <p:txBody>
          <a:bodyPr wrap="square">
            <a:spAutoFit/>
          </a:bodyPr>
          <a:lstStyle/>
          <a:p>
            <a:pPr marL="0" marR="0" algn="ctr">
              <a:lnSpc>
                <a:spcPct val="107000"/>
              </a:lnSpc>
              <a:spcAft>
                <a:spcPts val="800"/>
              </a:spcAft>
              <a:buNone/>
            </a:pPr>
            <a:r>
              <a:rPr lang="en-US" sz="36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Respondents/Commentary</a:t>
            </a:r>
            <a:endParaRPr lang="en-US" sz="36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pic>
        <p:nvPicPr>
          <p:cNvPr id="3" name="Picture 2" descr="Tom von Sternberg, MD">
            <a:extLst>
              <a:ext uri="{FF2B5EF4-FFF2-40B4-BE49-F238E27FC236}">
                <a16:creationId xmlns:a16="http://schemas.microsoft.com/office/drawing/2014/main" id="{2A07B20A-2E13-FF46-817A-D741B8C96602}"/>
              </a:ext>
            </a:extLst>
          </p:cNvPr>
          <p:cNvPicPr>
            <a:picLocks noChangeAspect="1"/>
          </p:cNvPicPr>
          <p:nvPr/>
        </p:nvPicPr>
        <p:blipFill rotWithShape="1">
          <a:blip r:embed="rId2">
            <a:extLst>
              <a:ext uri="{28A0092B-C50C-407E-A947-70E740481C1C}">
                <a14:useLocalDpi xmlns:a14="http://schemas.microsoft.com/office/drawing/2010/main" val="0"/>
              </a:ext>
            </a:extLst>
          </a:blip>
          <a:srcRect l="15541" t="3400" r="16494" b="15469"/>
          <a:stretch/>
        </p:blipFill>
        <p:spPr bwMode="auto">
          <a:xfrm>
            <a:off x="1931297" y="1894484"/>
            <a:ext cx="1707642" cy="2038826"/>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713F9D59-1B84-8E06-E6EC-BE21E6C602C3}"/>
              </a:ext>
            </a:extLst>
          </p:cNvPr>
          <p:cNvSpPr txBox="1"/>
          <p:nvPr/>
        </p:nvSpPr>
        <p:spPr>
          <a:xfrm>
            <a:off x="970245" y="4194869"/>
            <a:ext cx="4658308" cy="646331"/>
          </a:xfrm>
          <a:prstGeom prst="rect">
            <a:avLst/>
          </a:prstGeom>
          <a:noFill/>
        </p:spPr>
        <p:txBody>
          <a:bodyPr wrap="square">
            <a:spAutoFit/>
          </a:bodyPr>
          <a:lstStyle/>
          <a:p>
            <a:r>
              <a:rPr lang="en-US" sz="1800" b="1" dirty="0">
                <a:solidFill>
                  <a:schemeClr val="bg2"/>
                </a:solidFill>
                <a:effectLst/>
                <a:latin typeface="Calibri" panose="020F0502020204030204" pitchFamily="34" charset="0"/>
                <a:ea typeface="Calibri" panose="020F0502020204030204" pitchFamily="34" charset="0"/>
              </a:rPr>
              <a:t>Thomas von Sternberg, MD, </a:t>
            </a:r>
          </a:p>
          <a:p>
            <a:r>
              <a:rPr lang="en-US" sz="1800" b="1" dirty="0">
                <a:solidFill>
                  <a:schemeClr val="bg2"/>
                </a:solidFill>
                <a:effectLst/>
                <a:latin typeface="Calibri" panose="020F0502020204030204" pitchFamily="34" charset="0"/>
                <a:ea typeface="Calibri" panose="020F0502020204030204" pitchFamily="34" charset="0"/>
              </a:rPr>
              <a:t> Medical Director, HealthPartners (MN) </a:t>
            </a:r>
            <a:endParaRPr lang="en-US" dirty="0">
              <a:solidFill>
                <a:schemeClr val="bg2"/>
              </a:solidFill>
            </a:endParaRPr>
          </a:p>
        </p:txBody>
      </p:sp>
      <p:pic>
        <p:nvPicPr>
          <p:cNvPr id="3074" name="Picture 2">
            <a:extLst>
              <a:ext uri="{FF2B5EF4-FFF2-40B4-BE49-F238E27FC236}">
                <a16:creationId xmlns:a16="http://schemas.microsoft.com/office/drawing/2014/main" id="{F28C5B53-27F0-DBE9-202E-922499FF3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344" y="202831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7B36E5-DFB3-ECC0-215C-8EE521EF9EAD}"/>
              </a:ext>
            </a:extLst>
          </p:cNvPr>
          <p:cNvSpPr txBox="1"/>
          <p:nvPr/>
        </p:nvSpPr>
        <p:spPr>
          <a:xfrm>
            <a:off x="6709488" y="4194869"/>
            <a:ext cx="5021884" cy="1200329"/>
          </a:xfrm>
          <a:prstGeom prst="rect">
            <a:avLst/>
          </a:prstGeom>
          <a:noFill/>
        </p:spPr>
        <p:txBody>
          <a:bodyPr wrap="square">
            <a:spAutoFit/>
          </a:bodyPr>
          <a:lstStyle/>
          <a:p>
            <a:r>
              <a:rPr lang="en-US" sz="1800" b="1" dirty="0">
                <a:solidFill>
                  <a:schemeClr val="bg2"/>
                </a:solidFill>
                <a:effectLst/>
                <a:latin typeface="Calibri" panose="020F0502020204030204" pitchFamily="34" charset="0"/>
                <a:ea typeface="Calibri" panose="020F0502020204030204" pitchFamily="34" charset="0"/>
              </a:rPr>
              <a:t>Amy Helwig, MD, MS, FAAP, </a:t>
            </a:r>
          </a:p>
          <a:p>
            <a:r>
              <a:rPr lang="en-US" b="1" dirty="0">
                <a:solidFill>
                  <a:schemeClr val="bg2"/>
                </a:solidFill>
                <a:latin typeface="Calibri" panose="020F0502020204030204" pitchFamily="34" charset="0"/>
                <a:ea typeface="Calibri" panose="020F0502020204030204" pitchFamily="34" charset="0"/>
              </a:rPr>
              <a:t>Chief Quality and Population Health Officer and Senior Vice President</a:t>
            </a:r>
            <a:endParaRPr lang="en-US" sz="1800" b="1" dirty="0">
              <a:solidFill>
                <a:schemeClr val="bg2"/>
              </a:solidFill>
              <a:effectLst/>
              <a:latin typeface="Calibri" panose="020F0502020204030204" pitchFamily="34" charset="0"/>
              <a:ea typeface="Calibri" panose="020F0502020204030204" pitchFamily="34" charset="0"/>
            </a:endParaRPr>
          </a:p>
          <a:p>
            <a:r>
              <a:rPr lang="en-US" sz="1800" b="1" dirty="0">
                <a:solidFill>
                  <a:schemeClr val="bg2"/>
                </a:solidFill>
                <a:effectLst/>
                <a:latin typeface="Calibri" panose="020F0502020204030204" pitchFamily="34" charset="0"/>
                <a:ea typeface="Calibri" panose="020F0502020204030204" pitchFamily="34" charset="0"/>
              </a:rPr>
              <a:t>Commonwealth Care Alliance (MA)</a:t>
            </a:r>
            <a:endParaRPr lang="en-US" dirty="0">
              <a:solidFill>
                <a:schemeClr val="bg2"/>
              </a:solidFill>
            </a:endParaRPr>
          </a:p>
        </p:txBody>
      </p:sp>
    </p:spTree>
    <p:extLst>
      <p:ext uri="{BB962C8B-B14F-4D97-AF65-F5344CB8AC3E}">
        <p14:creationId xmlns:p14="http://schemas.microsoft.com/office/powerpoint/2010/main" val="44675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2F39-13B7-D55D-A344-5589E0B985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B75097-3998-EAFD-DE45-49C8A994FF7D}"/>
              </a:ext>
            </a:extLst>
          </p:cNvPr>
          <p:cNvSpPr txBox="1"/>
          <p:nvPr/>
        </p:nvSpPr>
        <p:spPr>
          <a:xfrm>
            <a:off x="839331" y="2394264"/>
            <a:ext cx="10513337" cy="2291140"/>
          </a:xfrm>
          <a:prstGeom prst="rect">
            <a:avLst/>
          </a:prstGeom>
          <a:noFill/>
        </p:spPr>
        <p:txBody>
          <a:bodyPr wrap="square">
            <a:spAutoFit/>
          </a:bodyPr>
          <a:lstStyle/>
          <a:p>
            <a:pPr marL="0" marR="0" algn="ctr">
              <a:lnSpc>
                <a:spcPct val="107000"/>
              </a:lnSpc>
              <a:spcAft>
                <a:spcPts val="800"/>
              </a:spcAft>
              <a:buNone/>
            </a:pPr>
            <a:r>
              <a:rPr lang="en-US" sz="6600" b="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Q &amp; A </a:t>
            </a:r>
          </a:p>
          <a:p>
            <a:pPr marL="0" marR="0" algn="ctr">
              <a:lnSpc>
                <a:spcPct val="107000"/>
              </a:lnSpc>
              <a:spcAft>
                <a:spcPts val="800"/>
              </a:spcAft>
              <a:buNone/>
            </a:pPr>
            <a:r>
              <a:rPr lang="en-US" sz="6600" b="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Discussion</a:t>
            </a:r>
            <a:endParaRPr lang="en-US" sz="6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0722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A74260-36B2-E1C5-0F9F-487E56DA698D}"/>
              </a:ext>
            </a:extLst>
          </p:cNvPr>
          <p:cNvSpPr txBox="1"/>
          <p:nvPr/>
        </p:nvSpPr>
        <p:spPr>
          <a:xfrm>
            <a:off x="832917" y="1497752"/>
            <a:ext cx="7592291" cy="4093428"/>
          </a:xfrm>
          <a:prstGeom prst="rect">
            <a:avLst/>
          </a:prstGeom>
          <a:solidFill>
            <a:schemeClr val="accent4">
              <a:lumMod val="75000"/>
            </a:schemeClr>
          </a:solidFill>
          <a:ln w="76200">
            <a:solidFill>
              <a:srgbClr val="0B3337"/>
            </a:solidFill>
          </a:ln>
        </p:spPr>
        <p:txBody>
          <a:bodyPr wrap="square">
            <a:spAutoFit/>
          </a:bodyPr>
          <a:lstStyle/>
          <a:p>
            <a:pPr marL="342900" indent="-342900" algn="l">
              <a:buFont typeface="Wingdings" panose="05000000000000000000" pitchFamily="2" charset="2"/>
              <a:buChar char="Ø"/>
            </a:pPr>
            <a:r>
              <a:rPr lang="en-US" sz="2000" i="1" dirty="0">
                <a:solidFill>
                  <a:schemeClr val="bg1"/>
                </a:solidFill>
                <a:latin typeface="+mj-lt"/>
              </a:rPr>
              <a:t>We know that t</a:t>
            </a:r>
            <a:r>
              <a:rPr lang="en-US" sz="2000" b="0" i="1" dirty="0">
                <a:solidFill>
                  <a:schemeClr val="bg1"/>
                </a:solidFill>
                <a:effectLst/>
                <a:latin typeface="+mj-lt"/>
              </a:rPr>
              <a:t>he SNP population </a:t>
            </a:r>
            <a:r>
              <a:rPr lang="en-US" sz="2000" i="1" dirty="0">
                <a:solidFill>
                  <a:schemeClr val="bg1"/>
                </a:solidFill>
                <a:latin typeface="+mj-lt"/>
              </a:rPr>
              <a:t>is </a:t>
            </a:r>
            <a:r>
              <a:rPr lang="en-US" sz="2000" b="0" i="1" dirty="0">
                <a:solidFill>
                  <a:schemeClr val="bg1"/>
                </a:solidFill>
                <a:effectLst/>
                <a:latin typeface="+mj-lt"/>
              </a:rPr>
              <a:t>unique in many ways, but this is not obvious to policy makers</a:t>
            </a:r>
          </a:p>
          <a:p>
            <a:pPr marL="342900" indent="-342900" algn="l">
              <a:buFont typeface="Wingdings" panose="05000000000000000000" pitchFamily="2" charset="2"/>
              <a:buChar char="Ø"/>
            </a:pPr>
            <a:endParaRPr lang="en-US" sz="2000" b="0" i="1" dirty="0">
              <a:solidFill>
                <a:schemeClr val="bg1"/>
              </a:solidFill>
              <a:effectLst/>
              <a:latin typeface="+mj-lt"/>
            </a:endParaRPr>
          </a:p>
          <a:p>
            <a:pPr marL="342900" indent="-342900" algn="l">
              <a:buFont typeface="Wingdings" panose="05000000000000000000" pitchFamily="2" charset="2"/>
              <a:buChar char="Ø"/>
            </a:pPr>
            <a:r>
              <a:rPr lang="en-US" sz="2000" b="0" i="1" dirty="0">
                <a:solidFill>
                  <a:schemeClr val="bg1"/>
                </a:solidFill>
                <a:effectLst/>
                <a:latin typeface="+mj-lt"/>
              </a:rPr>
              <a:t>We are working to develop and test a novel way to stratify and describe risk and complexity</a:t>
            </a:r>
          </a:p>
          <a:p>
            <a:pPr marL="342900" indent="-342900" algn="l">
              <a:buFont typeface="Wingdings" panose="05000000000000000000" pitchFamily="2" charset="2"/>
              <a:buChar char="Ø"/>
            </a:pPr>
            <a:endParaRPr lang="en-US" sz="2000" b="0" i="1" dirty="0">
              <a:solidFill>
                <a:schemeClr val="bg1"/>
              </a:solidFill>
              <a:effectLst/>
              <a:latin typeface="+mj-lt"/>
            </a:endParaRPr>
          </a:p>
          <a:p>
            <a:pPr marL="342900" indent="-342900" algn="l">
              <a:buFont typeface="Wingdings" panose="05000000000000000000" pitchFamily="2" charset="2"/>
              <a:buChar char="Ø"/>
            </a:pPr>
            <a:r>
              <a:rPr lang="en-US" sz="2000" b="0" i="1" dirty="0">
                <a:solidFill>
                  <a:schemeClr val="bg1"/>
                </a:solidFill>
                <a:effectLst/>
                <a:latin typeface="+mj-lt"/>
              </a:rPr>
              <a:t>From this work, we hope to demonstrate empirically that SNP members are exceptional in needs and resource consumption, compared to the general Medicare population</a:t>
            </a:r>
          </a:p>
          <a:p>
            <a:pPr algn="l"/>
            <a:endParaRPr lang="en-US" sz="2000" b="0" i="1" dirty="0">
              <a:solidFill>
                <a:schemeClr val="bg1"/>
              </a:solidFill>
              <a:effectLst/>
              <a:latin typeface="+mj-lt"/>
            </a:endParaRPr>
          </a:p>
          <a:p>
            <a:pPr marL="342900" indent="-342900" algn="l">
              <a:buFont typeface="Wingdings" panose="05000000000000000000" pitchFamily="2" charset="2"/>
              <a:buChar char="Ø"/>
            </a:pPr>
            <a:r>
              <a:rPr lang="en-US" sz="2000" i="1" dirty="0">
                <a:solidFill>
                  <a:schemeClr val="bg1"/>
                </a:solidFill>
                <a:latin typeface="+mj-lt"/>
              </a:rPr>
              <a:t>We believe that this could be used for better case-mix adjustment in performance measurement of health plans and better benchmarks for SNPs or high-dual health plans.</a:t>
            </a:r>
            <a:endParaRPr lang="en-US" sz="2000" b="0" i="1" dirty="0">
              <a:solidFill>
                <a:schemeClr val="bg1"/>
              </a:solidFill>
              <a:effectLst/>
              <a:latin typeface="+mj-lt"/>
            </a:endParaRPr>
          </a:p>
        </p:txBody>
      </p:sp>
      <p:sp>
        <p:nvSpPr>
          <p:cNvPr id="4" name="Title 3">
            <a:extLst>
              <a:ext uri="{FF2B5EF4-FFF2-40B4-BE49-F238E27FC236}">
                <a16:creationId xmlns:a16="http://schemas.microsoft.com/office/drawing/2014/main" id="{D7DD77C1-B65E-9FBE-A9E8-CEA5490B3A8C}"/>
              </a:ext>
            </a:extLst>
          </p:cNvPr>
          <p:cNvSpPr>
            <a:spLocks noGrp="1"/>
          </p:cNvSpPr>
          <p:nvPr>
            <p:ph type="title"/>
          </p:nvPr>
        </p:nvSpPr>
        <p:spPr>
          <a:xfrm>
            <a:off x="722948" y="515656"/>
            <a:ext cx="8596668" cy="581526"/>
          </a:xfrm>
        </p:spPr>
        <p:txBody>
          <a:bodyPr>
            <a:normAutofit fontScale="90000"/>
          </a:bodyPr>
          <a:lstStyle/>
          <a:p>
            <a:r>
              <a:rPr lang="en-US" dirty="0"/>
              <a:t>“</a:t>
            </a:r>
            <a:r>
              <a:rPr lang="en-US" b="1" dirty="0"/>
              <a:t>Elevator Speech</a:t>
            </a:r>
            <a:r>
              <a:rPr lang="en-US" dirty="0"/>
              <a:t>”</a:t>
            </a:r>
          </a:p>
        </p:txBody>
      </p:sp>
      <p:pic>
        <p:nvPicPr>
          <p:cNvPr id="2" name="Google Shape;97;p11" descr="A black background with green text&#10;&#10;Description automatically generated">
            <a:extLst>
              <a:ext uri="{FF2B5EF4-FFF2-40B4-BE49-F238E27FC236}">
                <a16:creationId xmlns:a16="http://schemas.microsoft.com/office/drawing/2014/main" id="{52FBB1D5-BB28-4BA3-CFA2-864AB3D5DCD8}"/>
              </a:ext>
            </a:extLst>
          </p:cNvPr>
          <p:cNvPicPr preferRelativeResize="0"/>
          <p:nvPr/>
        </p:nvPicPr>
        <p:blipFill rotWithShape="1">
          <a:blip r:embed="rId2">
            <a:alphaModFix/>
          </a:blip>
          <a:srcRect/>
          <a:stretch/>
        </p:blipFill>
        <p:spPr>
          <a:xfrm>
            <a:off x="9804401" y="6273777"/>
            <a:ext cx="2232279" cy="410569"/>
          </a:xfrm>
          <a:prstGeom prst="rect">
            <a:avLst/>
          </a:prstGeom>
          <a:noFill/>
          <a:ln>
            <a:noFill/>
          </a:ln>
        </p:spPr>
      </p:pic>
      <p:pic>
        <p:nvPicPr>
          <p:cNvPr id="6" name="Graphic 5" descr="Research with solid fill">
            <a:extLst>
              <a:ext uri="{FF2B5EF4-FFF2-40B4-BE49-F238E27FC236}">
                <a16:creationId xmlns:a16="http://schemas.microsoft.com/office/drawing/2014/main" id="{BCC0CD19-EC94-0F4D-83F6-693F1602E3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76799" y="1213465"/>
            <a:ext cx="2550814" cy="2550814"/>
          </a:xfrm>
          <a:prstGeom prst="rect">
            <a:avLst/>
          </a:prstGeom>
        </p:spPr>
      </p:pic>
      <p:pic>
        <p:nvPicPr>
          <p:cNvPr id="8" name="Graphic 7" descr="Business Growth with solid fill">
            <a:extLst>
              <a:ext uri="{FF2B5EF4-FFF2-40B4-BE49-F238E27FC236}">
                <a16:creationId xmlns:a16="http://schemas.microsoft.com/office/drawing/2014/main" id="{940B7619-D038-11C3-1931-50D0EDCD28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1044" y="3764279"/>
            <a:ext cx="2002325" cy="2002325"/>
          </a:xfrm>
          <a:prstGeom prst="rect">
            <a:avLst/>
          </a:prstGeom>
        </p:spPr>
      </p:pic>
    </p:spTree>
    <p:extLst>
      <p:ext uri="{BB962C8B-B14F-4D97-AF65-F5344CB8AC3E}">
        <p14:creationId xmlns:p14="http://schemas.microsoft.com/office/powerpoint/2010/main" val="249557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26E7A-7AE6-D6AB-0C66-5CD6D63692A9}"/>
              </a:ext>
            </a:extLst>
          </p:cNvPr>
          <p:cNvSpPr txBox="1"/>
          <p:nvPr/>
        </p:nvSpPr>
        <p:spPr>
          <a:xfrm>
            <a:off x="1511418" y="1388826"/>
            <a:ext cx="8955156" cy="2040174"/>
          </a:xfrm>
          <a:prstGeom prst="rect">
            <a:avLst/>
          </a:prstGeom>
          <a:noFill/>
        </p:spPr>
        <p:txBody>
          <a:bodyPr wrap="square">
            <a:spAutoFit/>
          </a:bodyPr>
          <a:lstStyle/>
          <a:p>
            <a:pPr marL="0" marR="0" algn="ctr" fontAlgn="base">
              <a:lnSpc>
                <a:spcPct val="107000"/>
              </a:lnSpc>
              <a:spcBef>
                <a:spcPts val="0"/>
              </a:spcBef>
              <a:spcAft>
                <a:spcPts val="0"/>
              </a:spcAft>
            </a:pPr>
            <a:r>
              <a:rPr lang="en-US" sz="3600" b="1" dirty="0">
                <a:solidFill>
                  <a:schemeClr val="bg2"/>
                </a:solidFill>
                <a:effectLst/>
                <a:latin typeface="+mj-lt"/>
                <a:ea typeface="Times New Roman" panose="02020603050405020304" pitchFamily="18" charset="0"/>
                <a:cs typeface="Calibri" panose="020F0502020204030204" pitchFamily="34" charset="0"/>
              </a:rPr>
              <a:t>Beneficiary Complexity Index</a:t>
            </a:r>
          </a:p>
          <a:p>
            <a:pPr marL="0" marR="0" algn="ctr" fontAlgn="base">
              <a:lnSpc>
                <a:spcPct val="107000"/>
              </a:lnSpc>
              <a:spcBef>
                <a:spcPts val="0"/>
              </a:spcBef>
              <a:spcAft>
                <a:spcPts val="0"/>
              </a:spcAft>
            </a:pPr>
            <a:r>
              <a:rPr lang="en-US" sz="3600" b="1" dirty="0">
                <a:solidFill>
                  <a:schemeClr val="bg2"/>
                </a:solidFill>
                <a:latin typeface="+mj-lt"/>
                <a:ea typeface="Times New Roman" panose="02020603050405020304" pitchFamily="18" charset="0"/>
                <a:cs typeface="Calibri" panose="020F0502020204030204" pitchFamily="34" charset="0"/>
              </a:rPr>
              <a:t>Next Steps &amp; </a:t>
            </a:r>
            <a:r>
              <a:rPr lang="en-US" sz="3600" b="1" dirty="0">
                <a:solidFill>
                  <a:schemeClr val="bg2"/>
                </a:solidFill>
                <a:effectLst/>
                <a:latin typeface="+mj-lt"/>
                <a:ea typeface="Times New Roman" panose="02020603050405020304" pitchFamily="18" charset="0"/>
                <a:cs typeface="Calibri" panose="020F0502020204030204" pitchFamily="34" charset="0"/>
              </a:rPr>
              <a:t>2025 Plans</a:t>
            </a:r>
            <a:endParaRPr lang="en-US" sz="3600" b="1" dirty="0">
              <a:solidFill>
                <a:schemeClr val="bg2"/>
              </a:solidFill>
              <a:effectLst/>
              <a:latin typeface="+mj-lt"/>
              <a:ea typeface="Calibri" panose="020F0502020204030204" pitchFamily="34" charset="0"/>
              <a:cs typeface="Times New Roman" panose="02020603050405020304" pitchFamily="18" charset="0"/>
            </a:endParaRPr>
          </a:p>
          <a:p>
            <a:pPr marL="1371600" marR="1828800" algn="ctr" fontAlgn="base">
              <a:lnSpc>
                <a:spcPct val="107000"/>
              </a:lnSpc>
              <a:spcBef>
                <a:spcPts val="0"/>
              </a:spcBef>
              <a:spcAft>
                <a:spcPts val="0"/>
              </a:spcAft>
            </a:pPr>
            <a:endParaRPr lang="en-US" sz="2400" b="1" i="1" dirty="0">
              <a:latin typeface="Trebuchet MS" panose="020B0603020202020204" pitchFamily="34" charset="0"/>
              <a:ea typeface="Calibri" panose="020F0502020204030204" pitchFamily="34" charset="0"/>
              <a:cs typeface="Times New Roman" panose="02020603050405020304" pitchFamily="18" charset="0"/>
            </a:endParaRPr>
          </a:p>
          <a:p>
            <a:pPr marL="1371600" marR="1828800" algn="ctr" fontAlgn="base">
              <a:lnSpc>
                <a:spcPct val="107000"/>
              </a:lnSpc>
              <a:spcBef>
                <a:spcPts val="0"/>
              </a:spcBef>
              <a:spcAft>
                <a:spcPts val="0"/>
              </a:spcAft>
            </a:pPr>
            <a:r>
              <a:rPr lang="en-US" sz="2400" b="1" i="1" dirty="0">
                <a:effectLst/>
                <a:latin typeface="Trebuchet MS" panose="020B0603020202020204" pitchFamily="34" charset="0"/>
                <a:ea typeface="Calibri" panose="020F0502020204030204" pitchFamily="34" charset="0"/>
                <a:cs typeface="Times New Roman" panose="02020603050405020304" pitchFamily="18" charset="0"/>
              </a:rPr>
              <a:t> </a:t>
            </a:r>
            <a:endParaRPr lang="en-US" sz="2400" b="1"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46D26FC-4CF9-3977-089B-9D65BC5B84BB}"/>
              </a:ext>
            </a:extLst>
          </p:cNvPr>
          <p:cNvSpPr txBox="1"/>
          <p:nvPr/>
        </p:nvSpPr>
        <p:spPr>
          <a:xfrm>
            <a:off x="2715207" y="5110076"/>
            <a:ext cx="7416633" cy="634982"/>
          </a:xfrm>
          <a:prstGeom prst="rect">
            <a:avLst/>
          </a:prstGeom>
          <a:noFill/>
        </p:spPr>
        <p:txBody>
          <a:bodyPr wrap="square">
            <a:spAutoFit/>
          </a:bodyPr>
          <a:lstStyle/>
          <a:p>
            <a:pPr marL="0" marR="0" algn="ctr">
              <a:lnSpc>
                <a:spcPct val="115000"/>
              </a:lnSpc>
              <a:spcAft>
                <a:spcPts val="800"/>
              </a:spcAft>
            </a:pPr>
            <a:r>
              <a:rPr lang="en-US" sz="1600" i="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For more information, contact Dr. Deborah Paone, Performance Evaluation Lead and Policy Consultant, at </a:t>
            </a:r>
            <a:r>
              <a:rPr lang="en-US" sz="1600" i="1" u="sng"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dpaone@snpalliance.org</a:t>
            </a:r>
            <a:r>
              <a:rPr lang="en-US" sz="1600" i="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 </a:t>
            </a:r>
          </a:p>
        </p:txBody>
      </p:sp>
      <p:pic>
        <p:nvPicPr>
          <p:cNvPr id="5" name="Picture 4" descr="A person smiling for a selfie&#10;&#10;AI-generated content may be incorrect.">
            <a:extLst>
              <a:ext uri="{FF2B5EF4-FFF2-40B4-BE49-F238E27FC236}">
                <a16:creationId xmlns:a16="http://schemas.microsoft.com/office/drawing/2014/main" id="{25BE98FA-F330-AB98-FAA3-16D6F4C1F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913" y="2787800"/>
            <a:ext cx="2040174" cy="2040174"/>
          </a:xfrm>
          <a:prstGeom prst="rect">
            <a:avLst/>
          </a:prstGeom>
        </p:spPr>
      </p:pic>
    </p:spTree>
    <p:extLst>
      <p:ext uri="{BB962C8B-B14F-4D97-AF65-F5344CB8AC3E}">
        <p14:creationId xmlns:p14="http://schemas.microsoft.com/office/powerpoint/2010/main" val="2402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FE49A3-BCC5-E805-280F-8EA45AE7DCCC}"/>
              </a:ext>
            </a:extLst>
          </p:cNvPr>
          <p:cNvSpPr txBox="1"/>
          <p:nvPr/>
        </p:nvSpPr>
        <p:spPr>
          <a:xfrm>
            <a:off x="571108" y="129041"/>
            <a:ext cx="10637361" cy="769441"/>
          </a:xfrm>
          <a:prstGeom prst="rect">
            <a:avLst/>
          </a:prstGeom>
          <a:noFill/>
        </p:spPr>
        <p:txBody>
          <a:bodyPr wrap="square" rtlCol="0">
            <a:spAutoFit/>
          </a:bodyPr>
          <a:lstStyle/>
          <a:p>
            <a:r>
              <a:rPr lang="en-US" sz="4400" dirty="0">
                <a:solidFill>
                  <a:schemeClr val="bg1"/>
                </a:solidFill>
                <a:latin typeface="Trebuchet MS" panose="020B0603020202020204" pitchFamily="34" charset="0"/>
              </a:rPr>
              <a:t>Session Focus : Toward a “BCI”</a:t>
            </a:r>
          </a:p>
        </p:txBody>
      </p:sp>
      <p:sp>
        <p:nvSpPr>
          <p:cNvPr id="3" name="TextBox 2">
            <a:extLst>
              <a:ext uri="{FF2B5EF4-FFF2-40B4-BE49-F238E27FC236}">
                <a16:creationId xmlns:a16="http://schemas.microsoft.com/office/drawing/2014/main" id="{58C1B7F0-56D4-DEF4-28A6-437F150D15D0}"/>
              </a:ext>
            </a:extLst>
          </p:cNvPr>
          <p:cNvSpPr txBox="1"/>
          <p:nvPr/>
        </p:nvSpPr>
        <p:spPr>
          <a:xfrm>
            <a:off x="5070764" y="1392148"/>
            <a:ext cx="6594762" cy="4833183"/>
          </a:xfrm>
          <a:prstGeom prst="rect">
            <a:avLst/>
          </a:prstGeom>
          <a:solidFill>
            <a:srgbClr val="0B3337"/>
          </a:solidFill>
          <a:ln>
            <a:solidFill>
              <a:srgbClr val="002060"/>
            </a:solidFill>
          </a:ln>
        </p:spPr>
        <p:txBody>
          <a:bodyPr wrap="square">
            <a:spAutoFit/>
          </a:bodyPr>
          <a:lstStyle/>
          <a:p>
            <a:pPr>
              <a:lnSpc>
                <a:spcPct val="115000"/>
              </a:lnSpc>
              <a:spcAft>
                <a:spcPts val="800"/>
              </a:spcAft>
            </a:pPr>
            <a:r>
              <a:rPr lang="en-US" i="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The SNP Alliance has been working for three years through the </a:t>
            </a:r>
            <a:r>
              <a:rPr lang="en-US" sz="2000" b="1" i="1" kern="100" dirty="0">
                <a:solidFill>
                  <a:srgbClr val="FFFF00"/>
                </a:solidFill>
                <a:latin typeface="Trebuchet MS" panose="020B0603020202020204" pitchFamily="34" charset="0"/>
                <a:ea typeface="Aptos" panose="020B0004020202020204" pitchFamily="34" charset="0"/>
                <a:cs typeface="Times New Roman" panose="02020603050405020304" pitchFamily="18" charset="0"/>
              </a:rPr>
              <a:t>Beneficiary Complexity Index </a:t>
            </a:r>
            <a:r>
              <a:rPr lang="en-US" i="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Workgroup and the last two years with Dr. Eric Roberts from the University of Pennsylvania.</a:t>
            </a:r>
          </a:p>
          <a:p>
            <a:pPr marL="0" marR="0">
              <a:lnSpc>
                <a:spcPct val="115000"/>
              </a:lnSpc>
              <a:spcAft>
                <a:spcPts val="800"/>
              </a:spcAft>
            </a:pPr>
            <a:r>
              <a:rPr lang="en-US" sz="1800" i="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Characteristics of beneficiaries enrolled in special needs plans show significant differences from other Medicare beneficiaries based on analysis of a 5-year pooled dataset from the Medicare Current Beneficiary Survey.</a:t>
            </a:r>
          </a:p>
          <a:p>
            <a:pPr marL="0" marR="0">
              <a:lnSpc>
                <a:spcPct val="115000"/>
              </a:lnSpc>
              <a:spcAft>
                <a:spcPts val="800"/>
              </a:spcAft>
            </a:pPr>
            <a:r>
              <a:rPr lang="en-US" sz="1800" i="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Analysis provides insight into these differences and what might be included in a case mix index to capture the SNP population complexity. </a:t>
            </a:r>
          </a:p>
          <a:p>
            <a:pPr marL="0" marR="0">
              <a:lnSpc>
                <a:spcPct val="115000"/>
              </a:lnSpc>
              <a:spcAft>
                <a:spcPts val="800"/>
              </a:spcAft>
            </a:pPr>
            <a:r>
              <a:rPr lang="en-US" i="1" dirty="0">
                <a:solidFill>
                  <a:schemeClr val="bg1"/>
                </a:solidFill>
                <a:latin typeface="Trebuchet MS" panose="020B0603020202020204" pitchFamily="34" charset="0"/>
              </a:rPr>
              <a:t>W</a:t>
            </a:r>
            <a:r>
              <a:rPr lang="en-US" sz="1800" b="0" i="1" dirty="0">
                <a:solidFill>
                  <a:schemeClr val="bg1"/>
                </a:solidFill>
                <a:effectLst/>
                <a:latin typeface="Trebuchet MS" panose="020B0603020202020204" pitchFamily="34" charset="0"/>
              </a:rPr>
              <a:t>e are working to demonstrate empirically that SNP members are exceptional in needs and resource consumption, compared to the general Medicare population</a:t>
            </a:r>
            <a:endParaRPr lang="en-US" sz="1800" i="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088D846-F6EE-4BCA-A6E3-3AD11373BD22}"/>
              </a:ext>
            </a:extLst>
          </p:cNvPr>
          <p:cNvSpPr txBox="1"/>
          <p:nvPr/>
        </p:nvSpPr>
        <p:spPr>
          <a:xfrm>
            <a:off x="434110" y="1787418"/>
            <a:ext cx="4280138" cy="4042645"/>
          </a:xfrm>
          <a:prstGeom prst="rect">
            <a:avLst/>
          </a:prstGeom>
          <a:noFill/>
          <a:ln>
            <a:solidFill>
              <a:schemeClr val="accent1">
                <a:lumMod val="75000"/>
              </a:schemeClr>
            </a:solidFill>
          </a:ln>
        </p:spPr>
        <p:txBody>
          <a:bodyPr wrap="square">
            <a:spAutoFit/>
          </a:bodyPr>
          <a:lstStyle/>
          <a:p>
            <a:pPr marL="0" marR="0">
              <a:lnSpc>
                <a:spcPct val="115000"/>
              </a:lnSpc>
              <a:spcAft>
                <a:spcPts val="800"/>
              </a:spcAft>
              <a:buNone/>
            </a:pPr>
            <a:r>
              <a:rPr lang="en-US" sz="1800" b="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Learning Objectives:</a:t>
            </a:r>
            <a:endParaRPr lang="en-US" sz="18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a:p>
            <a:pPr marL="342900" marR="0" lvl="0" indent="-342900">
              <a:spcAft>
                <a:spcPts val="800"/>
              </a:spcAft>
              <a:buFont typeface="Wingdings" panose="05000000000000000000" pitchFamily="2" charset="2"/>
              <a:buChar char="Ø"/>
              <a:tabLst>
                <a:tab pos="457200" algn="l"/>
              </a:tabLst>
            </a:pPr>
            <a:r>
              <a:rPr lang="en-US" sz="18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To identify key characteristics of SNP enrollees as divergent from characteristics of enrollees in Traditional Medicare and general Medicare Advantage plans based on analysis of MCBS dataset</a:t>
            </a:r>
          </a:p>
          <a:p>
            <a:pPr marL="342900" marR="0" lvl="0" indent="-342900">
              <a:spcAft>
                <a:spcPts val="800"/>
              </a:spcAft>
              <a:buFont typeface="Wingdings" panose="05000000000000000000" pitchFamily="2" charset="2"/>
              <a:buChar char="Ø"/>
              <a:tabLst>
                <a:tab pos="457200" algn="l"/>
              </a:tabLst>
            </a:pPr>
            <a:r>
              <a:rPr lang="en-US" sz="18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To articulate implications for use of this analysis </a:t>
            </a:r>
          </a:p>
          <a:p>
            <a:pPr marL="342900" marR="0" lvl="0" indent="-342900">
              <a:spcAft>
                <a:spcPts val="800"/>
              </a:spcAft>
              <a:buFont typeface="Wingdings" panose="05000000000000000000" pitchFamily="2" charset="2"/>
              <a:buChar char="Ø"/>
              <a:tabLst>
                <a:tab pos="457200" algn="l"/>
              </a:tabLst>
            </a:pPr>
            <a:r>
              <a:rPr lang="en-US" sz="18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To consider the issues in forming a case-mix index (the “BCI”) and describe how the case-mix index could be used</a:t>
            </a:r>
          </a:p>
        </p:txBody>
      </p:sp>
    </p:spTree>
    <p:extLst>
      <p:ext uri="{BB962C8B-B14F-4D97-AF65-F5344CB8AC3E}">
        <p14:creationId xmlns:p14="http://schemas.microsoft.com/office/powerpoint/2010/main" val="77932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D38E-9A8B-8184-0B98-B5CC37443A1D}"/>
            </a:ext>
          </a:extLst>
        </p:cNvPr>
        <p:cNvGrpSpPr/>
        <p:nvPr/>
      </p:nvGrpSpPr>
      <p:grpSpPr>
        <a:xfrm>
          <a:off x="0" y="0"/>
          <a:ext cx="0" cy="0"/>
          <a:chOff x="0" y="0"/>
          <a:chExt cx="0" cy="0"/>
        </a:xfrm>
      </p:grpSpPr>
      <p:sp>
        <p:nvSpPr>
          <p:cNvPr id="2" name="Content Placeholder 5">
            <a:extLst>
              <a:ext uri="{FF2B5EF4-FFF2-40B4-BE49-F238E27FC236}">
                <a16:creationId xmlns:a16="http://schemas.microsoft.com/office/drawing/2014/main" id="{AB51B23E-1DCD-11A4-7F3A-CAFBACA19FFC}"/>
              </a:ext>
            </a:extLst>
          </p:cNvPr>
          <p:cNvSpPr txBox="1">
            <a:spLocks/>
          </p:cNvSpPr>
          <p:nvPr/>
        </p:nvSpPr>
        <p:spPr>
          <a:xfrm>
            <a:off x="802282" y="1486295"/>
            <a:ext cx="10876688" cy="4470886"/>
          </a:xfr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defTabSz="914400">
              <a:buFont typeface="Wingdings" panose="05000000000000000000" pitchFamily="2" charset="2"/>
              <a:buChar char="Ø"/>
            </a:pPr>
            <a:r>
              <a:rPr lang="en-US" sz="2000" kern="0" dirty="0"/>
              <a:t>Growing recognition of </a:t>
            </a:r>
            <a:r>
              <a:rPr lang="en-US" sz="2000" b="1" kern="0" dirty="0"/>
              <a:t>importance of frailty and functional status </a:t>
            </a:r>
            <a:r>
              <a:rPr lang="en-US" sz="2000" kern="0" dirty="0"/>
              <a:t>on outcomes</a:t>
            </a:r>
          </a:p>
          <a:p>
            <a:pPr marL="342900" indent="-342900" defTabSz="914400">
              <a:buFont typeface="Wingdings" panose="05000000000000000000" pitchFamily="2" charset="2"/>
              <a:buChar char="Ø"/>
            </a:pPr>
            <a:endParaRPr lang="en-US" sz="2000" kern="0" dirty="0"/>
          </a:p>
          <a:p>
            <a:pPr marL="342900" indent="-342900" defTabSz="914400">
              <a:buFont typeface="Wingdings" panose="05000000000000000000" pitchFamily="2" charset="2"/>
              <a:buChar char="Ø"/>
            </a:pPr>
            <a:r>
              <a:rPr lang="en-US" sz="2000" kern="0" dirty="0"/>
              <a:t>Growing recognition of importance of </a:t>
            </a:r>
            <a:r>
              <a:rPr lang="en-US" sz="2000" b="1" kern="0" dirty="0"/>
              <a:t>behavioral/cognitive issues </a:t>
            </a:r>
            <a:r>
              <a:rPr lang="en-US" sz="2000" kern="0" dirty="0"/>
              <a:t>on medical management and outcomes</a:t>
            </a:r>
          </a:p>
          <a:p>
            <a:pPr marL="342900" indent="-342900" defTabSz="914400">
              <a:buFont typeface="Wingdings" panose="05000000000000000000" pitchFamily="2" charset="2"/>
              <a:buChar char="Ø"/>
            </a:pPr>
            <a:endParaRPr lang="en-US" sz="2000" kern="0" dirty="0"/>
          </a:p>
          <a:p>
            <a:pPr marL="342900" indent="-342900" defTabSz="914400">
              <a:buFont typeface="Wingdings" panose="05000000000000000000" pitchFamily="2" charset="2"/>
              <a:buChar char="Ø"/>
            </a:pPr>
            <a:r>
              <a:rPr lang="en-US" sz="2000" kern="0" dirty="0"/>
              <a:t>Drive toward </a:t>
            </a:r>
            <a:r>
              <a:rPr lang="en-US" sz="2000" b="1" kern="0" dirty="0"/>
              <a:t>better measurement, comparison, benchmarks</a:t>
            </a:r>
            <a:r>
              <a:rPr lang="en-US" sz="2000" kern="0" dirty="0"/>
              <a:t>; increasing </a:t>
            </a:r>
            <a:r>
              <a:rPr lang="en-US" sz="2000" u="sng" kern="0" dirty="0"/>
              <a:t>importance for SNPs</a:t>
            </a:r>
          </a:p>
          <a:p>
            <a:pPr marL="342900" indent="-342900" defTabSz="914400">
              <a:buFont typeface="Wingdings" panose="05000000000000000000" pitchFamily="2" charset="2"/>
              <a:buChar char="Ø"/>
            </a:pPr>
            <a:endParaRPr lang="en-US" sz="2000" kern="0" dirty="0"/>
          </a:p>
          <a:p>
            <a:pPr marL="342900" indent="-342900" defTabSz="914400">
              <a:buFont typeface="Wingdings" panose="05000000000000000000" pitchFamily="2" charset="2"/>
              <a:buChar char="Ø"/>
            </a:pPr>
            <a:r>
              <a:rPr lang="en-US" sz="2000" kern="0" dirty="0"/>
              <a:t>Need for </a:t>
            </a:r>
            <a:r>
              <a:rPr lang="en-US" sz="2000" b="1" kern="0" dirty="0"/>
              <a:t>enhanced predictive model </a:t>
            </a:r>
            <a:r>
              <a:rPr lang="en-US" sz="2000" kern="0" dirty="0"/>
              <a:t>around chronic and diverse populations and expected health outcomes</a:t>
            </a:r>
          </a:p>
          <a:p>
            <a:pPr marL="342900" indent="-342900" defTabSz="914400">
              <a:buFont typeface="Wingdings" panose="05000000000000000000" pitchFamily="2" charset="2"/>
              <a:buChar char="Ø"/>
            </a:pPr>
            <a:endParaRPr lang="en-US" sz="2000" i="1" kern="0" dirty="0"/>
          </a:p>
          <a:p>
            <a:pPr marL="342900" indent="-342900" defTabSz="914400">
              <a:buFont typeface="Wingdings" panose="05000000000000000000" pitchFamily="2" charset="2"/>
              <a:buChar char="Ø"/>
            </a:pPr>
            <a:r>
              <a:rPr lang="en-US" sz="2000" kern="0" dirty="0"/>
              <a:t>Increasing </a:t>
            </a:r>
            <a:r>
              <a:rPr lang="en-US" sz="2000" b="1" kern="0" dirty="0"/>
              <a:t>emphasis on specific additional risk factors</a:t>
            </a:r>
            <a:r>
              <a:rPr lang="en-US" sz="2000" kern="0" dirty="0"/>
              <a:t>; CMS is stratifying measure results</a:t>
            </a:r>
          </a:p>
          <a:p>
            <a:pPr defTabSz="914400"/>
            <a:endParaRPr lang="en-US" sz="2000" kern="0" dirty="0"/>
          </a:p>
          <a:p>
            <a:pPr marL="342900" indent="-342900" defTabSz="914400">
              <a:buFont typeface="Wingdings" panose="05000000000000000000" pitchFamily="2" charset="2"/>
              <a:buChar char="Ø"/>
            </a:pPr>
            <a:r>
              <a:rPr lang="en-US" sz="2000" kern="0" dirty="0"/>
              <a:t>Value of a </a:t>
            </a:r>
            <a:r>
              <a:rPr lang="en-US" sz="2000" b="1" kern="0" dirty="0"/>
              <a:t>systematic and tested method </a:t>
            </a:r>
            <a:r>
              <a:rPr lang="en-US" sz="2000" kern="0" dirty="0"/>
              <a:t>to demonstrate complexity of enrolled members and to make the case for better measure adjustments for plans with a high proportion of these individuals</a:t>
            </a:r>
            <a:endParaRPr lang="en-US" sz="2000" i="1" kern="0" dirty="0"/>
          </a:p>
          <a:p>
            <a:pPr defTabSz="914400"/>
            <a:endParaRPr lang="en-US" sz="2000" kern="0" dirty="0"/>
          </a:p>
          <a:p>
            <a:pPr defTabSz="914400"/>
            <a:endParaRPr lang="en-US" sz="2000" kern="0" dirty="0"/>
          </a:p>
        </p:txBody>
      </p:sp>
      <p:sp>
        <p:nvSpPr>
          <p:cNvPr id="4" name="TextBox 3">
            <a:extLst>
              <a:ext uri="{FF2B5EF4-FFF2-40B4-BE49-F238E27FC236}">
                <a16:creationId xmlns:a16="http://schemas.microsoft.com/office/drawing/2014/main" id="{C6BD4AD4-BAB4-7492-DB13-FC18AF769A8B}"/>
              </a:ext>
            </a:extLst>
          </p:cNvPr>
          <p:cNvSpPr txBox="1"/>
          <p:nvPr/>
        </p:nvSpPr>
        <p:spPr>
          <a:xfrm>
            <a:off x="914400" y="254488"/>
            <a:ext cx="9759636" cy="646331"/>
          </a:xfrm>
          <a:prstGeom prst="rect">
            <a:avLst/>
          </a:prstGeom>
          <a:noFill/>
        </p:spPr>
        <p:txBody>
          <a:bodyPr wrap="square">
            <a:spAutoFit/>
          </a:bodyPr>
          <a:lstStyle/>
          <a:p>
            <a:r>
              <a:rPr lang="en-US" sz="3600" dirty="0">
                <a:solidFill>
                  <a:schemeClr val="bg1"/>
                </a:solidFill>
                <a:latin typeface="Trebuchet MS" panose="020B0603020202020204" pitchFamily="34" charset="0"/>
              </a:rPr>
              <a:t>Background: Drivers Influencing Our Work</a:t>
            </a:r>
            <a:endParaRPr lang="en-US" sz="3600" dirty="0">
              <a:solidFill>
                <a:schemeClr val="bg1"/>
              </a:solidFill>
            </a:endParaRPr>
          </a:p>
        </p:txBody>
      </p:sp>
    </p:spTree>
    <p:extLst>
      <p:ext uri="{BB962C8B-B14F-4D97-AF65-F5344CB8AC3E}">
        <p14:creationId xmlns:p14="http://schemas.microsoft.com/office/powerpoint/2010/main" val="357527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99A470-C2A1-251F-42F5-3A15D391449B}"/>
              </a:ext>
            </a:extLst>
          </p:cNvPr>
          <p:cNvSpPr txBox="1"/>
          <p:nvPr/>
        </p:nvSpPr>
        <p:spPr>
          <a:xfrm>
            <a:off x="690325" y="91732"/>
            <a:ext cx="10513337" cy="931281"/>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Beneficiary Complexity Index - Initiative of the SNP Alliance</a:t>
            </a:r>
            <a:endParaRPr lang="en-US" sz="28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Overview </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a:t>
            </a: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2022-</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 April 2025)</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4D3B998-8FAB-7E85-A67F-84724F1ED477}"/>
              </a:ext>
            </a:extLst>
          </p:cNvPr>
          <p:cNvSpPr txBox="1"/>
          <p:nvPr/>
        </p:nvSpPr>
        <p:spPr>
          <a:xfrm>
            <a:off x="690325" y="5804275"/>
            <a:ext cx="11083704" cy="319383"/>
          </a:xfrm>
          <a:prstGeom prst="rect">
            <a:avLst/>
          </a:prstGeom>
          <a:noFill/>
        </p:spPr>
        <p:txBody>
          <a:bodyPr wrap="square">
            <a:spAutoFit/>
          </a:bodyPr>
          <a:lstStyle/>
          <a:p>
            <a:pPr marL="0" marR="0">
              <a:lnSpc>
                <a:spcPct val="115000"/>
              </a:lnSpc>
              <a:spcAft>
                <a:spcPts val="800"/>
              </a:spcAft>
            </a:pPr>
            <a:r>
              <a:rPr lang="en-US" sz="1400" i="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For more information, contact Dr. Deborah Paone, Performance Evaluation Lead and Policy Consultant, at </a:t>
            </a:r>
            <a:r>
              <a:rPr lang="en-US" sz="1400" i="1" u="sng"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dpaone@snpalliance.org</a:t>
            </a:r>
            <a:r>
              <a:rPr lang="en-US" sz="1400" i="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 </a:t>
            </a:r>
            <a:endParaRPr lang="en-US" sz="14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DCA7BDB-97FF-4D22-6A39-8BBB0C7916F9}"/>
              </a:ext>
            </a:extLst>
          </p:cNvPr>
          <p:cNvSpPr txBox="1"/>
          <p:nvPr/>
        </p:nvSpPr>
        <p:spPr>
          <a:xfrm>
            <a:off x="824458" y="1224078"/>
            <a:ext cx="10403175" cy="4801314"/>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chemeClr val="bg2"/>
                </a:solidFill>
                <a:latin typeface="Trebuchet MS" panose="020B0603020202020204" pitchFamily="34" charset="0"/>
              </a:rPr>
              <a:t>Exploratory initiative begun in 2022 </a:t>
            </a:r>
            <a:r>
              <a:rPr lang="en-US" sz="2000" dirty="0">
                <a:solidFill>
                  <a:schemeClr val="bg2"/>
                </a:solidFill>
                <a:latin typeface="Trebuchet MS" panose="020B0603020202020204" pitchFamily="34" charset="0"/>
              </a:rPr>
              <a:t>– </a:t>
            </a:r>
            <a:r>
              <a:rPr lang="en-US" sz="2000" b="1" dirty="0">
                <a:solidFill>
                  <a:schemeClr val="bg2"/>
                </a:solidFill>
                <a:latin typeface="Trebuchet MS" panose="020B0603020202020204" pitchFamily="34" charset="0"/>
              </a:rPr>
              <a:t>small BCI Workgroup </a:t>
            </a:r>
            <a:r>
              <a:rPr lang="en-US" sz="2000" dirty="0">
                <a:solidFill>
                  <a:schemeClr val="bg2"/>
                </a:solidFill>
                <a:latin typeface="Trebuchet MS" panose="020B0603020202020204" pitchFamily="34" charset="0"/>
              </a:rPr>
              <a:t>of subject matter experts; no outside funding.</a:t>
            </a:r>
          </a:p>
          <a:p>
            <a:pPr marL="285750" indent="-285750">
              <a:buFont typeface="Wingdings" panose="05000000000000000000" pitchFamily="2" charset="2"/>
              <a:buChar char="Ø"/>
            </a:pPr>
            <a:endParaRPr lang="en-US" sz="2000" dirty="0">
              <a:solidFill>
                <a:schemeClr val="bg2"/>
              </a:solidFill>
              <a:latin typeface="Trebuchet MS" panose="020B0603020202020204" pitchFamily="34" charset="0"/>
            </a:endParaRPr>
          </a:p>
          <a:p>
            <a:pPr marL="285750" indent="-285750">
              <a:buFont typeface="Wingdings" panose="05000000000000000000" pitchFamily="2" charset="2"/>
              <a:buChar char="Ø"/>
            </a:pPr>
            <a:r>
              <a:rPr lang="en-US" sz="2000" b="1" dirty="0">
                <a:solidFill>
                  <a:schemeClr val="bg2"/>
                </a:solidFill>
                <a:latin typeface="Trebuchet MS" panose="020B0603020202020204" pitchFamily="34" charset="0"/>
              </a:rPr>
              <a:t>Literature review </a:t>
            </a:r>
            <a:r>
              <a:rPr lang="en-US" sz="2000" dirty="0">
                <a:solidFill>
                  <a:schemeClr val="bg2"/>
                </a:solidFill>
                <a:latin typeface="Trebuchet MS" panose="020B0603020202020204" pitchFamily="34" charset="0"/>
              </a:rPr>
              <a:t>– Scoping review looking for existing indexes, patient groupers, and definitions of characteristics of individuals that are associated with higher need, risk of decline, high healthcare use/cost, or other adverse events.</a:t>
            </a:r>
          </a:p>
          <a:p>
            <a:pPr marL="285750" indent="-285750">
              <a:buFont typeface="Wingdings" panose="05000000000000000000" pitchFamily="2" charset="2"/>
              <a:buChar char="Ø"/>
            </a:pPr>
            <a:endParaRPr lang="en-US" sz="2000" dirty="0">
              <a:solidFill>
                <a:schemeClr val="bg2"/>
              </a:solidFill>
              <a:latin typeface="Trebuchet MS" panose="020B0603020202020204" pitchFamily="34" charset="0"/>
            </a:endParaRPr>
          </a:p>
          <a:p>
            <a:pPr marL="285750" indent="-285750">
              <a:buFont typeface="Wingdings" panose="05000000000000000000" pitchFamily="2" charset="2"/>
              <a:buChar char="Ø"/>
            </a:pPr>
            <a:r>
              <a:rPr lang="en-US" sz="2000" b="1" dirty="0">
                <a:solidFill>
                  <a:schemeClr val="bg2"/>
                </a:solidFill>
                <a:latin typeface="Trebuchet MS" panose="020B0603020202020204" pitchFamily="34" charset="0"/>
              </a:rPr>
              <a:t>Variables of interest </a:t>
            </a:r>
            <a:r>
              <a:rPr lang="en-US" sz="2000" dirty="0">
                <a:solidFill>
                  <a:schemeClr val="bg2"/>
                </a:solidFill>
                <a:latin typeface="Trebuchet MS" panose="020B0603020202020204" pitchFamily="34" charset="0"/>
              </a:rPr>
              <a:t>– Chose variables that show promise and have a theoretical or empirical relationship to the care needs and health outcomes of people, including: </a:t>
            </a:r>
          </a:p>
          <a:p>
            <a:pPr marL="2054225" indent="-228600">
              <a:buFont typeface="Wingdings" panose="05000000000000000000" pitchFamily="2" charset="2"/>
              <a:buChar char="§"/>
            </a:pPr>
            <a:r>
              <a:rPr lang="en-US" sz="1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Frailty indicators</a:t>
            </a:r>
          </a:p>
          <a:p>
            <a:pPr marL="2054225" marR="0" lvl="2" indent="-228600">
              <a:lnSpc>
                <a:spcPct val="115000"/>
              </a:lnSpc>
              <a:buFont typeface="Wingdings" panose="05000000000000000000" pitchFamily="2" charset="2"/>
              <a:buChar char=""/>
            </a:pPr>
            <a:r>
              <a:rPr lang="en-US" sz="1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Functional limitations</a:t>
            </a:r>
          </a:p>
          <a:p>
            <a:pPr marL="2054225" marR="0" lvl="2" indent="-228600">
              <a:lnSpc>
                <a:spcPct val="115000"/>
              </a:lnSpc>
              <a:buFont typeface="Wingdings" panose="05000000000000000000" pitchFamily="2" charset="2"/>
              <a:buChar char=""/>
            </a:pPr>
            <a:r>
              <a:rPr lang="en-US" sz="1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Behavioral health</a:t>
            </a:r>
            <a:r>
              <a:rPr lang="en-US" sz="16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 needs/cognitive deficits</a:t>
            </a:r>
            <a:endParaRPr lang="en-US" sz="1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a:p>
            <a:pPr marL="2054225" marR="0" lvl="2" indent="-228600">
              <a:lnSpc>
                <a:spcPct val="115000"/>
              </a:lnSpc>
              <a:buFont typeface="Wingdings" panose="05000000000000000000" pitchFamily="2" charset="2"/>
              <a:buChar char=""/>
            </a:pPr>
            <a:r>
              <a:rPr lang="en-US" sz="1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Multiple complex chronic conditions </a:t>
            </a:r>
          </a:p>
          <a:p>
            <a:pPr marL="2054225" marR="0" lvl="2" indent="-228600">
              <a:lnSpc>
                <a:spcPct val="115000"/>
              </a:lnSpc>
              <a:buFont typeface="Wingdings" panose="05000000000000000000" pitchFamily="2" charset="2"/>
              <a:buChar char=""/>
            </a:pPr>
            <a:r>
              <a:rPr lang="en-US" sz="1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Advanced illness</a:t>
            </a:r>
          </a:p>
          <a:p>
            <a:pPr marL="2054225" marR="0" lvl="2" indent="-228600">
              <a:lnSpc>
                <a:spcPct val="115000"/>
              </a:lnSpc>
              <a:buFont typeface="Wingdings" panose="05000000000000000000" pitchFamily="2" charset="2"/>
              <a:buChar char=""/>
            </a:pPr>
            <a:r>
              <a:rPr lang="en-US" sz="16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Social risk factors</a:t>
            </a:r>
            <a:endParaRPr lang="en-US" sz="16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Ø"/>
            </a:pPr>
            <a:endParaRPr lang="en-US" dirty="0">
              <a:solidFill>
                <a:schemeClr val="bg2"/>
              </a:solidFill>
            </a:endParaRPr>
          </a:p>
        </p:txBody>
      </p:sp>
    </p:spTree>
    <p:extLst>
      <p:ext uri="{BB962C8B-B14F-4D97-AF65-F5344CB8AC3E}">
        <p14:creationId xmlns:p14="http://schemas.microsoft.com/office/powerpoint/2010/main" val="377726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CEA3-5CF9-41D3-E5D9-1902F3C6C7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F0AB4DA-2234-F438-A9EE-2D2EB5F312ED}"/>
              </a:ext>
            </a:extLst>
          </p:cNvPr>
          <p:cNvSpPr txBox="1"/>
          <p:nvPr/>
        </p:nvSpPr>
        <p:spPr>
          <a:xfrm>
            <a:off x="690325" y="64703"/>
            <a:ext cx="10513337" cy="931281"/>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Beneficiary Complexity Index - Initiative of the SNP Alliance</a:t>
            </a:r>
            <a:endParaRPr lang="en-US" sz="28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Overview </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a:t>
            </a: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2022-</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 April 2025)</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A6698C-B765-4FF2-B82D-FAD84A624512}"/>
              </a:ext>
            </a:extLst>
          </p:cNvPr>
          <p:cNvSpPr txBox="1"/>
          <p:nvPr/>
        </p:nvSpPr>
        <p:spPr>
          <a:xfrm>
            <a:off x="690325" y="5804275"/>
            <a:ext cx="11083704" cy="319383"/>
          </a:xfrm>
          <a:prstGeom prst="rect">
            <a:avLst/>
          </a:prstGeom>
          <a:noFill/>
        </p:spPr>
        <p:txBody>
          <a:bodyPr wrap="square">
            <a:spAutoFit/>
          </a:bodyPr>
          <a:lstStyle/>
          <a:p>
            <a:pPr marL="0" marR="0">
              <a:lnSpc>
                <a:spcPct val="115000"/>
              </a:lnSpc>
              <a:spcAft>
                <a:spcPts val="800"/>
              </a:spcAft>
            </a:pPr>
            <a:r>
              <a:rPr lang="en-US" sz="1400" i="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For more information, contact Dr. Deborah Paone, Performance Evaluation Lead and Policy Consultant, at </a:t>
            </a:r>
            <a:r>
              <a:rPr lang="en-US" sz="1400" i="1" u="sng"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dpaone@snpalliance.org</a:t>
            </a:r>
            <a:r>
              <a:rPr lang="en-US" sz="1400" i="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 </a:t>
            </a:r>
            <a:endParaRPr lang="en-US" sz="14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5B47CE1-713C-1928-BAC9-1B75DCB99D11}"/>
              </a:ext>
            </a:extLst>
          </p:cNvPr>
          <p:cNvSpPr txBox="1"/>
          <p:nvPr/>
        </p:nvSpPr>
        <p:spPr>
          <a:xfrm>
            <a:off x="975508" y="1368804"/>
            <a:ext cx="10717727" cy="4062651"/>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chemeClr val="bg2"/>
                </a:solidFill>
              </a:rPr>
              <a:t>Initial Approach </a:t>
            </a:r>
            <a:r>
              <a:rPr lang="en-US" sz="2000" b="1" dirty="0">
                <a:solidFill>
                  <a:schemeClr val="bg2"/>
                </a:solidFill>
                <a:latin typeface="Trebuchet MS" panose="020B0603020202020204" pitchFamily="34" charset="0"/>
              </a:rPr>
              <a:t>- </a:t>
            </a:r>
            <a:r>
              <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We</a:t>
            </a:r>
            <a:r>
              <a:rPr lang="en-US" sz="2000" b="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 </a:t>
            </a:r>
            <a:r>
              <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set forth an approach to test our theoretical concept for the BCI through conducting a multi-variate regression analysis on a dataset that contains these variables.</a:t>
            </a:r>
          </a:p>
          <a:p>
            <a:pPr marL="285750" indent="-285750">
              <a:buFont typeface="Wingdings" panose="05000000000000000000" pitchFamily="2" charset="2"/>
              <a:buChar char="Ø"/>
            </a:pPr>
            <a:endPar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Ø"/>
            </a:pPr>
            <a:r>
              <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We look for </a:t>
            </a:r>
            <a:r>
              <a:rPr lang="en-US" sz="2000" b="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e</a:t>
            </a:r>
            <a:r>
              <a:rPr lang="en-US" sz="2000" b="1"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vidence of a relationship for each variable:</a:t>
            </a:r>
          </a:p>
          <a:p>
            <a:pPr marL="742950" lvl="1" indent="-285750">
              <a:buFont typeface="Wingdings" panose="05000000000000000000" pitchFamily="2" charset="2"/>
              <a:buChar char="§"/>
            </a:pPr>
            <a:r>
              <a:rPr lang="en-US" sz="2000"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first between each independent variable and each dependent variable of cost, use, and possible quality outcome</a:t>
            </a:r>
          </a:p>
          <a:p>
            <a:pPr marL="742950" lvl="1" indent="-285750">
              <a:buFont typeface="Wingdings" panose="05000000000000000000" pitchFamily="2" charset="2"/>
              <a:buChar char="§"/>
            </a:pPr>
            <a:r>
              <a:rPr lang="en-US" sz="2000"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second between each variable and the others, and </a:t>
            </a:r>
          </a:p>
          <a:p>
            <a:pPr marL="742950" lvl="1" indent="-285750">
              <a:buFont typeface="Wingdings" panose="05000000000000000000" pitchFamily="2" charset="2"/>
              <a:buChar char="§"/>
            </a:pPr>
            <a:r>
              <a:rPr lang="en-US" sz="2000"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finally with all variables in the equation </a:t>
            </a:r>
          </a:p>
          <a:p>
            <a:pPr lvl="1"/>
            <a:endParaRPr lang="en-US" sz="2000" kern="0" dirty="0">
              <a:solidFill>
                <a:schemeClr val="bg2"/>
              </a:solidFill>
              <a:latin typeface="Trebuchet MS" panose="020B0603020202020204" pitchFamily="34" charset="0"/>
              <a:ea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Ø"/>
            </a:pPr>
            <a:r>
              <a:rPr lang="en-US" sz="2000"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We then look at the </a:t>
            </a:r>
            <a:r>
              <a:rPr lang="en-US" sz="2000" b="1"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coefficients</a:t>
            </a:r>
            <a:r>
              <a:rPr lang="en-US" sz="2000"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 and determine what variables could be used with greatest effect/most accurately. </a:t>
            </a:r>
            <a:endParaRPr lang="en-US" sz="2000" dirty="0">
              <a:solidFill>
                <a:schemeClr val="bg2"/>
              </a:solidFill>
            </a:endParaRPr>
          </a:p>
          <a:p>
            <a:pPr marL="285750" indent="-285750">
              <a:buFont typeface="Wingdings" panose="05000000000000000000" pitchFamily="2" charset="2"/>
              <a:buChar char="Ø"/>
            </a:pPr>
            <a:endParaRPr lang="en-US" dirty="0">
              <a:solidFill>
                <a:schemeClr val="bg2"/>
              </a:solidFill>
            </a:endParaRPr>
          </a:p>
        </p:txBody>
      </p:sp>
    </p:spTree>
    <p:extLst>
      <p:ext uri="{BB962C8B-B14F-4D97-AF65-F5344CB8AC3E}">
        <p14:creationId xmlns:p14="http://schemas.microsoft.com/office/powerpoint/2010/main" val="158179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27F005-CC8C-A00A-895F-527DB48EC09D}"/>
              </a:ext>
            </a:extLst>
          </p:cNvPr>
          <p:cNvSpPr txBox="1"/>
          <p:nvPr/>
        </p:nvSpPr>
        <p:spPr>
          <a:xfrm>
            <a:off x="690325" y="91732"/>
            <a:ext cx="10513337" cy="931281"/>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Beneficiary Complexity Index - Initiative of the SNP Alliance</a:t>
            </a:r>
            <a:endParaRPr lang="en-US" sz="28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Overview </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a:t>
            </a: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2022-</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 April 2025)</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891EE03-8150-306A-8E58-6C2670D52D3B}"/>
              </a:ext>
            </a:extLst>
          </p:cNvPr>
          <p:cNvSpPr txBox="1"/>
          <p:nvPr/>
        </p:nvSpPr>
        <p:spPr>
          <a:xfrm>
            <a:off x="690324" y="1185303"/>
            <a:ext cx="10832981" cy="5458930"/>
          </a:xfrm>
          <a:prstGeom prst="rect">
            <a:avLst/>
          </a:prstGeom>
          <a:noFill/>
        </p:spPr>
        <p:txBody>
          <a:bodyPr wrap="square" rtlCol="0">
            <a:spAutoFit/>
          </a:bodyPr>
          <a:lstStyle/>
          <a:p>
            <a:pPr marL="341313" marR="0" lvl="1" indent="-285750">
              <a:lnSpc>
                <a:spcPct val="115000"/>
              </a:lnSpc>
              <a:buFont typeface="Wingdings" panose="05000000000000000000" pitchFamily="2" charset="2"/>
              <a:buChar char="Ø"/>
            </a:pPr>
            <a:r>
              <a:rPr lang="en-US" sz="2000" b="1" dirty="0">
                <a:solidFill>
                  <a:schemeClr val="bg2"/>
                </a:solidFill>
                <a:latin typeface="Trebuchet MS" panose="020B0603020202020204" pitchFamily="34" charset="0"/>
              </a:rPr>
              <a:t>2023 Survey of SNP Members </a:t>
            </a:r>
            <a:r>
              <a:rPr lang="en-US" b="1" dirty="0">
                <a:solidFill>
                  <a:schemeClr val="bg2"/>
                </a:solidFill>
                <a:latin typeface="Trebuchet MS" panose="020B0603020202020204" pitchFamily="34" charset="0"/>
              </a:rPr>
              <a:t>- </a:t>
            </a:r>
            <a:r>
              <a:rPr lang="en-US" sz="2000" b="1" kern="100" dirty="0">
                <a:solidFill>
                  <a:schemeClr val="bg2"/>
                </a:solidFill>
                <a:latin typeface="Trebuchet MS" panose="020B0603020202020204" pitchFamily="34" charset="0"/>
                <a:cs typeface="Times New Roman" panose="02020603050405020304" pitchFamily="18" charset="0"/>
              </a:rPr>
              <a:t>W</a:t>
            </a:r>
            <a:r>
              <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e conducted a survey of SNP Alliance health plans to determine: </a:t>
            </a:r>
          </a:p>
          <a:p>
            <a:pPr marL="284163" marR="0" lvl="2">
              <a:lnSpc>
                <a:spcPct val="115000"/>
              </a:lnSpc>
            </a:pPr>
            <a:r>
              <a:rPr lang="en-US"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(1) Did the plan have these data elements (the variables) on their members?</a:t>
            </a:r>
          </a:p>
          <a:p>
            <a:pPr marL="284163" marR="0" lvl="2">
              <a:lnSpc>
                <a:spcPct val="115000"/>
              </a:lnSpc>
            </a:pPr>
            <a:r>
              <a:rPr lang="en-US"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(2) If so, on most of their members?</a:t>
            </a:r>
          </a:p>
          <a:p>
            <a:pPr marL="284163" marR="0" lvl="2">
              <a:lnSpc>
                <a:spcPct val="115000"/>
              </a:lnSpc>
            </a:pPr>
            <a:r>
              <a:rPr lang="en-US"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(3) If so, how easy or difficult would it be to obtain/extract these data on their members consistently?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R="0" lvl="1" fontAlgn="base">
              <a:lnSpc>
                <a:spcPct val="115000"/>
              </a:lnSpc>
            </a:pPr>
            <a:endPar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endParaRPr>
          </a:p>
          <a:p>
            <a:pPr marR="0" lvl="1" fontAlgn="base">
              <a:lnSpc>
                <a:spcPct val="115000"/>
              </a:lnSpc>
            </a:pPr>
            <a:r>
              <a:rPr lang="en-US" b="1"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Results</a:t>
            </a:r>
            <a:r>
              <a:rPr lang="en-US" b="1" kern="0" dirty="0">
                <a:solidFill>
                  <a:schemeClr val="bg2"/>
                </a:solidFill>
                <a:effectLst/>
                <a:latin typeface="Trebuchet MS" panose="020B0603020202020204" pitchFamily="34" charset="0"/>
                <a:ea typeface="Times New Roman" panose="02020603050405020304" pitchFamily="18" charset="0"/>
                <a:cs typeface="Times New Roman" panose="02020603050405020304" pitchFamily="18" charset="0"/>
              </a:rPr>
              <a:t>: </a:t>
            </a:r>
            <a:endParaRPr lang="en-US" kern="10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742950" marR="0" lvl="1" indent="-285750" fontAlgn="base">
              <a:lnSpc>
                <a:spcPct val="115000"/>
              </a:lnSpc>
              <a:buFont typeface="Wingdings" panose="05000000000000000000" pitchFamily="2" charset="2"/>
              <a:buChar char="§"/>
            </a:pPr>
            <a:r>
              <a:rPr lang="en-US" kern="100" dirty="0">
                <a:solidFill>
                  <a:srgbClr val="000000"/>
                </a:solidFill>
                <a:effectLst/>
                <a:latin typeface="Trebuchet MS" panose="020B0603020202020204" pitchFamily="34" charset="0"/>
                <a:ea typeface="Aptos" panose="020B0004020202020204" pitchFamily="34" charset="0"/>
                <a:cs typeface="Times New Roman" panose="02020603050405020304" pitchFamily="18" charset="0"/>
              </a:rPr>
              <a:t>Most of </a:t>
            </a:r>
            <a:r>
              <a:rPr lang="en-US"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the health plans (N=18 parent companies, with hundreds of SNPs) had most of these data, but in different data platforms,</a:t>
            </a:r>
            <a:endParaRPr lang="en-US" kern="100" dirty="0">
              <a:effectLst/>
              <a:latin typeface="Trebuchet MS" panose="020B0603020202020204" pitchFamily="34" charset="0"/>
              <a:ea typeface="Aptos" panose="020B0004020202020204" pitchFamily="34" charset="0"/>
              <a:cs typeface="Times New Roman" panose="02020603050405020304" pitchFamily="18" charset="0"/>
            </a:endParaRPr>
          </a:p>
          <a:p>
            <a:pPr marL="742950" marR="0" lvl="1" indent="-285750" fontAlgn="base">
              <a:lnSpc>
                <a:spcPct val="115000"/>
              </a:lnSpc>
              <a:buFont typeface="Wingdings" panose="05000000000000000000" pitchFamily="2" charset="2"/>
              <a:buChar char=""/>
            </a:pPr>
            <a:r>
              <a:rPr lang="en-US" kern="100" dirty="0">
                <a:solidFill>
                  <a:srgbClr val="000000"/>
                </a:solidFill>
                <a:effectLst/>
                <a:latin typeface="Trebuchet MS" panose="020B0603020202020204" pitchFamily="34" charset="0"/>
                <a:ea typeface="Aptos" panose="020B0004020202020204" pitchFamily="34" charset="0"/>
                <a:cs typeface="Times New Roman" panose="02020603050405020304" pitchFamily="18" charset="0"/>
              </a:rPr>
              <a:t>Data elements were not in standardized format across plans,</a:t>
            </a:r>
            <a:endParaRPr lang="en-US" kern="100" dirty="0">
              <a:effectLst/>
              <a:latin typeface="Trebuchet MS" panose="020B0603020202020204" pitchFamily="34" charset="0"/>
              <a:ea typeface="Aptos" panose="020B0004020202020204" pitchFamily="34" charset="0"/>
              <a:cs typeface="Times New Roman" panose="02020603050405020304" pitchFamily="18" charset="0"/>
            </a:endParaRPr>
          </a:p>
          <a:p>
            <a:pPr marL="742950" marR="0" lvl="1" indent="-285750" fontAlgn="base">
              <a:lnSpc>
                <a:spcPct val="115000"/>
              </a:lnSpc>
              <a:spcAft>
                <a:spcPts val="800"/>
              </a:spcAft>
              <a:buFont typeface="Wingdings" panose="05000000000000000000" pitchFamily="2" charset="2"/>
              <a:buChar char=""/>
            </a:pPr>
            <a:r>
              <a:rPr lang="en-US" kern="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a:t>
            </a:r>
            <a:r>
              <a:rPr lang="en-US"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lans indicated a range of responses from "Very Easy" to "Somewhat Difficult" to pull each data element; with the common challenge being to create a profile for each member/beneficiary consistently with the same data items and same definitions,</a:t>
            </a:r>
          </a:p>
          <a:p>
            <a:pPr marL="742950" marR="0" lvl="1" indent="-285750" fontAlgn="base">
              <a:lnSpc>
                <a:spcPct val="115000"/>
              </a:lnSpc>
              <a:spcAft>
                <a:spcPts val="800"/>
              </a:spcAft>
              <a:buFont typeface="Wingdings" panose="05000000000000000000" pitchFamily="2" charset="2"/>
              <a:buChar char=""/>
            </a:pPr>
            <a:r>
              <a:rPr lang="en-US" kern="0" dirty="0">
                <a:solidFill>
                  <a:srgbClr val="000000"/>
                </a:solidFill>
                <a:latin typeface="Trebuchet MS" panose="020B0603020202020204" pitchFamily="34" charset="0"/>
                <a:ea typeface="Times New Roman" panose="02020603050405020304" pitchFamily="18" charset="0"/>
              </a:rPr>
              <a:t>P</a:t>
            </a:r>
            <a:r>
              <a:rPr lang="en-US" kern="0" dirty="0">
                <a:solidFill>
                  <a:srgbClr val="000000"/>
                </a:solidFill>
                <a:effectLst/>
                <a:latin typeface="Trebuchet MS" panose="020B0603020202020204" pitchFamily="34" charset="0"/>
                <a:ea typeface="Times New Roman" panose="02020603050405020304" pitchFamily="18" charset="0"/>
              </a:rPr>
              <a:t>lans did not have the bandwidth to participate in a pilot.</a:t>
            </a:r>
            <a:endParaRPr lang="en-US" sz="2000" kern="0" dirty="0">
              <a:solidFill>
                <a:schemeClr val="bg2"/>
              </a:solidFill>
              <a:latin typeface="Trebuchet MS" panose="020B060302020202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dirty="0">
              <a:solidFill>
                <a:schemeClr val="bg2"/>
              </a:solidFill>
            </a:endParaRPr>
          </a:p>
        </p:txBody>
      </p:sp>
    </p:spTree>
    <p:extLst>
      <p:ext uri="{BB962C8B-B14F-4D97-AF65-F5344CB8AC3E}">
        <p14:creationId xmlns:p14="http://schemas.microsoft.com/office/powerpoint/2010/main" val="138413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834EC-5CB5-620C-C573-C8E940C7701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531396-1577-0994-7941-B143ACD483A8}"/>
              </a:ext>
            </a:extLst>
          </p:cNvPr>
          <p:cNvSpPr txBox="1"/>
          <p:nvPr/>
        </p:nvSpPr>
        <p:spPr>
          <a:xfrm>
            <a:off x="690325" y="91732"/>
            <a:ext cx="10513337" cy="931281"/>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Beneficiary Complexity Index - Initiative of the SNP Alliance</a:t>
            </a:r>
            <a:endParaRPr lang="en-US" sz="28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Overview </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a:t>
            </a: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2022-</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 April 2025)</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CBC1C3A-AEAB-BBEB-A725-CCD386F58194}"/>
              </a:ext>
            </a:extLst>
          </p:cNvPr>
          <p:cNvSpPr txBox="1"/>
          <p:nvPr/>
        </p:nvSpPr>
        <p:spPr>
          <a:xfrm>
            <a:off x="690324" y="1185303"/>
            <a:ext cx="10832981" cy="5151923"/>
          </a:xfrm>
          <a:prstGeom prst="rect">
            <a:avLst/>
          </a:prstGeom>
          <a:noFill/>
        </p:spPr>
        <p:txBody>
          <a:bodyPr wrap="square" rtlCol="0">
            <a:spAutoFit/>
          </a:bodyPr>
          <a:lstStyle/>
          <a:p>
            <a:pPr marL="341313" marR="0" lvl="1" indent="-285750">
              <a:lnSpc>
                <a:spcPct val="115000"/>
              </a:lnSpc>
              <a:buFont typeface="Wingdings" panose="05000000000000000000" pitchFamily="2" charset="2"/>
              <a:buChar char="Ø"/>
            </a:pPr>
            <a:r>
              <a:rPr lang="en-US" sz="2000" b="1" dirty="0">
                <a:solidFill>
                  <a:schemeClr val="bg2"/>
                </a:solidFill>
                <a:latin typeface="Trebuchet MS" panose="020B0603020202020204" pitchFamily="34" charset="0"/>
              </a:rPr>
              <a:t>2023/2024 MCBS</a:t>
            </a:r>
            <a:r>
              <a:rPr lang="en-US" b="1" dirty="0">
                <a:solidFill>
                  <a:schemeClr val="bg2"/>
                </a:solidFill>
                <a:latin typeface="Trebuchet MS" panose="020B0603020202020204" pitchFamily="34" charset="0"/>
              </a:rPr>
              <a:t>- </a:t>
            </a:r>
            <a:r>
              <a:rPr lang="en-US" sz="2000" kern="100" dirty="0">
                <a:solidFill>
                  <a:schemeClr val="bg2"/>
                </a:solidFill>
                <a:effectLst/>
                <a:latin typeface="Trebuchet MS" panose="020B0603020202020204" pitchFamily="34" charset="0"/>
                <a:ea typeface="Aptos" panose="020B0004020202020204" pitchFamily="34" charset="0"/>
                <a:cs typeface="Times New Roman" panose="02020603050405020304" pitchFamily="18" charset="0"/>
              </a:rPr>
              <a:t>Absent plan-specific data, we considered other datasets and landed on the Medicare Current Beneficiary Survey (Community Survey) dataset which </a:t>
            </a:r>
            <a:r>
              <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rPr>
              <a:t>is credible, robust, and has been used by researchers for decades. </a:t>
            </a:r>
          </a:p>
          <a:p>
            <a:pPr marR="0" lvl="1" fontAlgn="base">
              <a:lnSpc>
                <a:spcPct val="115000"/>
              </a:lnSpc>
            </a:pPr>
            <a:endPar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endParaRPr>
          </a:p>
          <a:p>
            <a:pPr marL="344488" marR="0" lvl="0" fontAlgn="base">
              <a:lnSpc>
                <a:spcPct val="107000"/>
              </a:lnSpc>
              <a:spcAft>
                <a:spcPts val="800"/>
              </a:spcAft>
            </a:pPr>
            <a:r>
              <a:rPr lang="en-US" sz="1600" b="1"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MCBS Data Variables – </a:t>
            </a: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We chose items from the MCBS that were related to or identical to our variables of interest. We examined each of the five years 2017-2021 of the MCBS data and pooled these five years’ data to examine the independent variables of interest. </a:t>
            </a:r>
            <a:r>
              <a:rPr lang="en-US" sz="1600" kern="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We compared the Medicare </a:t>
            </a: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beneficiary characteristics across three groups: (1) SNP enrollees, (2) General MA enrollees, or (3) Traditional Medicare (FFS) enrollees. The MCBS items that aligned with our variables of interest were: </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062163" marR="0" lvl="0" indent="-231775" fontAlgn="base">
              <a:lnSpc>
                <a:spcPct val="107000"/>
              </a:lnSpc>
              <a:buFont typeface="Wingdings" panose="05000000000000000000" pitchFamily="2" charset="2"/>
              <a:buChar char=""/>
              <a:tabLst>
                <a:tab pos="685800" algn="l"/>
              </a:tabLs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English language proficiency</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062163" marR="0" lvl="0" indent="-231775" fontAlgn="base">
              <a:lnSpc>
                <a:spcPct val="107000"/>
              </a:lnSpc>
              <a:buFont typeface="Wingdings" panose="05000000000000000000" pitchFamily="2" charset="2"/>
              <a:buChar char=""/>
              <a:tabLst>
                <a:tab pos="685800" algn="l"/>
              </a:tabLs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Living arrangement (lives alone or not)</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062163" marR="0" lvl="0" indent="-231775" fontAlgn="base">
              <a:lnSpc>
                <a:spcPct val="107000"/>
              </a:lnSpc>
              <a:buFont typeface="Wingdings" panose="05000000000000000000" pitchFamily="2" charset="2"/>
              <a:buChar char=""/>
              <a:tabLst>
                <a:tab pos="685800" algn="l"/>
              </a:tabLs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Cognitive condition </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062163" marR="0" lvl="0" indent="-231775" fontAlgn="base">
              <a:lnSpc>
                <a:spcPct val="107000"/>
              </a:lnSpc>
              <a:buFont typeface="Wingdings" panose="05000000000000000000" pitchFamily="2" charset="2"/>
              <a:buChar char=""/>
              <a:tabLst>
                <a:tab pos="685800" algn="l"/>
              </a:tabLs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Count of chronic conditions</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062163" marR="0" lvl="0" indent="-231775" fontAlgn="base">
              <a:lnSpc>
                <a:spcPct val="107000"/>
              </a:lnSpc>
              <a:buFont typeface="Wingdings" panose="05000000000000000000" pitchFamily="2" charset="2"/>
              <a:buChar char=""/>
              <a:tabLst>
                <a:tab pos="685800" algn="l"/>
              </a:tabLs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Behavioral health condition</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062163" marR="0" lvl="0" indent="-231775" fontAlgn="base">
              <a:lnSpc>
                <a:spcPct val="107000"/>
              </a:lnSpc>
              <a:buFont typeface="Wingdings" panose="05000000000000000000" pitchFamily="2" charset="2"/>
              <a:buChar char=""/>
              <a:tabLst>
                <a:tab pos="685800" algn="l"/>
              </a:tabLs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Functional limitations</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062163" marR="0" lvl="0" indent="-231775" fontAlgn="base">
              <a:lnSpc>
                <a:spcPct val="107000"/>
              </a:lnSpc>
              <a:spcAft>
                <a:spcPts val="800"/>
              </a:spcAft>
              <a:buFont typeface="Wingdings" panose="05000000000000000000" pitchFamily="2" charset="2"/>
              <a:buChar char=""/>
              <a:tabLst>
                <a:tab pos="685800" algn="l"/>
              </a:tabLs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Social risk issues </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Ø"/>
            </a:pPr>
            <a:endParaRPr lang="en-US" dirty="0">
              <a:solidFill>
                <a:schemeClr val="bg2"/>
              </a:solidFill>
            </a:endParaRPr>
          </a:p>
        </p:txBody>
      </p:sp>
    </p:spTree>
    <p:extLst>
      <p:ext uri="{BB962C8B-B14F-4D97-AF65-F5344CB8AC3E}">
        <p14:creationId xmlns:p14="http://schemas.microsoft.com/office/powerpoint/2010/main" val="313358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7B12E-4E2B-A92E-F039-9A21F7A794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B63293-46C8-05E4-9DC3-2BE370B7002F}"/>
              </a:ext>
            </a:extLst>
          </p:cNvPr>
          <p:cNvSpPr txBox="1"/>
          <p:nvPr/>
        </p:nvSpPr>
        <p:spPr>
          <a:xfrm>
            <a:off x="690325" y="91732"/>
            <a:ext cx="10513337" cy="931281"/>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Beneficiary Complexity Index - Initiative of the SNP Alliance</a:t>
            </a:r>
            <a:endParaRPr lang="en-US" sz="28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Overview </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a:t>
            </a: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2022-</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 April 2025)</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FF43C67-BB78-F929-7F88-C3835436603B}"/>
              </a:ext>
            </a:extLst>
          </p:cNvPr>
          <p:cNvSpPr txBox="1"/>
          <p:nvPr/>
        </p:nvSpPr>
        <p:spPr>
          <a:xfrm>
            <a:off x="448085" y="1103574"/>
            <a:ext cx="10832981" cy="2637902"/>
          </a:xfrm>
          <a:prstGeom prst="rect">
            <a:avLst/>
          </a:prstGeom>
          <a:noFill/>
        </p:spPr>
        <p:txBody>
          <a:bodyPr wrap="square" rtlCol="0">
            <a:spAutoFit/>
          </a:bodyPr>
          <a:lstStyle/>
          <a:p>
            <a:pPr marL="341313" marR="0" lvl="1" indent="-285750">
              <a:lnSpc>
                <a:spcPct val="115000"/>
              </a:lnSpc>
              <a:buFont typeface="Wingdings" panose="05000000000000000000" pitchFamily="2" charset="2"/>
              <a:buChar char="Ø"/>
            </a:pPr>
            <a:r>
              <a:rPr lang="en-US" sz="2000" b="1" dirty="0">
                <a:solidFill>
                  <a:schemeClr val="bg2"/>
                </a:solidFill>
                <a:latin typeface="Trebuchet MS" panose="020B0603020202020204" pitchFamily="34" charset="0"/>
              </a:rPr>
              <a:t>MCBS 5-Year Pooled Data Analysis – Characteristics of Enrollees RESULTS</a:t>
            </a:r>
            <a:endPar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endParaRPr>
          </a:p>
          <a:p>
            <a:pPr marL="344488" marR="0" lvl="0">
              <a:lnSpc>
                <a:spcPct val="107000"/>
              </a:lnSpc>
              <a:spcAft>
                <a:spcPts val="800"/>
              </a:spcAft>
            </a:pPr>
            <a:r>
              <a:rPr lang="en-US" sz="1600" kern="100" dirty="0">
                <a:solidFill>
                  <a:srgbClr val="000000"/>
                </a:solidFill>
                <a:effectLst/>
                <a:latin typeface="Trebuchet MS" panose="020B0603020202020204" pitchFamily="34" charset="0"/>
                <a:ea typeface="Aptos" panose="020B0004020202020204" pitchFamily="34" charset="0"/>
                <a:cs typeface="Times New Roman" panose="02020603050405020304" pitchFamily="18" charset="0"/>
              </a:rPr>
              <a:t>The examination of a five-year pooled sample of beneficiaries from the Medicare Current Beneficiary Survey (2017-2021), showed that special need enrollees were much different from enrollees in General Medicare Advantage and in Traditional Medicare. The SNP respondents reported risk factors far </a:t>
            </a:r>
            <a:r>
              <a:rPr lang="en-US" sz="1600" kern="100" dirty="0">
                <a:solidFill>
                  <a:srgbClr val="000000"/>
                </a:solidFill>
                <a:latin typeface="Trebuchet MS" panose="020B0603020202020204" pitchFamily="34" charset="0"/>
                <a:ea typeface="Aptos" panose="020B0004020202020204" pitchFamily="34" charset="0"/>
                <a:cs typeface="Times New Roman" panose="02020603050405020304" pitchFamily="18" charset="0"/>
              </a:rPr>
              <a:t>more frequently than enrollees in general Medicare Advantage plans or in Traditional Medicare. The proportion of SNP enrollees with </a:t>
            </a:r>
            <a:r>
              <a:rPr lang="en-US" sz="1600" kern="100" dirty="0">
                <a:solidFill>
                  <a:srgbClr val="000000"/>
                </a:solidFill>
                <a:effectLst/>
                <a:latin typeface="Trebuchet MS" panose="020B0603020202020204" pitchFamily="34" charset="0"/>
                <a:ea typeface="Aptos" panose="020B0004020202020204" pitchFamily="34" charset="0"/>
                <a:cs typeface="Times New Roman" panose="02020603050405020304" pitchFamily="18" charset="0"/>
              </a:rPr>
              <a:t>functional limitations in activities of daily living, cognitive limitations, other disabilities, living alone status, language other than English, multiple conditions, and other health risk issues was significantly higher than in the other two groups. See selected data tables below:</a:t>
            </a:r>
          </a:p>
          <a:p>
            <a:pPr marL="342900" marR="0" lvl="0" indent="-342900">
              <a:lnSpc>
                <a:spcPct val="107000"/>
              </a:lnSpc>
              <a:spcAft>
                <a:spcPts val="800"/>
              </a:spcAft>
              <a:buFont typeface="Courier New" panose="02070309020205020404" pitchFamily="49" charset="0"/>
              <a:buChar char="o"/>
            </a:pP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E892FDF-B634-D312-723D-07002FEF7C19}"/>
              </a:ext>
            </a:extLst>
          </p:cNvPr>
          <p:cNvGraphicFramePr>
            <a:graphicFrameLocks noGrp="1"/>
          </p:cNvGraphicFramePr>
          <p:nvPr>
            <p:extLst>
              <p:ext uri="{D42A27DB-BD31-4B8C-83A1-F6EECF244321}">
                <p14:modId xmlns:p14="http://schemas.microsoft.com/office/powerpoint/2010/main" val="787630445"/>
              </p:ext>
            </p:extLst>
          </p:nvPr>
        </p:nvGraphicFramePr>
        <p:xfrm>
          <a:off x="910934" y="3439005"/>
          <a:ext cx="5928406" cy="446850"/>
        </p:xfrm>
        <a:graphic>
          <a:graphicData uri="http://schemas.openxmlformats.org/drawingml/2006/table">
            <a:tbl>
              <a:tblPr firstRow="1" firstCol="1" bandRow="1">
                <a:tableStyleId>{5C22544A-7EE6-4342-B048-85BDC9FD1C3A}</a:tableStyleId>
              </a:tblPr>
              <a:tblGrid>
                <a:gridCol w="2148256">
                  <a:extLst>
                    <a:ext uri="{9D8B030D-6E8A-4147-A177-3AD203B41FA5}">
                      <a16:colId xmlns:a16="http://schemas.microsoft.com/office/drawing/2014/main" val="2320464704"/>
                    </a:ext>
                  </a:extLst>
                </a:gridCol>
                <a:gridCol w="1358186">
                  <a:extLst>
                    <a:ext uri="{9D8B030D-6E8A-4147-A177-3AD203B41FA5}">
                      <a16:colId xmlns:a16="http://schemas.microsoft.com/office/drawing/2014/main" val="4259076329"/>
                    </a:ext>
                  </a:extLst>
                </a:gridCol>
                <a:gridCol w="1060328">
                  <a:extLst>
                    <a:ext uri="{9D8B030D-6E8A-4147-A177-3AD203B41FA5}">
                      <a16:colId xmlns:a16="http://schemas.microsoft.com/office/drawing/2014/main" val="367290758"/>
                    </a:ext>
                  </a:extLst>
                </a:gridCol>
                <a:gridCol w="1361636">
                  <a:extLst>
                    <a:ext uri="{9D8B030D-6E8A-4147-A177-3AD203B41FA5}">
                      <a16:colId xmlns:a16="http://schemas.microsoft.com/office/drawing/2014/main" val="2785210080"/>
                    </a:ext>
                  </a:extLst>
                </a:gridCol>
              </a:tblGrid>
              <a:tr h="0">
                <a:tc>
                  <a:txBody>
                    <a:bodyPr/>
                    <a:lstStyle/>
                    <a:p>
                      <a:pPr marL="0" marR="0">
                        <a:lnSpc>
                          <a:spcPct val="107000"/>
                        </a:lnSpc>
                        <a:spcAft>
                          <a:spcPts val="800"/>
                        </a:spcAft>
                        <a:buNone/>
                      </a:pPr>
                      <a:r>
                        <a:rPr lang="en-US" sz="1400" kern="0" dirty="0">
                          <a:effectLst/>
                        </a:rPr>
                        <a:t>Characteristic</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kern="0" dirty="0">
                          <a:solidFill>
                            <a:srgbClr val="FFFF00"/>
                          </a:solidFill>
                          <a:effectLst/>
                        </a:rPr>
                        <a:t>SNP</a:t>
                      </a:r>
                      <a:endParaRPr lang="en-US" sz="16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kern="0" dirty="0">
                          <a:effectLst/>
                        </a:rPr>
                        <a:t>General MA</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400" kern="0" dirty="0">
                          <a:effectLst/>
                        </a:rPr>
                        <a:t>Traditional Medicare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8136293"/>
                  </a:ext>
                </a:extLst>
              </a:tr>
            </a:tbl>
          </a:graphicData>
        </a:graphic>
      </p:graphicFrame>
      <p:graphicFrame>
        <p:nvGraphicFramePr>
          <p:cNvPr id="8" name="Table 7">
            <a:extLst>
              <a:ext uri="{FF2B5EF4-FFF2-40B4-BE49-F238E27FC236}">
                <a16:creationId xmlns:a16="http://schemas.microsoft.com/office/drawing/2014/main" id="{37A8DB39-3E7A-8272-4A3E-D40CA5A8FBD9}"/>
              </a:ext>
            </a:extLst>
          </p:cNvPr>
          <p:cNvGraphicFramePr>
            <a:graphicFrameLocks noGrp="1"/>
          </p:cNvGraphicFramePr>
          <p:nvPr>
            <p:extLst>
              <p:ext uri="{D42A27DB-BD31-4B8C-83A1-F6EECF244321}">
                <p14:modId xmlns:p14="http://schemas.microsoft.com/office/powerpoint/2010/main" val="3825453351"/>
              </p:ext>
            </p:extLst>
          </p:nvPr>
        </p:nvGraphicFramePr>
        <p:xfrm>
          <a:off x="910934" y="3926197"/>
          <a:ext cx="5928406" cy="218567"/>
        </p:xfrm>
        <a:graphic>
          <a:graphicData uri="http://schemas.openxmlformats.org/drawingml/2006/table">
            <a:tbl>
              <a:tblPr firstRow="1" firstCol="1" bandRow="1">
                <a:tableStyleId>{5C22544A-7EE6-4342-B048-85BDC9FD1C3A}</a:tableStyleId>
              </a:tblPr>
              <a:tblGrid>
                <a:gridCol w="2148256">
                  <a:extLst>
                    <a:ext uri="{9D8B030D-6E8A-4147-A177-3AD203B41FA5}">
                      <a16:colId xmlns:a16="http://schemas.microsoft.com/office/drawing/2014/main" val="1331604621"/>
                    </a:ext>
                  </a:extLst>
                </a:gridCol>
                <a:gridCol w="1358186">
                  <a:extLst>
                    <a:ext uri="{9D8B030D-6E8A-4147-A177-3AD203B41FA5}">
                      <a16:colId xmlns:a16="http://schemas.microsoft.com/office/drawing/2014/main" val="2954123457"/>
                    </a:ext>
                  </a:extLst>
                </a:gridCol>
                <a:gridCol w="1060328">
                  <a:extLst>
                    <a:ext uri="{9D8B030D-6E8A-4147-A177-3AD203B41FA5}">
                      <a16:colId xmlns:a16="http://schemas.microsoft.com/office/drawing/2014/main" val="3669357358"/>
                    </a:ext>
                  </a:extLst>
                </a:gridCol>
                <a:gridCol w="1361636">
                  <a:extLst>
                    <a:ext uri="{9D8B030D-6E8A-4147-A177-3AD203B41FA5}">
                      <a16:colId xmlns:a16="http://schemas.microsoft.com/office/drawing/2014/main" val="3143099465"/>
                    </a:ext>
                  </a:extLst>
                </a:gridCol>
              </a:tblGrid>
              <a:tr h="0">
                <a:tc>
                  <a:txBody>
                    <a:bodyPr/>
                    <a:lstStyle/>
                    <a:p>
                      <a:pPr marL="0" marR="0">
                        <a:lnSpc>
                          <a:spcPct val="107000"/>
                        </a:lnSpc>
                        <a:spcAft>
                          <a:spcPts val="800"/>
                        </a:spcAft>
                        <a:buNone/>
                      </a:pPr>
                      <a:r>
                        <a:rPr lang="en-US" sz="1400" kern="0" dirty="0">
                          <a:effectLst/>
                        </a:rPr>
                        <a:t>Lives alone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solidFill>
                            <a:srgbClr val="FFFF00"/>
                          </a:solidFill>
                          <a:effectLst/>
                        </a:rPr>
                        <a:t>40%*</a:t>
                      </a:r>
                      <a:endParaRPr lang="en-US" sz="1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effectLst/>
                        </a:rPr>
                        <a:t>29%</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effectLst/>
                        </a:rPr>
                        <a:t>29%</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0687527"/>
                  </a:ext>
                </a:extLst>
              </a:tr>
            </a:tbl>
          </a:graphicData>
        </a:graphic>
      </p:graphicFrame>
      <p:graphicFrame>
        <p:nvGraphicFramePr>
          <p:cNvPr id="9" name="Table 8">
            <a:extLst>
              <a:ext uri="{FF2B5EF4-FFF2-40B4-BE49-F238E27FC236}">
                <a16:creationId xmlns:a16="http://schemas.microsoft.com/office/drawing/2014/main" id="{2F690F9B-50EC-C59D-F473-ABE37C3B6833}"/>
              </a:ext>
            </a:extLst>
          </p:cNvPr>
          <p:cNvGraphicFramePr>
            <a:graphicFrameLocks noGrp="1"/>
          </p:cNvGraphicFramePr>
          <p:nvPr>
            <p:extLst>
              <p:ext uri="{D42A27DB-BD31-4B8C-83A1-F6EECF244321}">
                <p14:modId xmlns:p14="http://schemas.microsoft.com/office/powerpoint/2010/main" val="1136813539"/>
              </p:ext>
            </p:extLst>
          </p:nvPr>
        </p:nvGraphicFramePr>
        <p:xfrm>
          <a:off x="910934" y="5060026"/>
          <a:ext cx="5928405" cy="675132"/>
        </p:xfrm>
        <a:graphic>
          <a:graphicData uri="http://schemas.openxmlformats.org/drawingml/2006/table">
            <a:tbl>
              <a:tblPr firstRow="1" firstCol="1" bandRow="1">
                <a:tableStyleId>{5C22544A-7EE6-4342-B048-85BDC9FD1C3A}</a:tableStyleId>
              </a:tblPr>
              <a:tblGrid>
                <a:gridCol w="2148256">
                  <a:extLst>
                    <a:ext uri="{9D8B030D-6E8A-4147-A177-3AD203B41FA5}">
                      <a16:colId xmlns:a16="http://schemas.microsoft.com/office/drawing/2014/main" val="979570305"/>
                    </a:ext>
                  </a:extLst>
                </a:gridCol>
                <a:gridCol w="1358186">
                  <a:extLst>
                    <a:ext uri="{9D8B030D-6E8A-4147-A177-3AD203B41FA5}">
                      <a16:colId xmlns:a16="http://schemas.microsoft.com/office/drawing/2014/main" val="1845783162"/>
                    </a:ext>
                  </a:extLst>
                </a:gridCol>
                <a:gridCol w="1060327">
                  <a:extLst>
                    <a:ext uri="{9D8B030D-6E8A-4147-A177-3AD203B41FA5}">
                      <a16:colId xmlns:a16="http://schemas.microsoft.com/office/drawing/2014/main" val="1712574178"/>
                    </a:ext>
                  </a:extLst>
                </a:gridCol>
                <a:gridCol w="1361636">
                  <a:extLst>
                    <a:ext uri="{9D8B030D-6E8A-4147-A177-3AD203B41FA5}">
                      <a16:colId xmlns:a16="http://schemas.microsoft.com/office/drawing/2014/main" val="3911512766"/>
                    </a:ext>
                  </a:extLst>
                </a:gridCol>
              </a:tblGrid>
              <a:tr h="0">
                <a:tc>
                  <a:txBody>
                    <a:bodyPr/>
                    <a:lstStyle/>
                    <a:p>
                      <a:pPr marL="0" marR="0">
                        <a:lnSpc>
                          <a:spcPct val="107000"/>
                        </a:lnSpc>
                        <a:spcAft>
                          <a:spcPts val="800"/>
                        </a:spcAft>
                        <a:buNone/>
                      </a:pPr>
                      <a:r>
                        <a:rPr lang="en-US" sz="1400" kern="0" dirty="0">
                          <a:effectLst/>
                        </a:rPr>
                        <a:t>Difficulty concentrating/ remembering/ deciding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solidFill>
                            <a:srgbClr val="FFFF00"/>
                          </a:solidFill>
                          <a:effectLst/>
                        </a:rPr>
                        <a:t>32%*</a:t>
                      </a:r>
                      <a:endParaRPr lang="en-US" sz="1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a:effectLst/>
                        </a:rPr>
                        <a:t>16%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dirty="0">
                          <a:effectLst/>
                        </a:rPr>
                        <a:t>16%</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194618"/>
                  </a:ext>
                </a:extLst>
              </a:tr>
            </a:tbl>
          </a:graphicData>
        </a:graphic>
      </p:graphicFrame>
      <p:graphicFrame>
        <p:nvGraphicFramePr>
          <p:cNvPr id="10" name="Table 9">
            <a:extLst>
              <a:ext uri="{FF2B5EF4-FFF2-40B4-BE49-F238E27FC236}">
                <a16:creationId xmlns:a16="http://schemas.microsoft.com/office/drawing/2014/main" id="{7D05AD45-1007-80C0-5EBF-A900A7C37B99}"/>
              </a:ext>
            </a:extLst>
          </p:cNvPr>
          <p:cNvGraphicFramePr>
            <a:graphicFrameLocks noGrp="1"/>
          </p:cNvGraphicFramePr>
          <p:nvPr>
            <p:extLst>
              <p:ext uri="{D42A27DB-BD31-4B8C-83A1-F6EECF244321}">
                <p14:modId xmlns:p14="http://schemas.microsoft.com/office/powerpoint/2010/main" val="231192053"/>
              </p:ext>
            </p:extLst>
          </p:nvPr>
        </p:nvGraphicFramePr>
        <p:xfrm>
          <a:off x="910935" y="4352259"/>
          <a:ext cx="5928406" cy="446850"/>
        </p:xfrm>
        <a:graphic>
          <a:graphicData uri="http://schemas.openxmlformats.org/drawingml/2006/table">
            <a:tbl>
              <a:tblPr firstRow="1" firstCol="1" bandRow="1">
                <a:tableStyleId>{5C22544A-7EE6-4342-B048-85BDC9FD1C3A}</a:tableStyleId>
              </a:tblPr>
              <a:tblGrid>
                <a:gridCol w="2148256">
                  <a:extLst>
                    <a:ext uri="{9D8B030D-6E8A-4147-A177-3AD203B41FA5}">
                      <a16:colId xmlns:a16="http://schemas.microsoft.com/office/drawing/2014/main" val="3503251744"/>
                    </a:ext>
                  </a:extLst>
                </a:gridCol>
                <a:gridCol w="1358186">
                  <a:extLst>
                    <a:ext uri="{9D8B030D-6E8A-4147-A177-3AD203B41FA5}">
                      <a16:colId xmlns:a16="http://schemas.microsoft.com/office/drawing/2014/main" val="167051014"/>
                    </a:ext>
                  </a:extLst>
                </a:gridCol>
                <a:gridCol w="1060328">
                  <a:extLst>
                    <a:ext uri="{9D8B030D-6E8A-4147-A177-3AD203B41FA5}">
                      <a16:colId xmlns:a16="http://schemas.microsoft.com/office/drawing/2014/main" val="1012131551"/>
                    </a:ext>
                  </a:extLst>
                </a:gridCol>
                <a:gridCol w="1361636">
                  <a:extLst>
                    <a:ext uri="{9D8B030D-6E8A-4147-A177-3AD203B41FA5}">
                      <a16:colId xmlns:a16="http://schemas.microsoft.com/office/drawing/2014/main" val="1257783718"/>
                    </a:ext>
                  </a:extLst>
                </a:gridCol>
              </a:tblGrid>
              <a:tr h="0">
                <a:tc>
                  <a:txBody>
                    <a:bodyPr/>
                    <a:lstStyle/>
                    <a:p>
                      <a:pPr marL="0" marR="0">
                        <a:lnSpc>
                          <a:spcPct val="107000"/>
                        </a:lnSpc>
                        <a:spcAft>
                          <a:spcPts val="800"/>
                        </a:spcAft>
                        <a:buNone/>
                      </a:pPr>
                      <a:r>
                        <a:rPr lang="en-US" sz="1400" kern="0" dirty="0">
                          <a:effectLst/>
                        </a:rPr>
                        <a:t>Average count of chronic conditions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solidFill>
                            <a:srgbClr val="FFFF00"/>
                          </a:solidFill>
                          <a:effectLst/>
                        </a:rPr>
                        <a:t>4.17*</a:t>
                      </a:r>
                      <a:endParaRPr lang="en-US" sz="1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effectLst/>
                        </a:rPr>
                        <a:t>3.43</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effectLst/>
                        </a:rPr>
                        <a:t>3.42</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2908065"/>
                  </a:ext>
                </a:extLst>
              </a:tr>
            </a:tbl>
          </a:graphicData>
        </a:graphic>
      </p:graphicFrame>
      <p:graphicFrame>
        <p:nvGraphicFramePr>
          <p:cNvPr id="11" name="Table 10">
            <a:extLst>
              <a:ext uri="{FF2B5EF4-FFF2-40B4-BE49-F238E27FC236}">
                <a16:creationId xmlns:a16="http://schemas.microsoft.com/office/drawing/2014/main" id="{6902DA83-01C1-7F72-3A90-316517FB40EF}"/>
              </a:ext>
            </a:extLst>
          </p:cNvPr>
          <p:cNvGraphicFramePr>
            <a:graphicFrameLocks noGrp="1"/>
          </p:cNvGraphicFramePr>
          <p:nvPr>
            <p:extLst>
              <p:ext uri="{D42A27DB-BD31-4B8C-83A1-F6EECF244321}">
                <p14:modId xmlns:p14="http://schemas.microsoft.com/office/powerpoint/2010/main" val="3240212720"/>
              </p:ext>
            </p:extLst>
          </p:nvPr>
        </p:nvGraphicFramePr>
        <p:xfrm>
          <a:off x="910934" y="5902412"/>
          <a:ext cx="5928406" cy="218567"/>
        </p:xfrm>
        <a:graphic>
          <a:graphicData uri="http://schemas.openxmlformats.org/drawingml/2006/table">
            <a:tbl>
              <a:tblPr firstRow="1" firstCol="1" bandRow="1">
                <a:tableStyleId>{5C22544A-7EE6-4342-B048-85BDC9FD1C3A}</a:tableStyleId>
              </a:tblPr>
              <a:tblGrid>
                <a:gridCol w="2148256">
                  <a:extLst>
                    <a:ext uri="{9D8B030D-6E8A-4147-A177-3AD203B41FA5}">
                      <a16:colId xmlns:a16="http://schemas.microsoft.com/office/drawing/2014/main" val="948601040"/>
                    </a:ext>
                  </a:extLst>
                </a:gridCol>
                <a:gridCol w="1358186">
                  <a:extLst>
                    <a:ext uri="{9D8B030D-6E8A-4147-A177-3AD203B41FA5}">
                      <a16:colId xmlns:a16="http://schemas.microsoft.com/office/drawing/2014/main" val="1404707562"/>
                    </a:ext>
                  </a:extLst>
                </a:gridCol>
                <a:gridCol w="1060328">
                  <a:extLst>
                    <a:ext uri="{9D8B030D-6E8A-4147-A177-3AD203B41FA5}">
                      <a16:colId xmlns:a16="http://schemas.microsoft.com/office/drawing/2014/main" val="2623187236"/>
                    </a:ext>
                  </a:extLst>
                </a:gridCol>
                <a:gridCol w="1361636">
                  <a:extLst>
                    <a:ext uri="{9D8B030D-6E8A-4147-A177-3AD203B41FA5}">
                      <a16:colId xmlns:a16="http://schemas.microsoft.com/office/drawing/2014/main" val="4125031812"/>
                    </a:ext>
                  </a:extLst>
                </a:gridCol>
              </a:tblGrid>
              <a:tr h="0">
                <a:tc>
                  <a:txBody>
                    <a:bodyPr/>
                    <a:lstStyle/>
                    <a:p>
                      <a:pPr marL="0" marR="0">
                        <a:lnSpc>
                          <a:spcPct val="107000"/>
                        </a:lnSpc>
                        <a:spcAft>
                          <a:spcPts val="800"/>
                        </a:spcAft>
                        <a:buNone/>
                      </a:pPr>
                      <a:r>
                        <a:rPr lang="en-US" sz="1400" kern="0">
                          <a:effectLst/>
                        </a:rPr>
                        <a:t>Housing insecurity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solidFill>
                            <a:srgbClr val="FFFF00"/>
                          </a:solidFill>
                          <a:effectLst/>
                        </a:rPr>
                        <a:t>34%*</a:t>
                      </a:r>
                      <a:endParaRPr lang="en-US" sz="14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a:effectLst/>
                        </a:rPr>
                        <a:t>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400" kern="0" dirty="0">
                          <a:effectLst/>
                        </a:rPr>
                        <a:t>4%</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9954982"/>
                  </a:ext>
                </a:extLst>
              </a:tr>
            </a:tbl>
          </a:graphicData>
        </a:graphic>
      </p:graphicFrame>
      <p:graphicFrame>
        <p:nvGraphicFramePr>
          <p:cNvPr id="13" name="Table 12">
            <a:extLst>
              <a:ext uri="{FF2B5EF4-FFF2-40B4-BE49-F238E27FC236}">
                <a16:creationId xmlns:a16="http://schemas.microsoft.com/office/drawing/2014/main" id="{A49C1171-89FF-9C17-EECF-ECF1D298250C}"/>
              </a:ext>
            </a:extLst>
          </p:cNvPr>
          <p:cNvGraphicFramePr>
            <a:graphicFrameLocks noGrp="1"/>
          </p:cNvGraphicFramePr>
          <p:nvPr>
            <p:extLst>
              <p:ext uri="{D42A27DB-BD31-4B8C-83A1-F6EECF244321}">
                <p14:modId xmlns:p14="http://schemas.microsoft.com/office/powerpoint/2010/main" val="4244099851"/>
              </p:ext>
            </p:extLst>
          </p:nvPr>
        </p:nvGraphicFramePr>
        <p:xfrm>
          <a:off x="7165909" y="3439005"/>
          <a:ext cx="4653506" cy="383032"/>
        </p:xfrm>
        <a:graphic>
          <a:graphicData uri="http://schemas.openxmlformats.org/drawingml/2006/table">
            <a:tbl>
              <a:tblPr firstRow="1" firstCol="1" bandRow="1">
                <a:tableStyleId>{5C22544A-7EE6-4342-B048-85BDC9FD1C3A}</a:tableStyleId>
              </a:tblPr>
              <a:tblGrid>
                <a:gridCol w="1686275">
                  <a:extLst>
                    <a:ext uri="{9D8B030D-6E8A-4147-A177-3AD203B41FA5}">
                      <a16:colId xmlns:a16="http://schemas.microsoft.com/office/drawing/2014/main" val="1000926301"/>
                    </a:ext>
                  </a:extLst>
                </a:gridCol>
                <a:gridCol w="1066109">
                  <a:extLst>
                    <a:ext uri="{9D8B030D-6E8A-4147-A177-3AD203B41FA5}">
                      <a16:colId xmlns:a16="http://schemas.microsoft.com/office/drawing/2014/main" val="82659449"/>
                    </a:ext>
                  </a:extLst>
                </a:gridCol>
                <a:gridCol w="832305">
                  <a:extLst>
                    <a:ext uri="{9D8B030D-6E8A-4147-A177-3AD203B41FA5}">
                      <a16:colId xmlns:a16="http://schemas.microsoft.com/office/drawing/2014/main" val="2917535116"/>
                    </a:ext>
                  </a:extLst>
                </a:gridCol>
                <a:gridCol w="1068817">
                  <a:extLst>
                    <a:ext uri="{9D8B030D-6E8A-4147-A177-3AD203B41FA5}">
                      <a16:colId xmlns:a16="http://schemas.microsoft.com/office/drawing/2014/main" val="3641833543"/>
                    </a:ext>
                  </a:extLst>
                </a:gridCol>
              </a:tblGrid>
              <a:tr h="0">
                <a:tc>
                  <a:txBody>
                    <a:bodyPr/>
                    <a:lstStyle/>
                    <a:p>
                      <a:pPr marL="0" marR="0">
                        <a:lnSpc>
                          <a:spcPct val="107000"/>
                        </a:lnSpc>
                        <a:spcAft>
                          <a:spcPts val="800"/>
                        </a:spcAft>
                        <a:buNone/>
                      </a:pPr>
                      <a:r>
                        <a:rPr lang="en-US" sz="1200" kern="0">
                          <a:effectLst/>
                        </a:rPr>
                        <a:t>Characteristic</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200" kern="0" dirty="0">
                          <a:solidFill>
                            <a:srgbClr val="FFFF00"/>
                          </a:solidFill>
                          <a:effectLst/>
                        </a:rPr>
                        <a:t>SNP</a:t>
                      </a:r>
                      <a:endParaRPr lang="en-US" sz="11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200" kern="0" dirty="0">
                          <a:effectLst/>
                        </a:rPr>
                        <a:t>General MA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200" kern="0" dirty="0">
                          <a:effectLst/>
                        </a:rPr>
                        <a:t>Traditional Medicare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2885816"/>
                  </a:ext>
                </a:extLst>
              </a:tr>
            </a:tbl>
          </a:graphicData>
        </a:graphic>
      </p:graphicFrame>
      <p:graphicFrame>
        <p:nvGraphicFramePr>
          <p:cNvPr id="14" name="Table 13">
            <a:extLst>
              <a:ext uri="{FF2B5EF4-FFF2-40B4-BE49-F238E27FC236}">
                <a16:creationId xmlns:a16="http://schemas.microsoft.com/office/drawing/2014/main" id="{3363D771-0240-CFCD-B781-75D9140FE46C}"/>
              </a:ext>
            </a:extLst>
          </p:cNvPr>
          <p:cNvGraphicFramePr>
            <a:graphicFrameLocks noGrp="1"/>
          </p:cNvGraphicFramePr>
          <p:nvPr>
            <p:extLst>
              <p:ext uri="{D42A27DB-BD31-4B8C-83A1-F6EECF244321}">
                <p14:modId xmlns:p14="http://schemas.microsoft.com/office/powerpoint/2010/main" val="393016118"/>
              </p:ext>
            </p:extLst>
          </p:nvPr>
        </p:nvGraphicFramePr>
        <p:xfrm>
          <a:off x="7165909" y="3953248"/>
          <a:ext cx="4653506" cy="383032"/>
        </p:xfrm>
        <a:graphic>
          <a:graphicData uri="http://schemas.openxmlformats.org/drawingml/2006/table">
            <a:tbl>
              <a:tblPr firstRow="1" firstCol="1" bandRow="1">
                <a:tableStyleId>{5C22544A-7EE6-4342-B048-85BDC9FD1C3A}</a:tableStyleId>
              </a:tblPr>
              <a:tblGrid>
                <a:gridCol w="1686275">
                  <a:extLst>
                    <a:ext uri="{9D8B030D-6E8A-4147-A177-3AD203B41FA5}">
                      <a16:colId xmlns:a16="http://schemas.microsoft.com/office/drawing/2014/main" val="980382797"/>
                    </a:ext>
                  </a:extLst>
                </a:gridCol>
                <a:gridCol w="1066109">
                  <a:extLst>
                    <a:ext uri="{9D8B030D-6E8A-4147-A177-3AD203B41FA5}">
                      <a16:colId xmlns:a16="http://schemas.microsoft.com/office/drawing/2014/main" val="736304959"/>
                    </a:ext>
                  </a:extLst>
                </a:gridCol>
                <a:gridCol w="832305">
                  <a:extLst>
                    <a:ext uri="{9D8B030D-6E8A-4147-A177-3AD203B41FA5}">
                      <a16:colId xmlns:a16="http://schemas.microsoft.com/office/drawing/2014/main" val="17473576"/>
                    </a:ext>
                  </a:extLst>
                </a:gridCol>
                <a:gridCol w="1068817">
                  <a:extLst>
                    <a:ext uri="{9D8B030D-6E8A-4147-A177-3AD203B41FA5}">
                      <a16:colId xmlns:a16="http://schemas.microsoft.com/office/drawing/2014/main" val="4182641969"/>
                    </a:ext>
                  </a:extLst>
                </a:gridCol>
              </a:tblGrid>
              <a:tr h="0">
                <a:tc>
                  <a:txBody>
                    <a:bodyPr/>
                    <a:lstStyle/>
                    <a:p>
                      <a:pPr marL="0" marR="0">
                        <a:lnSpc>
                          <a:spcPct val="107000"/>
                        </a:lnSpc>
                        <a:spcAft>
                          <a:spcPts val="800"/>
                        </a:spcAft>
                        <a:buNone/>
                      </a:pPr>
                      <a:r>
                        <a:rPr lang="en-US" sz="1200" kern="0">
                          <a:effectLst/>
                        </a:rPr>
                        <a:t>Difficulty with dressing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dirty="0">
                          <a:solidFill>
                            <a:srgbClr val="FFFF00"/>
                          </a:solidFill>
                          <a:effectLst/>
                        </a:rPr>
                        <a:t>15%*</a:t>
                      </a:r>
                      <a:endParaRPr lang="en-US" sz="11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a:effectLst/>
                        </a:rPr>
                        <a:t>7%</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dirty="0">
                          <a:effectLst/>
                        </a:rPr>
                        <a:t>8%</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8481110"/>
                  </a:ext>
                </a:extLst>
              </a:tr>
            </a:tbl>
          </a:graphicData>
        </a:graphic>
      </p:graphicFrame>
      <p:graphicFrame>
        <p:nvGraphicFramePr>
          <p:cNvPr id="15" name="Table 14">
            <a:extLst>
              <a:ext uri="{FF2B5EF4-FFF2-40B4-BE49-F238E27FC236}">
                <a16:creationId xmlns:a16="http://schemas.microsoft.com/office/drawing/2014/main" id="{E59AAD37-CFD9-0B41-C018-18B4447DAA7C}"/>
              </a:ext>
            </a:extLst>
          </p:cNvPr>
          <p:cNvGraphicFramePr>
            <a:graphicFrameLocks noGrp="1"/>
          </p:cNvGraphicFramePr>
          <p:nvPr>
            <p:extLst>
              <p:ext uri="{D42A27DB-BD31-4B8C-83A1-F6EECF244321}">
                <p14:modId xmlns:p14="http://schemas.microsoft.com/office/powerpoint/2010/main" val="4166438331"/>
              </p:ext>
            </p:extLst>
          </p:nvPr>
        </p:nvGraphicFramePr>
        <p:xfrm>
          <a:off x="7190794" y="4438912"/>
          <a:ext cx="4628622" cy="383032"/>
        </p:xfrm>
        <a:graphic>
          <a:graphicData uri="http://schemas.openxmlformats.org/drawingml/2006/table">
            <a:tbl>
              <a:tblPr firstRow="1" firstCol="1" bandRow="1">
                <a:tableStyleId>{5C22544A-7EE6-4342-B048-85BDC9FD1C3A}</a:tableStyleId>
              </a:tblPr>
              <a:tblGrid>
                <a:gridCol w="1677258">
                  <a:extLst>
                    <a:ext uri="{9D8B030D-6E8A-4147-A177-3AD203B41FA5}">
                      <a16:colId xmlns:a16="http://schemas.microsoft.com/office/drawing/2014/main" val="907128565"/>
                    </a:ext>
                  </a:extLst>
                </a:gridCol>
                <a:gridCol w="1060408">
                  <a:extLst>
                    <a:ext uri="{9D8B030D-6E8A-4147-A177-3AD203B41FA5}">
                      <a16:colId xmlns:a16="http://schemas.microsoft.com/office/drawing/2014/main" val="1761993188"/>
                    </a:ext>
                  </a:extLst>
                </a:gridCol>
                <a:gridCol w="827854">
                  <a:extLst>
                    <a:ext uri="{9D8B030D-6E8A-4147-A177-3AD203B41FA5}">
                      <a16:colId xmlns:a16="http://schemas.microsoft.com/office/drawing/2014/main" val="3902797490"/>
                    </a:ext>
                  </a:extLst>
                </a:gridCol>
                <a:gridCol w="1063102">
                  <a:extLst>
                    <a:ext uri="{9D8B030D-6E8A-4147-A177-3AD203B41FA5}">
                      <a16:colId xmlns:a16="http://schemas.microsoft.com/office/drawing/2014/main" val="2231070897"/>
                    </a:ext>
                  </a:extLst>
                </a:gridCol>
              </a:tblGrid>
              <a:tr h="0">
                <a:tc>
                  <a:txBody>
                    <a:bodyPr/>
                    <a:lstStyle/>
                    <a:p>
                      <a:pPr marL="0" marR="0">
                        <a:lnSpc>
                          <a:spcPct val="107000"/>
                        </a:lnSpc>
                        <a:spcAft>
                          <a:spcPts val="800"/>
                        </a:spcAft>
                        <a:buNone/>
                      </a:pPr>
                      <a:r>
                        <a:rPr lang="en-US" sz="1200" kern="0">
                          <a:effectLst/>
                        </a:rPr>
                        <a:t>Difficulty with preparing meals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dirty="0">
                          <a:solidFill>
                            <a:srgbClr val="FFFF00"/>
                          </a:solidFill>
                          <a:effectLst/>
                        </a:rPr>
                        <a:t>20%*</a:t>
                      </a:r>
                      <a:endParaRPr lang="en-US" sz="11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a:effectLst/>
                        </a:rPr>
                        <a:t>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dirty="0">
                          <a:effectLst/>
                        </a:rPr>
                        <a:t>10%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7340837"/>
                  </a:ext>
                </a:extLst>
              </a:tr>
            </a:tbl>
          </a:graphicData>
        </a:graphic>
      </p:graphicFrame>
      <p:graphicFrame>
        <p:nvGraphicFramePr>
          <p:cNvPr id="16" name="Table 15">
            <a:extLst>
              <a:ext uri="{FF2B5EF4-FFF2-40B4-BE49-F238E27FC236}">
                <a16:creationId xmlns:a16="http://schemas.microsoft.com/office/drawing/2014/main" id="{B08D3A8D-71AE-C971-4C1D-82231D2A79ED}"/>
              </a:ext>
            </a:extLst>
          </p:cNvPr>
          <p:cNvGraphicFramePr>
            <a:graphicFrameLocks noGrp="1"/>
          </p:cNvGraphicFramePr>
          <p:nvPr>
            <p:extLst>
              <p:ext uri="{D42A27DB-BD31-4B8C-83A1-F6EECF244321}">
                <p14:modId xmlns:p14="http://schemas.microsoft.com/office/powerpoint/2010/main" val="3209073208"/>
              </p:ext>
            </p:extLst>
          </p:nvPr>
        </p:nvGraphicFramePr>
        <p:xfrm>
          <a:off x="7248472" y="4966363"/>
          <a:ext cx="4570943" cy="187325"/>
        </p:xfrm>
        <a:graphic>
          <a:graphicData uri="http://schemas.openxmlformats.org/drawingml/2006/table">
            <a:tbl>
              <a:tblPr firstRow="1" firstCol="1" bandRow="1">
                <a:tableStyleId>{5C22544A-7EE6-4342-B048-85BDC9FD1C3A}</a:tableStyleId>
              </a:tblPr>
              <a:tblGrid>
                <a:gridCol w="1656357">
                  <a:extLst>
                    <a:ext uri="{9D8B030D-6E8A-4147-A177-3AD203B41FA5}">
                      <a16:colId xmlns:a16="http://schemas.microsoft.com/office/drawing/2014/main" val="424765621"/>
                    </a:ext>
                  </a:extLst>
                </a:gridCol>
                <a:gridCol w="1047194">
                  <a:extLst>
                    <a:ext uri="{9D8B030D-6E8A-4147-A177-3AD203B41FA5}">
                      <a16:colId xmlns:a16="http://schemas.microsoft.com/office/drawing/2014/main" val="2011319070"/>
                    </a:ext>
                  </a:extLst>
                </a:gridCol>
                <a:gridCol w="817538">
                  <a:extLst>
                    <a:ext uri="{9D8B030D-6E8A-4147-A177-3AD203B41FA5}">
                      <a16:colId xmlns:a16="http://schemas.microsoft.com/office/drawing/2014/main" val="517184158"/>
                    </a:ext>
                  </a:extLst>
                </a:gridCol>
                <a:gridCol w="1049854">
                  <a:extLst>
                    <a:ext uri="{9D8B030D-6E8A-4147-A177-3AD203B41FA5}">
                      <a16:colId xmlns:a16="http://schemas.microsoft.com/office/drawing/2014/main" val="893623500"/>
                    </a:ext>
                  </a:extLst>
                </a:gridCol>
              </a:tblGrid>
              <a:tr h="0">
                <a:tc>
                  <a:txBody>
                    <a:bodyPr/>
                    <a:lstStyle/>
                    <a:p>
                      <a:pPr marL="0" marR="0">
                        <a:lnSpc>
                          <a:spcPct val="107000"/>
                        </a:lnSpc>
                        <a:spcAft>
                          <a:spcPts val="800"/>
                        </a:spcAft>
                        <a:buNone/>
                      </a:pPr>
                      <a:r>
                        <a:rPr lang="en-US" sz="1200" kern="0">
                          <a:effectLst/>
                        </a:rPr>
                        <a:t>Food insecurity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dirty="0">
                          <a:solidFill>
                            <a:srgbClr val="FFFF00"/>
                          </a:solidFill>
                          <a:effectLst/>
                        </a:rPr>
                        <a:t>49%*</a:t>
                      </a:r>
                      <a:endParaRPr lang="en-US" sz="1100"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a:effectLst/>
                        </a:rPr>
                        <a:t>20%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200" kern="0" dirty="0">
                          <a:effectLst/>
                        </a:rPr>
                        <a:t>14%</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9002032"/>
                  </a:ext>
                </a:extLst>
              </a:tr>
            </a:tbl>
          </a:graphicData>
        </a:graphic>
      </p:graphicFrame>
    </p:spTree>
    <p:extLst>
      <p:ext uri="{BB962C8B-B14F-4D97-AF65-F5344CB8AC3E}">
        <p14:creationId xmlns:p14="http://schemas.microsoft.com/office/powerpoint/2010/main" val="29000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DE9E-E19C-70D8-6D9E-ADF057C9CD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BA27DF-9CAC-3E4E-D254-A2FB78AEE3A6}"/>
              </a:ext>
            </a:extLst>
          </p:cNvPr>
          <p:cNvSpPr txBox="1"/>
          <p:nvPr/>
        </p:nvSpPr>
        <p:spPr>
          <a:xfrm>
            <a:off x="690325" y="91732"/>
            <a:ext cx="10513337" cy="931281"/>
          </a:xfrm>
          <a:prstGeom prst="rect">
            <a:avLst/>
          </a:prstGeom>
          <a:noFill/>
        </p:spPr>
        <p:txBody>
          <a:bodyPr wrap="square">
            <a:spAutoFit/>
          </a:bodyPr>
          <a:lstStyle/>
          <a:p>
            <a:pPr marL="0" marR="0" algn="ctr">
              <a:lnSpc>
                <a:spcPct val="107000"/>
              </a:lnSpc>
              <a:spcAft>
                <a:spcPts val="800"/>
              </a:spcAft>
              <a:buNone/>
            </a:pPr>
            <a:r>
              <a:rPr lang="en-US" sz="2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Beneficiary Complexity Index - Initiative of the SNP Alliance</a:t>
            </a:r>
            <a:endParaRPr lang="en-US" sz="28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Overview </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a:t>
            </a:r>
            <a:r>
              <a:rPr lang="en-US" sz="1800" b="1"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rPr>
              <a:t>2022-</a:t>
            </a:r>
            <a:r>
              <a:rPr lang="en-US" b="1" kern="100" dirty="0">
                <a:solidFill>
                  <a:schemeClr val="bg1"/>
                </a:solidFill>
                <a:latin typeface="Trebuchet MS" panose="020B0603020202020204" pitchFamily="34" charset="0"/>
                <a:ea typeface="Aptos" panose="020B0004020202020204" pitchFamily="34" charset="0"/>
                <a:cs typeface="Times New Roman" panose="02020603050405020304" pitchFamily="18" charset="0"/>
              </a:rPr>
              <a:t> April 2025)</a:t>
            </a:r>
            <a:endParaRPr lang="en-US" sz="1400" kern="100" dirty="0">
              <a:solidFill>
                <a:schemeClr val="bg1"/>
              </a:solidFill>
              <a:effectLst/>
              <a:latin typeface="Trebuchet MS" panose="020B0603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B0A8960-0C7D-DF91-F90C-6738FBEF2A6E}"/>
              </a:ext>
            </a:extLst>
          </p:cNvPr>
          <p:cNvSpPr txBox="1"/>
          <p:nvPr/>
        </p:nvSpPr>
        <p:spPr>
          <a:xfrm>
            <a:off x="800877" y="1538798"/>
            <a:ext cx="7438053" cy="4442242"/>
          </a:xfrm>
          <a:prstGeom prst="rect">
            <a:avLst/>
          </a:prstGeom>
          <a:noFill/>
        </p:spPr>
        <p:txBody>
          <a:bodyPr wrap="square" rtlCol="0">
            <a:spAutoFit/>
          </a:bodyPr>
          <a:lstStyle/>
          <a:p>
            <a:pPr marL="341313" marR="0" lvl="1" indent="-285750">
              <a:lnSpc>
                <a:spcPct val="115000"/>
              </a:lnSpc>
              <a:buFont typeface="Wingdings" panose="05000000000000000000" pitchFamily="2" charset="2"/>
              <a:buChar char="Ø"/>
            </a:pPr>
            <a:r>
              <a:rPr lang="en-US" sz="2000" b="1" dirty="0">
                <a:solidFill>
                  <a:schemeClr val="bg2"/>
                </a:solidFill>
                <a:latin typeface="Trebuchet MS" panose="020B0603020202020204" pitchFamily="34" charset="0"/>
              </a:rPr>
              <a:t>2024 &amp; 2025 MCBS Analysis – Round Two – University of Pennsylvania researcher</a:t>
            </a:r>
            <a:endParaRPr lang="en-US" sz="2000" kern="100" dirty="0">
              <a:solidFill>
                <a:schemeClr val="bg2"/>
              </a:solidFill>
              <a:latin typeface="Trebuchet MS" panose="020B0603020202020204" pitchFamily="34" charset="0"/>
              <a:ea typeface="Aptos" panose="020B0004020202020204" pitchFamily="34" charset="0"/>
              <a:cs typeface="Times New Roman" panose="02020603050405020304" pitchFamily="18" charset="0"/>
            </a:endParaRPr>
          </a:p>
          <a:p>
            <a:pPr marR="0" lvl="0" fontAlgn="base">
              <a:spcAft>
                <a:spcPts val="800"/>
              </a:spcAft>
            </a:pPr>
            <a:endPar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344488" marR="0" lvl="0" fontAlgn="base">
              <a:spcAft>
                <a:spcPts val="800"/>
              </a:spcAf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We have been so pleased to be working collaborativ</a:t>
            </a:r>
            <a:r>
              <a:rPr lang="en-US" sz="1600" kern="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ely with University of Pennsylvania researcher, </a:t>
            </a:r>
            <a:r>
              <a:rPr lang="en-US" sz="1600" b="1" i="1" kern="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Dr. Eric Roberts</a:t>
            </a:r>
            <a:r>
              <a:rPr lang="en-US" sz="1600" kern="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 and his associate, Dominic Ruggerio since 2024. </a:t>
            </a:r>
          </a:p>
          <a:p>
            <a:pPr marL="344488" marR="0" lvl="0" fontAlgn="base">
              <a:spcAft>
                <a:spcPts val="800"/>
              </a:spcAf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Using both the MCBS Community file and the Public Use file and Limited Data Set Cost and Use file, Dr. Roberts used the same MCBS 5-year pooled dataset (2017-2021) to connect to the Medicare Cost/Use file for these same beneficiaries. </a:t>
            </a:r>
            <a:endParaRPr lang="en-US" sz="1600" kern="0"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344488" marR="0" lvl="0" fontAlgn="base">
              <a:spcAft>
                <a:spcPts val="800"/>
              </a:spcAft>
            </a:pPr>
            <a:r>
              <a:rPr lang="en-US" sz="1600" kern="0"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Dr. Roberts will now present the findings of this work to see if the differences seen in the enrollee characteristics analysis are also seen in the cost and utilization data and to explore the relationship between the independent variables and the dependent variables.</a:t>
            </a:r>
            <a:endParaRPr lang="en-US" sz="1600" kern="100" dirty="0">
              <a:effectLst/>
              <a:latin typeface="Trebuchet MS" panose="020B0603020202020204" pitchFamily="34" charset="0"/>
              <a:ea typeface="Aptos" panose="020B0004020202020204" pitchFamily="34" charset="0"/>
              <a:cs typeface="Times New Roman" panose="02020603050405020304" pitchFamily="18" charset="0"/>
            </a:endParaRPr>
          </a:p>
          <a:p>
            <a:pPr marL="285750" indent="-285750">
              <a:buFont typeface="Wingdings" panose="05000000000000000000" pitchFamily="2" charset="2"/>
              <a:buChar char="Ø"/>
            </a:pPr>
            <a:endParaRPr lang="en-US" dirty="0">
              <a:solidFill>
                <a:schemeClr val="bg2"/>
              </a:solidFill>
            </a:endParaRPr>
          </a:p>
        </p:txBody>
      </p:sp>
      <p:pic>
        <p:nvPicPr>
          <p:cNvPr id="2050" name="Picture 2">
            <a:extLst>
              <a:ext uri="{FF2B5EF4-FFF2-40B4-BE49-F238E27FC236}">
                <a16:creationId xmlns:a16="http://schemas.microsoft.com/office/drawing/2014/main" id="{132F20B9-9EA0-F70B-672B-889B14E44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21039" y="1398208"/>
            <a:ext cx="1780218" cy="2024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grey logo&#10;&#10;AI-generated content may be incorrect.">
            <a:extLst>
              <a:ext uri="{FF2B5EF4-FFF2-40B4-BE49-F238E27FC236}">
                <a16:creationId xmlns:a16="http://schemas.microsoft.com/office/drawing/2014/main" id="{4A09126B-E3B5-4370-46C2-44BFA0B2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851" y="5096487"/>
            <a:ext cx="2208978" cy="592219"/>
          </a:xfrm>
          <a:prstGeom prst="rect">
            <a:avLst/>
          </a:prstGeom>
        </p:spPr>
      </p:pic>
      <p:pic>
        <p:nvPicPr>
          <p:cNvPr id="8" name="Picture 7" descr="A close up of a name&#10;&#10;AI-generated content may be incorrect.">
            <a:extLst>
              <a:ext uri="{FF2B5EF4-FFF2-40B4-BE49-F238E27FC236}">
                <a16:creationId xmlns:a16="http://schemas.microsoft.com/office/drawing/2014/main" id="{DD8005C8-807C-93E7-64AE-0BF7AAE6D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1039" y="3484671"/>
            <a:ext cx="1780218" cy="1515651"/>
          </a:xfrm>
          <a:prstGeom prst="rect">
            <a:avLst/>
          </a:prstGeom>
        </p:spPr>
      </p:pic>
    </p:spTree>
    <p:extLst>
      <p:ext uri="{BB962C8B-B14F-4D97-AF65-F5344CB8AC3E}">
        <p14:creationId xmlns:p14="http://schemas.microsoft.com/office/powerpoint/2010/main" val="41341916"/>
      </p:ext>
    </p:extLst>
  </p:cSld>
  <p:clrMapOvr>
    <a:masterClrMapping/>
  </p:clrMapOvr>
</p:sld>
</file>

<file path=ppt/theme/theme1.xml><?xml version="1.0" encoding="utf-8"?>
<a:theme xmlns:a="http://schemas.openxmlformats.org/drawingml/2006/main" name="1_Master Slide">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F529ED8262C498DEB5398079006D5" ma:contentTypeVersion="15" ma:contentTypeDescription="Create a new document." ma:contentTypeScope="" ma:versionID="1f110a3dd77a9f80074463ecfb964d8f">
  <xsd:schema xmlns:xsd="http://www.w3.org/2001/XMLSchema" xmlns:xs="http://www.w3.org/2001/XMLSchema" xmlns:p="http://schemas.microsoft.com/office/2006/metadata/properties" xmlns:ns2="8d8b363e-ad92-4be4-9b59-b02f212d2188" xmlns:ns3="8b6e8366-c792-4a68-bf3f-b2cbda418376" targetNamespace="http://schemas.microsoft.com/office/2006/metadata/properties" ma:root="true" ma:fieldsID="2899063bea2e2bcef8541a5ba269a591" ns2:_="" ns3:_="">
    <xsd:import namespace="8d8b363e-ad92-4be4-9b59-b02f212d2188"/>
    <xsd:import namespace="8b6e8366-c792-4a68-bf3f-b2cbda4183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363e-ad92-4be4-9b59-b02f212d2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483dfc-722e-4119-ab94-8a26d1a696c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6e8366-c792-4a68-bf3f-b2cbda4183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db64ed7-7bf4-4951-a2b1-c58e6e352ba3}" ma:internalName="TaxCatchAll" ma:showField="CatchAllData" ma:web="8b6e8366-c792-4a68-bf3f-b2cbda4183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8b363e-ad92-4be4-9b59-b02f212d2188">
      <Terms xmlns="http://schemas.microsoft.com/office/infopath/2007/PartnerControls"/>
    </lcf76f155ced4ddcb4097134ff3c332f>
    <TaxCatchAll xmlns="8b6e8366-c792-4a68-bf3f-b2cbda418376" xsi:nil="true"/>
  </documentManagement>
</p:properties>
</file>

<file path=customXml/itemProps1.xml><?xml version="1.0" encoding="utf-8"?>
<ds:datastoreItem xmlns:ds="http://schemas.openxmlformats.org/officeDocument/2006/customXml" ds:itemID="{002E1723-FE72-4971-8831-339F009BEE72}"/>
</file>

<file path=customXml/itemProps2.xml><?xml version="1.0" encoding="utf-8"?>
<ds:datastoreItem xmlns:ds="http://schemas.openxmlformats.org/officeDocument/2006/customXml" ds:itemID="{876C3690-0D9F-40BC-8E46-1717FF01978D}"/>
</file>

<file path=customXml/itemProps3.xml><?xml version="1.0" encoding="utf-8"?>
<ds:datastoreItem xmlns:ds="http://schemas.openxmlformats.org/officeDocument/2006/customXml" ds:itemID="{7695D4D1-BB35-4DB8-AEE7-53963D8C9A34}"/>
</file>

<file path=docProps/app.xml><?xml version="1.0" encoding="utf-8"?>
<Properties xmlns="http://schemas.openxmlformats.org/officeDocument/2006/extended-properties" xmlns:vt="http://schemas.openxmlformats.org/officeDocument/2006/docPropsVTypes">
  <Template>Facet</Template>
  <TotalTime>3069</TotalTime>
  <Words>2278</Words>
  <Application>Microsoft Office PowerPoint</Application>
  <PresentationFormat>Widescreen</PresentationFormat>
  <Paragraphs>249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Cambria Math</vt:lpstr>
      <vt:lpstr>Courier New</vt:lpstr>
      <vt:lpstr>League Spartan</vt:lpstr>
      <vt:lpstr>Trebuchet MS</vt:lpstr>
      <vt:lpstr>Wingdings</vt:lpstr>
      <vt:lpstr>1_Master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“Elevator Speech”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Paone</dc:creator>
  <cp:lastModifiedBy>Deborah Paone</cp:lastModifiedBy>
  <cp:revision>35</cp:revision>
  <dcterms:created xsi:type="dcterms:W3CDTF">2023-03-08T15:51:46Z</dcterms:created>
  <dcterms:modified xsi:type="dcterms:W3CDTF">2025-04-05T18:26:25Z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0x010100353F529ED8262C498DEB5398079006D5</vt:lpwstr>
  </property>
</Properties>
</file>