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ink/ink1.xml" ContentType="application/inkml+xml"/>
  <Override PartName="/ppt/theme/theme1.xml" ContentType="application/vnd.openxmlformats-officedocument.theme+xml"/>
  <Override PartName="/ppt/ink/ink2.xml" ContentType="application/inkml+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9" r:id="rId2"/>
    <p:sldMasterId id="2147483679" r:id="rId3"/>
  </p:sldMasterIdLst>
  <p:notesMasterIdLst>
    <p:notesMasterId r:id="rId30"/>
  </p:notesMasterIdLst>
  <p:sldIdLst>
    <p:sldId id="2147374691" r:id="rId4"/>
    <p:sldId id="2147374714" r:id="rId5"/>
    <p:sldId id="2147374715" r:id="rId6"/>
    <p:sldId id="2147374716" r:id="rId7"/>
    <p:sldId id="2147374704" r:id="rId8"/>
    <p:sldId id="2147374708" r:id="rId9"/>
    <p:sldId id="2147374710" r:id="rId10"/>
    <p:sldId id="2147374711" r:id="rId11"/>
    <p:sldId id="2147374712" r:id="rId12"/>
    <p:sldId id="2147374720" r:id="rId13"/>
    <p:sldId id="2147374719" r:id="rId14"/>
    <p:sldId id="2147374721" r:id="rId15"/>
    <p:sldId id="2147374717" r:id="rId16"/>
    <p:sldId id="2147374729" r:id="rId17"/>
    <p:sldId id="2147374723" r:id="rId18"/>
    <p:sldId id="2147374730" r:id="rId19"/>
    <p:sldId id="2147374731" r:id="rId20"/>
    <p:sldId id="2147374732" r:id="rId21"/>
    <p:sldId id="2147374718" r:id="rId22"/>
    <p:sldId id="2147374722" r:id="rId23"/>
    <p:sldId id="2147374725" r:id="rId24"/>
    <p:sldId id="2147374727" r:id="rId25"/>
    <p:sldId id="2147374733" r:id="rId26"/>
    <p:sldId id="2147374726" r:id="rId27"/>
    <p:sldId id="2147374724" r:id="rId28"/>
    <p:sldId id="214737472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9" autoAdjust="0"/>
    <p:restoredTop sz="91060" autoAdjust="0"/>
  </p:normalViewPr>
  <p:slideViewPr>
    <p:cSldViewPr snapToGrid="0">
      <p:cViewPr varScale="1">
        <p:scale>
          <a:sx n="86" d="100"/>
          <a:sy n="86" d="100"/>
        </p:scale>
        <p:origin x="69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23:59:54.793"/>
    </inkml:context>
    <inkml:brush xml:id="br0">
      <inkml:brushProperty name="width" value="0.05" units="cm"/>
      <inkml:brushProperty name="height" value="0.05" units="cm"/>
      <inkml:brushProperty name="color" value="#E71224"/>
    </inkml:brush>
  </inkml:definitions>
  <inkml:trace contextRef="#ctx0" brushRef="#br0">6931 270 24575,'-17'-7'-7587,"0"2"4049,-36-1 5079,21 3-548,-901-107 7598,600 60-8591,-199-20 0,-766 52 0,811 22 0,241 4 0,-262 43 0,467-44 0,0 1 0,0 2 0,1 2 0,0 2 0,-47 23 0,32-8 0,1 2 0,-95 74 0,122-84 0,-78 59 0,4 5 0,-93 102 0,-38 106 0,194-242 0,3-8 0,-68 64 0,-12 14 0,-20 39 0,-131 165 0,161-174 0,43-59 0,8-14 0,4 3 0,3 2 0,4 1 0,4 3 0,3 1 0,4 1 0,5 2 0,3 1 0,4 1 0,5 1 0,-7 154 0,24 155 0,0-142 0,0-169 0,4-1 0,32 162 0,-23-185 0,4 0 0,3-1 0,2-1 0,42 78 0,-54-123 0,0-1 0,2-1 0,1 0 0,26 27 0,79 62 0,-50-47 0,2 11 0,68 87 0,-27-27 0,-81-100 0,1-1 0,1-1 0,2-3 0,54 34 0,-22-22 0,124 52 0,-62-44 0,3-5 0,182 32 0,-262-63 0,1-3 0,0-2 0,0-2 0,1-3 0,-1-2 0,1-3 0,72-14 0,768-193 0,-673 157 0,78-21 0,305-119 0,-543 168 0,-1-3 0,-1-3 0,98-70 0,147-144 0,-220 177 0,126-77 0,106-40 0,-144 88 0,166-124 0,-309 198 0,-2 0 0,0-2 0,-2 0 0,-1-2 0,-1-1 0,-1-1 0,-2-1 0,-1-1 0,-1-1 0,22-54 0,-7 6 0,-7 14 0,3 1 0,2 1 0,61-89 0,212-212 0,-164 207 0,-98 104 0,-2-2 0,-2-1 0,-3-2 0,-3-1 0,-3-2 0,-2-1 0,-3-2 0,-3 0 0,18-88 0,-4 1 0,-11 57 0,12-104 0,-19 84 0,-9 72 0,-2-2 0,2-86 0,-15 80 0,-1 0 0,-3 0 0,-25-77 0,6 22 0,10 21 0,-15-53 0,27 118 0,-1 1 0,-1 0 0,-1 0 0,-1 1 0,0 1 0,-2 0 0,0 0 0,0 1 0,-2 1 0,0 0 0,-1 1 0,-1 1 0,0 0 0,0 2 0,-2 0 0,1 0 0,-39-15 0,8 7 41,-97-27 1,44 16-1490,78 23-5378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00:00:05.356"/>
    </inkml:context>
    <inkml:brush xml:id="br0">
      <inkml:brushProperty name="width" value="0.05" units="cm"/>
      <inkml:brushProperty name="height" value="0.05" units="cm"/>
      <inkml:brushProperty name="color" value="#E71224"/>
    </inkml:brush>
  </inkml:definitions>
  <inkml:trace contextRef="#ctx0" brushRef="#br0">0 100 24012,'2243'-100'0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7C626-4657-4A24-A06D-F6E3306BE3E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1C90A-20F0-4B5E-8E09-865A67CD551F}" type="slidenum">
              <a:rPr lang="en-US" smtClean="0"/>
              <a:t>‹#›</a:t>
            </a:fld>
            <a:endParaRPr lang="en-US"/>
          </a:p>
        </p:txBody>
      </p:sp>
    </p:spTree>
    <p:extLst>
      <p:ext uri="{BB962C8B-B14F-4D97-AF65-F5344CB8AC3E}">
        <p14:creationId xmlns:p14="http://schemas.microsoft.com/office/powerpoint/2010/main" val="373738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1C90A-20F0-4B5E-8E09-865A67CD551F}" type="slidenum">
              <a:rPr lang="en-US" smtClean="0"/>
              <a:t>24</a:t>
            </a:fld>
            <a:endParaRPr lang="en-US"/>
          </a:p>
        </p:txBody>
      </p:sp>
    </p:spTree>
    <p:extLst>
      <p:ext uri="{BB962C8B-B14F-4D97-AF65-F5344CB8AC3E}">
        <p14:creationId xmlns:p14="http://schemas.microsoft.com/office/powerpoint/2010/main" val="2383489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pic>
        <p:nvPicPr>
          <p:cNvPr id="48" name="Google Shape;48;p7" descr="A black background with green text&#10;&#10;Description automatically generated"/>
          <p:cNvPicPr preferRelativeResize="0"/>
          <p:nvPr/>
        </p:nvPicPr>
        <p:blipFill rotWithShape="1">
          <a:blip r:embed="rId2">
            <a:alphaModFix/>
          </a:blip>
          <a:srcRect/>
          <a:stretch/>
        </p:blipFill>
        <p:spPr>
          <a:xfrm>
            <a:off x="19608801" y="12547600"/>
            <a:ext cx="3348417" cy="616347"/>
          </a:xfrm>
          <a:prstGeom prst="rect">
            <a:avLst/>
          </a:prstGeom>
          <a:noFill/>
          <a:ln>
            <a:noFill/>
          </a:ln>
        </p:spPr>
      </p:pic>
      <p:sp>
        <p:nvSpPr>
          <p:cNvPr id="49" name="Google Shape;49;p7"/>
          <p:cNvSpPr/>
          <p:nvPr/>
        </p:nvSpPr>
        <p:spPr>
          <a:xfrm>
            <a:off x="-14433" y="3434767"/>
            <a:ext cx="12206400" cy="303200"/>
          </a:xfrm>
          <a:prstGeom prst="rect">
            <a:avLst/>
          </a:prstGeom>
          <a:solidFill>
            <a:srgbClr val="0C2B15"/>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50" name="Google Shape;50;p7"/>
          <p:cNvSpPr/>
          <p:nvPr/>
        </p:nvSpPr>
        <p:spPr>
          <a:xfrm>
            <a:off x="6173967" y="368868"/>
            <a:ext cx="4477479" cy="2772833"/>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3">
              <a:alphaModFix/>
            </a:blip>
            <a:stretch>
              <a:fillRect t="-1999" b="-198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pic>
        <p:nvPicPr>
          <p:cNvPr id="51" name="Google Shape;51;p7" descr="A black background with green text&#10;&#10;Description automatically generated"/>
          <p:cNvPicPr preferRelativeResize="0"/>
          <p:nvPr/>
        </p:nvPicPr>
        <p:blipFill rotWithShape="1">
          <a:blip r:embed="rId2">
            <a:alphaModFix/>
          </a:blip>
          <a:srcRect/>
          <a:stretch/>
        </p:blipFill>
        <p:spPr>
          <a:xfrm>
            <a:off x="9804401" y="6273777"/>
            <a:ext cx="2232279" cy="410569"/>
          </a:xfrm>
          <a:prstGeom prst="rect">
            <a:avLst/>
          </a:prstGeom>
          <a:noFill/>
          <a:ln>
            <a:noFill/>
          </a:ln>
        </p:spPr>
      </p:pic>
      <p:sp>
        <p:nvSpPr>
          <p:cNvPr id="52" name="Google Shape;52;p7"/>
          <p:cNvSpPr/>
          <p:nvPr/>
        </p:nvSpPr>
        <p:spPr>
          <a:xfrm>
            <a:off x="834167" y="3968734"/>
            <a:ext cx="4477479" cy="2645833"/>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4">
              <a:alphaModFix/>
            </a:blip>
            <a:stretch>
              <a:fillRect t="-1979" b="-196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cxnSp>
        <p:nvCxnSpPr>
          <p:cNvPr id="53" name="Google Shape;53;p7"/>
          <p:cNvCxnSpPr/>
          <p:nvPr/>
        </p:nvCxnSpPr>
        <p:spPr>
          <a:xfrm>
            <a:off x="686528" y="1043400"/>
            <a:ext cx="2300800" cy="12400"/>
          </a:xfrm>
          <a:prstGeom prst="straightConnector1">
            <a:avLst/>
          </a:prstGeom>
          <a:noFill/>
          <a:ln w="38100" cap="flat" cmpd="sng">
            <a:solidFill>
              <a:srgbClr val="000000"/>
            </a:solidFill>
            <a:prstDash val="solid"/>
            <a:round/>
            <a:headEnd type="none" w="sm" len="sm"/>
            <a:tailEnd type="none" w="sm" len="sm"/>
          </a:ln>
        </p:spPr>
      </p:cxnSp>
      <p:cxnSp>
        <p:nvCxnSpPr>
          <p:cNvPr id="54" name="Google Shape;54;p7"/>
          <p:cNvCxnSpPr/>
          <p:nvPr/>
        </p:nvCxnSpPr>
        <p:spPr>
          <a:xfrm>
            <a:off x="6173961" y="4710233"/>
            <a:ext cx="2300800" cy="12400"/>
          </a:xfrm>
          <a:prstGeom prst="straightConnector1">
            <a:avLst/>
          </a:prstGeom>
          <a:noFill/>
          <a:ln w="3810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354330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3" name="Google Shape;23;p4"/>
          <p:cNvSpPr txBox="1"/>
          <p:nvPr/>
        </p:nvSpPr>
        <p:spPr>
          <a:xfrm>
            <a:off x="5108867" y="-18600"/>
            <a:ext cx="2323600" cy="6858000"/>
          </a:xfrm>
          <a:prstGeom prst="rect">
            <a:avLst/>
          </a:prstGeom>
          <a:noFill/>
          <a:ln>
            <a:noFill/>
          </a:ln>
        </p:spPr>
        <p:txBody>
          <a:bodyPr spcFirstLastPara="1" wrap="square" lIns="67733" tIns="67733" rIns="67733" bIns="67733"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nvGrpSpPr>
          <p:cNvPr id="24" name="Google Shape;24;p4"/>
          <p:cNvGrpSpPr/>
          <p:nvPr/>
        </p:nvGrpSpPr>
        <p:grpSpPr>
          <a:xfrm>
            <a:off x="0" y="-18600"/>
            <a:ext cx="12192000" cy="6876600"/>
            <a:chOff x="0" y="-35421"/>
            <a:chExt cx="18288000" cy="10323160"/>
          </a:xfrm>
        </p:grpSpPr>
        <p:sp>
          <p:nvSpPr>
            <p:cNvPr id="25" name="Google Shape;25;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l="-20309" r="-203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cxnSp>
          <p:nvCxnSpPr>
            <p:cNvPr id="26" name="Google Shape;26;p4"/>
            <p:cNvCxnSpPr/>
            <p:nvPr/>
          </p:nvCxnSpPr>
          <p:spPr>
            <a:xfrm>
              <a:off x="1028720" y="2186817"/>
              <a:ext cx="0" cy="0"/>
            </a:xfrm>
            <a:prstGeom prst="straightConnector1">
              <a:avLst/>
            </a:prstGeom>
            <a:noFill/>
            <a:ln w="19050" cap="flat" cmpd="sng">
              <a:solidFill>
                <a:srgbClr val="000000"/>
              </a:solidFill>
              <a:prstDash val="solid"/>
              <a:round/>
              <a:headEnd type="none" w="sm" len="sm"/>
              <a:tailEnd type="none" w="sm" len="sm"/>
            </a:ln>
          </p:spPr>
        </p:cxnSp>
        <p:cxnSp>
          <p:nvCxnSpPr>
            <p:cNvPr id="27" name="Google Shape;27;p4"/>
            <p:cNvCxnSpPr/>
            <p:nvPr/>
          </p:nvCxnSpPr>
          <p:spPr>
            <a:xfrm>
              <a:off x="1029792" y="2252109"/>
              <a:ext cx="3451200" cy="18900"/>
            </a:xfrm>
            <a:prstGeom prst="straightConnector1">
              <a:avLst/>
            </a:prstGeom>
            <a:noFill/>
            <a:ln w="38100" cap="flat" cmpd="sng">
              <a:solidFill>
                <a:srgbClr val="000000"/>
              </a:solidFill>
              <a:prstDash val="solid"/>
              <a:round/>
              <a:headEnd type="none" w="sm" len="sm"/>
              <a:tailEnd type="none" w="sm" len="sm"/>
            </a:ln>
          </p:spPr>
        </p:cxnSp>
        <p:sp>
          <p:nvSpPr>
            <p:cNvPr id="30" name="Google Shape;30;p4"/>
            <p:cNvSpPr/>
            <p:nvPr/>
          </p:nvSpPr>
          <p:spPr>
            <a:xfrm>
              <a:off x="10845605" y="-35421"/>
              <a:ext cx="3485402" cy="1032316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pic>
          <p:nvPicPr>
            <p:cNvPr id="31" name="Google Shape;31;p4" descr="A black background with green text&#10;&#10;Description automatically generated"/>
            <p:cNvPicPr preferRelativeResize="0"/>
            <p:nvPr/>
          </p:nvPicPr>
          <p:blipFill rotWithShape="1">
            <a:blip r:embed="rId3">
              <a:alphaModFix/>
            </a:blip>
            <a:srcRect/>
            <a:stretch/>
          </p:blipFill>
          <p:spPr>
            <a:xfrm>
              <a:off x="14706600" y="9410700"/>
              <a:ext cx="3348416" cy="616347"/>
            </a:xfrm>
            <a:prstGeom prst="rect">
              <a:avLst/>
            </a:prstGeom>
            <a:noFill/>
            <a:ln>
              <a:noFill/>
            </a:ln>
          </p:spPr>
        </p:pic>
        <p:sp>
          <p:nvSpPr>
            <p:cNvPr id="28" name="Google Shape;28;p4"/>
            <p:cNvSpPr/>
            <p:nvPr/>
          </p:nvSpPr>
          <p:spPr>
            <a:xfrm>
              <a:off x="11670654" y="2252110"/>
              <a:ext cx="6095390" cy="3428999"/>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4">
                <a:alphaModFix/>
              </a:blip>
              <a:stretch>
                <a:fillRect t="-15628" b="-1562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4024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0C2B15"/>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1593158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65245F"/>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4188171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7" name="Google Shape;42;p6">
            <a:extLst>
              <a:ext uri="{FF2B5EF4-FFF2-40B4-BE49-F238E27FC236}">
                <a16:creationId xmlns:a16="http://schemas.microsoft.com/office/drawing/2014/main" id="{E6AB8BF4-B6D5-2A75-D79A-6F1D369CB739}"/>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6" name="Google Shape;94;p11">
            <a:extLst>
              <a:ext uri="{FF2B5EF4-FFF2-40B4-BE49-F238E27FC236}">
                <a16:creationId xmlns:a16="http://schemas.microsoft.com/office/drawing/2014/main" id="{B4E38F72-E0ED-3B08-D941-4204E94744E1}"/>
              </a:ext>
            </a:extLst>
          </p:cNvPr>
          <p:cNvGrpSpPr/>
          <p:nvPr userDrawn="1"/>
        </p:nvGrpSpPr>
        <p:grpSpPr>
          <a:xfrm>
            <a:off x="6069270" y="1487056"/>
            <a:ext cx="53459" cy="4992006"/>
            <a:chOff x="0" y="-47625"/>
            <a:chExt cx="67907" cy="2215200"/>
          </a:xfrm>
        </p:grpSpPr>
        <p:sp>
          <p:nvSpPr>
            <p:cNvPr id="8" name="Google Shape;95;p11">
              <a:extLst>
                <a:ext uri="{FF2B5EF4-FFF2-40B4-BE49-F238E27FC236}">
                  <a16:creationId xmlns:a16="http://schemas.microsoft.com/office/drawing/2014/main" id="{8141A672-27D4-E033-F377-17BF93BF0DA5}"/>
                </a:ext>
              </a:extLst>
            </p:cNvPr>
            <p:cNvSpPr/>
            <p:nvPr/>
          </p:nvSpPr>
          <p:spPr>
            <a:xfrm>
              <a:off x="0" y="0"/>
              <a:ext cx="67907" cy="2167467"/>
            </a:xfrm>
            <a:custGeom>
              <a:avLst/>
              <a:gdLst/>
              <a:ahLst/>
              <a:cxnLst/>
              <a:rect l="l" t="t" r="r" b="b"/>
              <a:pathLst>
                <a:path w="67907" h="2167467" extrusionOk="0">
                  <a:moveTo>
                    <a:pt x="0" y="0"/>
                  </a:moveTo>
                  <a:lnTo>
                    <a:pt x="67907" y="0"/>
                  </a:lnTo>
                  <a:lnTo>
                    <a:pt x="67907" y="2167467"/>
                  </a:lnTo>
                  <a:lnTo>
                    <a:pt x="0" y="2167467"/>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9" name="Google Shape;96;p11">
              <a:extLst>
                <a:ext uri="{FF2B5EF4-FFF2-40B4-BE49-F238E27FC236}">
                  <a16:creationId xmlns:a16="http://schemas.microsoft.com/office/drawing/2014/main" id="{FCDF10E8-C9AA-D64F-2BD8-A1998ED91A2A}"/>
                </a:ext>
              </a:extLst>
            </p:cNvPr>
            <p:cNvSpPr txBox="1"/>
            <p:nvPr/>
          </p:nvSpPr>
          <p:spPr>
            <a:xfrm>
              <a:off x="0" y="-47625"/>
              <a:ext cx="67800" cy="2215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340082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2" name="Google Shape;42;p6">
            <a:extLst>
              <a:ext uri="{FF2B5EF4-FFF2-40B4-BE49-F238E27FC236}">
                <a16:creationId xmlns:a16="http://schemas.microsoft.com/office/drawing/2014/main" id="{ADAA4049-B1A2-C436-53B9-001DE922F411}"/>
              </a:ext>
            </a:extLst>
          </p:cNvPr>
          <p:cNvSpPr/>
          <p:nvPr userDrawn="1"/>
        </p:nvSpPr>
        <p:spPr>
          <a:xfrm rot="5400000">
            <a:off x="5542550" y="-5542547"/>
            <a:ext cx="110690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8125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72;p9">
            <a:extLst>
              <a:ext uri="{FF2B5EF4-FFF2-40B4-BE49-F238E27FC236}">
                <a16:creationId xmlns:a16="http://schemas.microsoft.com/office/drawing/2014/main" id="{929C2FD3-BF15-A638-CA33-F4DFD55F8DD7}"/>
              </a:ext>
            </a:extLst>
          </p:cNvPr>
          <p:cNvSpPr txBox="1"/>
          <p:nvPr userDrawn="1"/>
        </p:nvSpPr>
        <p:spPr>
          <a:xfrm rot="5400000">
            <a:off x="5733472" y="399472"/>
            <a:ext cx="725055" cy="12192000"/>
          </a:xfrm>
          <a:prstGeom prst="rect">
            <a:avLst/>
          </a:prstGeom>
          <a:solidFill>
            <a:srgbClr val="0C2B15"/>
          </a:solidFill>
          <a:ln>
            <a:noFill/>
          </a:ln>
        </p:spPr>
        <p:txBody>
          <a:bodyPr spcFirstLastPara="1" wrap="square" lIns="67733" tIns="67733" rIns="67733" bIns="67733"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57;p8" descr="A black background with white text&#10;&#10;Description automatically generated">
            <a:extLst>
              <a:ext uri="{FF2B5EF4-FFF2-40B4-BE49-F238E27FC236}">
                <a16:creationId xmlns:a16="http://schemas.microsoft.com/office/drawing/2014/main" id="{F65F7A9B-AAB5-4C3A-29E5-E4714CF24739}"/>
              </a:ext>
            </a:extLst>
          </p:cNvPr>
          <p:cNvPicPr preferRelativeResize="0"/>
          <p:nvPr userDrawn="1"/>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904376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Google Shape;97;p11" descr="A black background with green text&#10;&#10;Description automatically generated">
            <a:extLst>
              <a:ext uri="{FF2B5EF4-FFF2-40B4-BE49-F238E27FC236}">
                <a16:creationId xmlns:a16="http://schemas.microsoft.com/office/drawing/2014/main" id="{F248B0B3-527D-1709-7EB7-94E910FF1231}"/>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cxnSp>
        <p:nvCxnSpPr>
          <p:cNvPr id="5" name="Google Shape;100;p12">
            <a:extLst>
              <a:ext uri="{FF2B5EF4-FFF2-40B4-BE49-F238E27FC236}">
                <a16:creationId xmlns:a16="http://schemas.microsoft.com/office/drawing/2014/main" id="{42D5FD1E-C075-C099-CFB8-C4890C8A8C11}"/>
              </a:ext>
            </a:extLst>
          </p:cNvPr>
          <p:cNvCxnSpPr>
            <a:cxnSpLocks/>
          </p:cNvCxnSpPr>
          <p:nvPr userDrawn="1"/>
        </p:nvCxnSpPr>
        <p:spPr>
          <a:xfrm>
            <a:off x="394792" y="1140859"/>
            <a:ext cx="5472608" cy="0"/>
          </a:xfrm>
          <a:prstGeom prst="straightConnector1">
            <a:avLst/>
          </a:prstGeom>
          <a:noFill/>
          <a:ln w="3810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246535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59A8-1B24-5521-FD85-9328786457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1AD94-9FCC-D8DD-AB7A-CF2D58F48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4FCDB8-F14C-3FB4-640E-EA00663335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0F73C0-C2E7-E296-A57E-C24B0CF2D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E5C34-49CB-3434-6AE9-10B3C3BFB497}"/>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3443034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DD53-7B8F-62A5-FE79-066DE822A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A69F9-410F-D0C4-B586-83C938A44E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E0092-D970-C5B9-B1F9-350F52049D8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5C9852F-2294-3DA3-37AF-5F5977A3E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8B10F-0C58-0B81-8FD1-E74B16E8BAB0}"/>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121023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F943-607C-F997-02E0-402914ADAE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C203D9-22CD-4215-4788-3AD8D50BDB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3BB20F-FCA6-47DF-36D2-42F7EAE108A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441AD45-31CB-AD35-D6B4-9AEB0E04A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04640-9FF1-FA0D-22E8-842F6ABAB22F}"/>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340295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01"/>
        <p:cNvGrpSpPr/>
        <p:nvPr/>
      </p:nvGrpSpPr>
      <p:grpSpPr>
        <a:xfrm>
          <a:off x="0" y="0"/>
          <a:ext cx="0" cy="0"/>
          <a:chOff x="0" y="0"/>
          <a:chExt cx="0" cy="0"/>
        </a:xfrm>
      </p:grpSpPr>
      <p:sp>
        <p:nvSpPr>
          <p:cNvPr id="102" name="Google Shape;102;p13"/>
          <p:cNvSpPr/>
          <p:nvPr/>
        </p:nvSpPr>
        <p:spPr>
          <a:xfrm>
            <a:off x="600" y="0"/>
            <a:ext cx="12190797" cy="6857323"/>
          </a:xfrm>
          <a:custGeom>
            <a:avLst/>
            <a:gdLst/>
            <a:ahLst/>
            <a:cxnLst/>
            <a:rect l="l" t="t" r="r" b="b"/>
            <a:pathLst>
              <a:path w="1444978" h="812800" extrusionOk="0">
                <a:moveTo>
                  <a:pt x="0" y="0"/>
                </a:moveTo>
                <a:lnTo>
                  <a:pt x="1444978" y="0"/>
                </a:lnTo>
                <a:lnTo>
                  <a:pt x="1444978" y="812800"/>
                </a:lnTo>
                <a:lnTo>
                  <a:pt x="0" y="812800"/>
                </a:lnTo>
                <a:close/>
              </a:path>
            </a:pathLst>
          </a:custGeom>
          <a:blipFill rotWithShape="1">
            <a:blip r:embed="rId2">
              <a:alphaModFix/>
            </a:blip>
            <a:stretch>
              <a:fillRect l="-50448" r="-50438"/>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103" name="Google Shape;103;p13"/>
          <p:cNvGrpSpPr/>
          <p:nvPr/>
        </p:nvGrpSpPr>
        <p:grpSpPr>
          <a:xfrm>
            <a:off x="1" y="3527769"/>
            <a:ext cx="12191116" cy="3330163"/>
            <a:chOff x="0" y="-47625"/>
            <a:chExt cx="4816592" cy="1402292"/>
          </a:xfrm>
        </p:grpSpPr>
        <p:sp>
          <p:nvSpPr>
            <p:cNvPr id="104" name="Google Shape;104;p13"/>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FFFFFF">
                <a:alpha val="905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05" name="Google Shape;105;p13"/>
            <p:cNvSpPr txBox="1"/>
            <p:nvPr/>
          </p:nvSpPr>
          <p:spPr>
            <a:xfrm>
              <a:off x="0" y="-47625"/>
              <a:ext cx="4816500" cy="140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cxnSp>
        <p:nvCxnSpPr>
          <p:cNvPr id="106" name="Google Shape;106;p13"/>
          <p:cNvCxnSpPr/>
          <p:nvPr/>
        </p:nvCxnSpPr>
        <p:spPr>
          <a:xfrm>
            <a:off x="1767340" y="4628621"/>
            <a:ext cx="8656400" cy="0"/>
          </a:xfrm>
          <a:prstGeom prst="straightConnector1">
            <a:avLst/>
          </a:prstGeom>
          <a:noFill/>
          <a:ln w="38100" cap="flat" cmpd="sng">
            <a:solidFill>
              <a:srgbClr val="000000"/>
            </a:solidFill>
            <a:prstDash val="solid"/>
            <a:round/>
            <a:headEnd type="none" w="sm" len="sm"/>
            <a:tailEnd type="none" w="sm" len="sm"/>
          </a:ln>
        </p:spPr>
      </p:cxnSp>
      <p:pic>
        <p:nvPicPr>
          <p:cNvPr id="107" name="Google Shape;107;p13" descr="A black background with green text&#10;&#10;Description automatically generated"/>
          <p:cNvPicPr preferRelativeResize="0"/>
          <p:nvPr/>
        </p:nvPicPr>
        <p:blipFill rotWithShape="1">
          <a:blip r:embed="rId3">
            <a:alphaModFix/>
          </a:blip>
          <a:srcRect/>
          <a:stretch/>
        </p:blipFill>
        <p:spPr>
          <a:xfrm>
            <a:off x="9804401" y="6273777"/>
            <a:ext cx="2232279" cy="410569"/>
          </a:xfrm>
          <a:prstGeom prst="rect">
            <a:avLst/>
          </a:prstGeom>
          <a:noFill/>
          <a:ln>
            <a:noFill/>
          </a:ln>
        </p:spPr>
      </p:pic>
      <p:sp>
        <p:nvSpPr>
          <p:cNvPr id="108" name="Google Shape;108;p13"/>
          <p:cNvSpPr txBox="1"/>
          <p:nvPr/>
        </p:nvSpPr>
        <p:spPr>
          <a:xfrm>
            <a:off x="2944533" y="3330223"/>
            <a:ext cx="6302000" cy="1869382"/>
          </a:xfrm>
          <a:prstGeom prst="rect">
            <a:avLst/>
          </a:prstGeom>
          <a:noFill/>
          <a:ln>
            <a:noFill/>
          </a:ln>
        </p:spPr>
        <p:txBody>
          <a:bodyPr spcFirstLastPara="1" wrap="square" lIns="121900" tIns="121900" rIns="121900" bIns="121900" anchor="t" anchorCtr="0">
            <a:spAutoFit/>
          </a:bodyPr>
          <a:lstStyle/>
          <a:p>
            <a:pPr marL="0" lvl="0" indent="0" algn="ctr" rtl="0">
              <a:lnSpc>
                <a:spcPct val="140007"/>
              </a:lnSpc>
              <a:spcBef>
                <a:spcPts val="0"/>
              </a:spcBef>
              <a:spcAft>
                <a:spcPts val="0"/>
              </a:spcAft>
              <a:buNone/>
            </a:pPr>
            <a:r>
              <a:rPr lang="en" sz="7534" b="1">
                <a:solidFill>
                  <a:schemeClr val="dk2"/>
                </a:solidFill>
                <a:latin typeface="League Spartan"/>
                <a:ea typeface="League Spartan"/>
                <a:cs typeface="League Spartan"/>
                <a:sym typeface="League Spartan"/>
              </a:rPr>
              <a:t>THANK YOU</a:t>
            </a:r>
            <a:endParaRPr sz="133" b="1">
              <a:solidFill>
                <a:schemeClr val="dk2"/>
              </a:solidFill>
            </a:endParaRPr>
          </a:p>
        </p:txBody>
      </p:sp>
    </p:spTree>
    <p:extLst>
      <p:ext uri="{BB962C8B-B14F-4D97-AF65-F5344CB8AC3E}">
        <p14:creationId xmlns:p14="http://schemas.microsoft.com/office/powerpoint/2010/main" val="2710338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F669-299F-95B0-D53D-40A826617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6AF59-4DF2-D1CD-1333-57116A20EC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FFC66-9F5D-486D-12C8-E0BEECF010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CD608-37F1-33AE-FFEB-2FEAF33BF0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8977038-48D5-C888-93C9-F16DCF98D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17A4A-228E-4256-59BC-EAED2E3E28A4}"/>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223812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9022-1A40-A29A-618E-83E4185F56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CAC82A-5698-50F0-CBC2-DBAAFE678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8BA86-3A40-9885-A20B-B51094864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5F7308-B859-1F82-D16A-A705A3AA3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311410-A2B2-8CE4-84DC-11C9D4297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330669-8CA2-2673-77A7-7A1254276EF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1305B93-6880-7776-4AF6-2A066BAB2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010E68-6202-7EC0-C0FF-3871F6AAFB3F}"/>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1346821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FE84-EE59-5270-87F8-7FCAD6FFD1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C10037-8F3D-41A7-E14B-85F3D691CBF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AFDDBE7-885A-CB9E-6F91-CBCF5D3835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707CB7-45D4-ED14-C7F8-8300E6149F7E}"/>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974904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51404-8E73-458C-430D-100A99548E3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2CDA23B-1FB9-A622-6D17-E0C220C3B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D3B2C7-3649-7415-AF19-93A3EBAE015E}"/>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2138192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3343-F2AF-4404-191A-9007722D77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07EF41-677F-9B1D-9700-8F8A460A25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76ED8-73B9-DB6D-4759-0B041EABF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DF79B-6D5E-11BB-FAFD-78260243348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72DC38-91AB-987B-EB28-944E8FD35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6190A-DA59-0B02-869A-634E5F95096E}"/>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2850257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CC13-1B10-978A-1688-E65504B70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C277E-9DE6-BD2D-DF3D-65791E3A5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3D2C8-574B-AE37-CEB8-8C6CC2B81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67B2E-6D01-2EE8-9701-0A59F0C4115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74C23A2-37C3-A49E-0CC9-4D2C93255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2B3DC-ABBF-B372-FB17-2ECB219878DD}"/>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280450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3FBD-998A-970D-4528-168C070314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8516EC-B204-2009-6F18-0F98CE3292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9C064-2B76-0F7E-CBB7-779A1B6267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5E1541-4842-0F47-D006-C332146CB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CDCE3-BA2B-AC31-5687-035732C03353}"/>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1795317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1B466-DA84-6DD2-1BDB-EA6E5674F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F30C81-DF82-D99B-AA8F-EEBC3BB4A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7FD3F-BD87-BF3E-CEEE-FA538B3AA37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8981F0-25CE-8EFE-985D-5D5EA7FE7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C90A3-6C06-6713-DFA9-8D6F25418CE9}"/>
              </a:ext>
            </a:extLst>
          </p:cNvPr>
          <p:cNvSpPr>
            <a:spLocks noGrp="1"/>
          </p:cNvSpPr>
          <p:nvPr>
            <p:ph type="sldNum" sz="quarter" idx="12"/>
          </p:nvPr>
        </p:nvSpPr>
        <p:spPr/>
        <p:txBody>
          <a:bodyPr/>
          <a:lstStyle/>
          <a:p>
            <a:fld id="{A831409A-A9F1-4B07-A7E1-490130D95DEB}" type="slidenum">
              <a:rPr lang="en-US" smtClean="0"/>
              <a:t>‹#›</a:t>
            </a:fld>
            <a:endParaRPr lang="en-US"/>
          </a:p>
        </p:txBody>
      </p:sp>
    </p:spTree>
    <p:extLst>
      <p:ext uri="{BB962C8B-B14F-4D97-AF65-F5344CB8AC3E}">
        <p14:creationId xmlns:p14="http://schemas.microsoft.com/office/powerpoint/2010/main" val="802496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0C2B15"/>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21441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2" name="Google Shape;42;p6">
            <a:extLst>
              <a:ext uri="{FF2B5EF4-FFF2-40B4-BE49-F238E27FC236}">
                <a16:creationId xmlns:a16="http://schemas.microsoft.com/office/drawing/2014/main" id="{ADAA4049-B1A2-C436-53B9-001DE922F411}"/>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801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243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extLst>
      <p:ext uri="{BB962C8B-B14F-4D97-AF65-F5344CB8AC3E}">
        <p14:creationId xmlns:p14="http://schemas.microsoft.com/office/powerpoint/2010/main" val="175267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7" name="Google Shape;42;p6">
            <a:extLst>
              <a:ext uri="{FF2B5EF4-FFF2-40B4-BE49-F238E27FC236}">
                <a16:creationId xmlns:a16="http://schemas.microsoft.com/office/drawing/2014/main" id="{E6AB8BF4-B6D5-2A75-D79A-6F1D369CB739}"/>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6" name="Google Shape;94;p11">
            <a:extLst>
              <a:ext uri="{FF2B5EF4-FFF2-40B4-BE49-F238E27FC236}">
                <a16:creationId xmlns:a16="http://schemas.microsoft.com/office/drawing/2014/main" id="{B4E38F72-E0ED-3B08-D941-4204E94744E1}"/>
              </a:ext>
            </a:extLst>
          </p:cNvPr>
          <p:cNvGrpSpPr/>
          <p:nvPr userDrawn="1"/>
        </p:nvGrpSpPr>
        <p:grpSpPr>
          <a:xfrm>
            <a:off x="6069270" y="1487056"/>
            <a:ext cx="53459" cy="4992006"/>
            <a:chOff x="0" y="-47625"/>
            <a:chExt cx="67907" cy="2215200"/>
          </a:xfrm>
        </p:grpSpPr>
        <p:sp>
          <p:nvSpPr>
            <p:cNvPr id="8" name="Google Shape;95;p11">
              <a:extLst>
                <a:ext uri="{FF2B5EF4-FFF2-40B4-BE49-F238E27FC236}">
                  <a16:creationId xmlns:a16="http://schemas.microsoft.com/office/drawing/2014/main" id="{8141A672-27D4-E033-F377-17BF93BF0DA5}"/>
                </a:ext>
              </a:extLst>
            </p:cNvPr>
            <p:cNvSpPr/>
            <p:nvPr/>
          </p:nvSpPr>
          <p:spPr>
            <a:xfrm>
              <a:off x="0" y="0"/>
              <a:ext cx="67907" cy="2167467"/>
            </a:xfrm>
            <a:custGeom>
              <a:avLst/>
              <a:gdLst/>
              <a:ahLst/>
              <a:cxnLst/>
              <a:rect l="l" t="t" r="r" b="b"/>
              <a:pathLst>
                <a:path w="67907" h="2167467" extrusionOk="0">
                  <a:moveTo>
                    <a:pt x="0" y="0"/>
                  </a:moveTo>
                  <a:lnTo>
                    <a:pt x="67907" y="0"/>
                  </a:lnTo>
                  <a:lnTo>
                    <a:pt x="67907" y="2167467"/>
                  </a:lnTo>
                  <a:lnTo>
                    <a:pt x="0" y="2167467"/>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9" name="Google Shape;96;p11">
              <a:extLst>
                <a:ext uri="{FF2B5EF4-FFF2-40B4-BE49-F238E27FC236}">
                  <a16:creationId xmlns:a16="http://schemas.microsoft.com/office/drawing/2014/main" id="{FCDF10E8-C9AA-D64F-2BD8-A1998ED91A2A}"/>
                </a:ext>
              </a:extLst>
            </p:cNvPr>
            <p:cNvSpPr txBox="1"/>
            <p:nvPr/>
          </p:nvSpPr>
          <p:spPr>
            <a:xfrm>
              <a:off x="0" y="-47625"/>
              <a:ext cx="67800" cy="2215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7239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2" name="Google Shape;42;p6">
            <a:extLst>
              <a:ext uri="{FF2B5EF4-FFF2-40B4-BE49-F238E27FC236}">
                <a16:creationId xmlns:a16="http://schemas.microsoft.com/office/drawing/2014/main" id="{ADAA4049-B1A2-C436-53B9-001DE922F411}"/>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7928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72;p9">
            <a:extLst>
              <a:ext uri="{FF2B5EF4-FFF2-40B4-BE49-F238E27FC236}">
                <a16:creationId xmlns:a16="http://schemas.microsoft.com/office/drawing/2014/main" id="{929C2FD3-BF15-A638-CA33-F4DFD55F8DD7}"/>
              </a:ext>
            </a:extLst>
          </p:cNvPr>
          <p:cNvSpPr txBox="1"/>
          <p:nvPr userDrawn="1"/>
        </p:nvSpPr>
        <p:spPr>
          <a:xfrm rot="5400000">
            <a:off x="5733472" y="399472"/>
            <a:ext cx="725055" cy="12192000"/>
          </a:xfrm>
          <a:prstGeom prst="rect">
            <a:avLst/>
          </a:prstGeom>
          <a:solidFill>
            <a:srgbClr val="0C2B15"/>
          </a:solidFill>
          <a:ln>
            <a:noFill/>
          </a:ln>
        </p:spPr>
        <p:txBody>
          <a:bodyPr spcFirstLastPara="1" wrap="square" lIns="67733" tIns="67733" rIns="67733" bIns="67733"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57;p8" descr="A black background with white text&#10;&#10;Description automatically generated">
            <a:extLst>
              <a:ext uri="{FF2B5EF4-FFF2-40B4-BE49-F238E27FC236}">
                <a16:creationId xmlns:a16="http://schemas.microsoft.com/office/drawing/2014/main" id="{F65F7A9B-AAB5-4C3A-29E5-E4714CF24739}"/>
              </a:ext>
            </a:extLst>
          </p:cNvPr>
          <p:cNvPicPr preferRelativeResize="0"/>
          <p:nvPr userDrawn="1"/>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104199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Google Shape;97;p11" descr="A black background with green text&#10;&#10;Description automatically generated">
            <a:extLst>
              <a:ext uri="{FF2B5EF4-FFF2-40B4-BE49-F238E27FC236}">
                <a16:creationId xmlns:a16="http://schemas.microsoft.com/office/drawing/2014/main" id="{F248B0B3-527D-1709-7EB7-94E910FF1231}"/>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cxnSp>
        <p:nvCxnSpPr>
          <p:cNvPr id="5" name="Google Shape;100;p12">
            <a:extLst>
              <a:ext uri="{FF2B5EF4-FFF2-40B4-BE49-F238E27FC236}">
                <a16:creationId xmlns:a16="http://schemas.microsoft.com/office/drawing/2014/main" id="{42D5FD1E-C075-C099-CFB8-C4890C8A8C11}"/>
              </a:ext>
            </a:extLst>
          </p:cNvPr>
          <p:cNvCxnSpPr>
            <a:cxnSpLocks/>
          </p:cNvCxnSpPr>
          <p:nvPr userDrawn="1"/>
        </p:nvCxnSpPr>
        <p:spPr>
          <a:xfrm>
            <a:off x="394792" y="1140859"/>
            <a:ext cx="5472608" cy="0"/>
          </a:xfrm>
          <a:prstGeom prst="straightConnector1">
            <a:avLst/>
          </a:prstGeom>
          <a:noFill/>
          <a:ln w="3810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374674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3"/>
        <p:cNvGrpSpPr/>
        <p:nvPr/>
      </p:nvGrpSpPr>
      <p:grpSpPr>
        <a:xfrm>
          <a:off x="0" y="0"/>
          <a:ext cx="0" cy="0"/>
          <a:chOff x="0" y="0"/>
          <a:chExt cx="0" cy="0"/>
        </a:xfrm>
      </p:grpSpPr>
      <p:sp>
        <p:nvSpPr>
          <p:cNvPr id="14" name="Google Shape;14;p3"/>
          <p:cNvSpPr/>
          <p:nvPr/>
        </p:nvSpPr>
        <p:spPr>
          <a:xfrm>
            <a:off x="-23100" y="0"/>
            <a:ext cx="12229399" cy="6858000"/>
          </a:xfrm>
          <a:prstGeom prst="rect">
            <a:avLst/>
          </a:prstGeom>
          <a:solidFill>
            <a:srgbClr val="0C2B1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cxnSp>
        <p:nvCxnSpPr>
          <p:cNvPr id="16" name="Google Shape;16;p3"/>
          <p:cNvCxnSpPr/>
          <p:nvPr/>
        </p:nvCxnSpPr>
        <p:spPr>
          <a:xfrm rot="10800000" flipH="1">
            <a:off x="592323" y="1642045"/>
            <a:ext cx="3983200" cy="16800"/>
          </a:xfrm>
          <a:prstGeom prst="straightConnector1">
            <a:avLst/>
          </a:prstGeom>
          <a:noFill/>
          <a:ln w="38100" cap="flat" cmpd="sng">
            <a:solidFill>
              <a:srgbClr val="FFFFFF"/>
            </a:solidFill>
            <a:prstDash val="solid"/>
            <a:round/>
            <a:headEnd type="none" w="sm" len="sm"/>
            <a:tailEnd type="none" w="sm" len="sm"/>
          </a:ln>
        </p:spPr>
      </p:cxnSp>
      <p:sp>
        <p:nvSpPr>
          <p:cNvPr id="17" name="Google Shape;17;p3"/>
          <p:cNvSpPr/>
          <p:nvPr/>
        </p:nvSpPr>
        <p:spPr>
          <a:xfrm>
            <a:off x="9497961" y="100"/>
            <a:ext cx="2708338" cy="6858000"/>
          </a:xfrm>
          <a:prstGeom prst="rect">
            <a:avLst/>
          </a:prstGeom>
          <a:solidFill>
            <a:schemeClr val="lt1"/>
          </a:solidFill>
          <a:ln w="9525"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dirty="0"/>
          </a:p>
        </p:txBody>
      </p:sp>
      <p:pic>
        <p:nvPicPr>
          <p:cNvPr id="20" name="Google Shape;20;p3" descr="A black background with green text&#10;&#10;Description automatically generated"/>
          <p:cNvPicPr preferRelativeResize="0"/>
          <p:nvPr/>
        </p:nvPicPr>
        <p:blipFill rotWithShape="1">
          <a:blip r:embed="rId2">
            <a:alphaModFix/>
          </a:blip>
          <a:srcRect/>
          <a:stretch/>
        </p:blipFill>
        <p:spPr>
          <a:xfrm>
            <a:off x="9804401" y="6273777"/>
            <a:ext cx="2232279" cy="410569"/>
          </a:xfrm>
          <a:prstGeom prst="rect">
            <a:avLst/>
          </a:prstGeom>
          <a:noFill/>
          <a:ln>
            <a:noFill/>
          </a:ln>
        </p:spPr>
      </p:pic>
    </p:spTree>
    <p:extLst>
      <p:ext uri="{BB962C8B-B14F-4D97-AF65-F5344CB8AC3E}">
        <p14:creationId xmlns:p14="http://schemas.microsoft.com/office/powerpoint/2010/main" val="247581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0">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69832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0">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4489112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81A79-748F-CB38-DD87-C1D8022C1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39EED4-2045-1F56-9479-C70A399B7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1C9D1-363A-AD4F-98C5-B6CFA7232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34A64E8E-1366-4C04-134D-5514A230D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50E78F-3E75-EFB8-5EFE-EB37E3306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31409A-A9F1-4B07-A7E1-490130D95DEB}" type="slidenum">
              <a:rPr lang="en-US" smtClean="0"/>
              <a:t>‹#›</a:t>
            </a:fld>
            <a:endParaRPr lang="en-US"/>
          </a:p>
        </p:txBody>
      </p:sp>
    </p:spTree>
    <p:extLst>
      <p:ext uri="{BB962C8B-B14F-4D97-AF65-F5344CB8AC3E}">
        <p14:creationId xmlns:p14="http://schemas.microsoft.com/office/powerpoint/2010/main" val="6690576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customXml" Target="../ink/ink2.xml"/><Relationship Id="rId5" Type="http://schemas.openxmlformats.org/officeDocument/2006/relationships/image" Target="../media/image23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mailto:dpaone@snpalliance.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mp"/><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hyperlink" Target="https://www.cms.gov/medicare/enrollment-renewal/special-needs-plans/model-care"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6.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8.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4">
            <a:extLst>
              <a:ext uri="{FF2B5EF4-FFF2-40B4-BE49-F238E27FC236}">
                <a16:creationId xmlns:a16="http://schemas.microsoft.com/office/drawing/2014/main" id="{712D7036-1C62-2855-2E6B-D5A20C50F2FA}"/>
              </a:ext>
            </a:extLst>
          </p:cNvPr>
          <p:cNvSpPr txBox="1"/>
          <p:nvPr/>
        </p:nvSpPr>
        <p:spPr>
          <a:xfrm>
            <a:off x="2271613" y="995239"/>
            <a:ext cx="9704037" cy="136420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6000" b="1" i="1"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Model of Care: Alignment Opportunities</a:t>
            </a:r>
            <a:r>
              <a:rPr kumimoji="0" lang="en" sz="6000" b="1"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3200"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SNP Alliance Spring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rPr>
              <a:t>April 15, 2025</a:t>
            </a:r>
            <a:endParaRPr kumimoji="0" sz="3200" b="0" i="0" u="none" strike="noStrike" kern="1200" cap="none" spc="0" normalizeH="0" baseline="0" noProof="0" dirty="0">
              <a:ln>
                <a:noFill/>
              </a:ln>
              <a:solidFill>
                <a:srgbClr val="000000"/>
              </a:solidFill>
              <a:effectLst/>
              <a:uLnTx/>
              <a:uFillTx/>
              <a:latin typeface="League Spartan" panose="020B0604020202020204" charset="0"/>
              <a:ea typeface="Arial Narrow"/>
              <a:cs typeface="Arial Narrow"/>
              <a:sym typeface="Arial Narrow"/>
            </a:endParaRPr>
          </a:p>
        </p:txBody>
      </p:sp>
      <p:sp>
        <p:nvSpPr>
          <p:cNvPr id="2" name="Google Shape;12;p2">
            <a:extLst>
              <a:ext uri="{FF2B5EF4-FFF2-40B4-BE49-F238E27FC236}">
                <a16:creationId xmlns:a16="http://schemas.microsoft.com/office/drawing/2014/main" id="{31DC8AD8-E39A-52F3-D4C5-F79DFD92024B}"/>
              </a:ext>
            </a:extLst>
          </p:cNvPr>
          <p:cNvSpPr/>
          <p:nvPr/>
        </p:nvSpPr>
        <p:spPr>
          <a:xfrm>
            <a:off x="10103567" y="206034"/>
            <a:ext cx="1872083" cy="2153412"/>
          </a:xfrm>
          <a:custGeom>
            <a:avLst/>
            <a:gdLst/>
            <a:ahLst/>
            <a:cxnLst/>
            <a:rect l="l" t="t" r="r" b="b"/>
            <a:pathLst>
              <a:path w="4160184" h="4114800" extrusionOk="0">
                <a:moveTo>
                  <a:pt x="0" y="0"/>
                </a:moveTo>
                <a:lnTo>
                  <a:pt x="4160184" y="0"/>
                </a:lnTo>
                <a:lnTo>
                  <a:pt x="4160184" y="4114800"/>
                </a:lnTo>
                <a:lnTo>
                  <a:pt x="0" y="4114800"/>
                </a:lnTo>
                <a:lnTo>
                  <a:pt x="0" y="0"/>
                </a:lnTo>
                <a:close/>
              </a:path>
            </a:pathLst>
          </a:custGeom>
          <a:blipFill rotWithShape="1">
            <a:blip r:embed="rId2">
              <a:alphaModFix amt="37000"/>
            </a:blip>
            <a:stretch>
              <a:fillRect/>
            </a:stretch>
          </a:blip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p2">
            <a:extLst>
              <a:ext uri="{FF2B5EF4-FFF2-40B4-BE49-F238E27FC236}">
                <a16:creationId xmlns:a16="http://schemas.microsoft.com/office/drawing/2014/main" id="{CD55847E-F418-D002-C519-8986EA6FC081}"/>
              </a:ext>
            </a:extLst>
          </p:cNvPr>
          <p:cNvSpPr/>
          <p:nvPr/>
        </p:nvSpPr>
        <p:spPr>
          <a:xfrm>
            <a:off x="-73891" y="-64655"/>
            <a:ext cx="1962849" cy="6936755"/>
          </a:xfrm>
          <a:prstGeom prst="rect">
            <a:avLst/>
          </a:prstGeom>
          <a:solidFill>
            <a:srgbClr val="0C2B1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46524"/>
              </a:solidFill>
              <a:effectLst/>
              <a:uLnTx/>
              <a:uFillTx/>
              <a:latin typeface="Arial"/>
              <a:ea typeface="+mn-ea"/>
              <a:cs typeface="+mn-cs"/>
            </a:endParaRPr>
          </a:p>
        </p:txBody>
      </p:sp>
      <p:sp>
        <p:nvSpPr>
          <p:cNvPr id="5" name="Google Shape;11;p2">
            <a:extLst>
              <a:ext uri="{FF2B5EF4-FFF2-40B4-BE49-F238E27FC236}">
                <a16:creationId xmlns:a16="http://schemas.microsoft.com/office/drawing/2014/main" id="{62C9BDAA-AA5C-63D3-8748-BC159AFFC215}"/>
              </a:ext>
            </a:extLst>
          </p:cNvPr>
          <p:cNvSpPr/>
          <p:nvPr/>
        </p:nvSpPr>
        <p:spPr>
          <a:xfrm>
            <a:off x="7812269" y="5813724"/>
            <a:ext cx="4163381" cy="838242"/>
          </a:xfrm>
          <a:custGeom>
            <a:avLst/>
            <a:gdLst/>
            <a:ahLst/>
            <a:cxnLst/>
            <a:rect l="l" t="t" r="r" b="b"/>
            <a:pathLst>
              <a:path w="13708378" h="2518914" extrusionOk="0">
                <a:moveTo>
                  <a:pt x="0" y="0"/>
                </a:moveTo>
                <a:lnTo>
                  <a:pt x="13708378" y="0"/>
                </a:lnTo>
                <a:lnTo>
                  <a:pt x="13708378" y="2518914"/>
                </a:lnTo>
                <a:lnTo>
                  <a:pt x="0" y="2518914"/>
                </a:lnTo>
                <a:lnTo>
                  <a:pt x="0" y="0"/>
                </a:lnTo>
                <a:close/>
              </a:path>
            </a:pathLst>
          </a:custGeom>
          <a:blipFill rotWithShape="1">
            <a:blip r:embed="rId3">
              <a:alphaModFix/>
            </a:blip>
            <a:stretch>
              <a:fillRect/>
            </a:stretch>
          </a:blip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Slide Number Placeholder 5">
            <a:extLst>
              <a:ext uri="{FF2B5EF4-FFF2-40B4-BE49-F238E27FC236}">
                <a16:creationId xmlns:a16="http://schemas.microsoft.com/office/drawing/2014/main" id="{235255C4-9237-D4C9-B074-04CBE4C11947}"/>
              </a:ext>
            </a:extLst>
          </p:cNvPr>
          <p:cNvSpPr>
            <a:spLocks noGrp="1"/>
          </p:cNvSpPr>
          <p:nvPr>
            <p:ph type="sldNum" idx="12"/>
          </p:nvPr>
        </p:nvSpPr>
        <p:spPr/>
        <p:txBody>
          <a:bodyPr/>
          <a:lstStyle/>
          <a:p>
            <a:fld id="{00000000-1234-1234-1234-123412341234}" type="slidenum">
              <a:rPr lang="en" smtClean="0">
                <a:solidFill>
                  <a:schemeClr val="bg2"/>
                </a:solidFill>
              </a:rPr>
              <a:pPr/>
              <a:t>1</a:t>
            </a:fld>
            <a:endParaRPr lang="en" dirty="0">
              <a:solidFill>
                <a:schemeClr val="bg2"/>
              </a:solidFill>
            </a:endParaRPr>
          </a:p>
        </p:txBody>
      </p:sp>
    </p:spTree>
    <p:extLst>
      <p:ext uri="{BB962C8B-B14F-4D97-AF65-F5344CB8AC3E}">
        <p14:creationId xmlns:p14="http://schemas.microsoft.com/office/powerpoint/2010/main" val="355146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91A08D-D50A-DA75-A223-E54178FC1911}"/>
              </a:ext>
            </a:extLst>
          </p:cNvPr>
          <p:cNvSpPr txBox="1"/>
          <p:nvPr/>
        </p:nvSpPr>
        <p:spPr>
          <a:xfrm>
            <a:off x="1134348" y="343707"/>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rgbClr val="FFFFFF"/>
                </a:solidFill>
                <a:latin typeface="Arial"/>
              </a:rPr>
              <a:t>Example</a:t>
            </a:r>
            <a:r>
              <a:rPr lang="en-US" sz="3200" b="1" dirty="0">
                <a:solidFill>
                  <a:srgbClr val="FFFFFF"/>
                </a:solidFill>
                <a:latin typeface="Arial"/>
              </a:rPr>
              <a:t> - Focus Area: Health Risk Assessment</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9F57B321-0313-2EC7-6E38-E9BDA273C367}"/>
              </a:ext>
            </a:extLst>
          </p:cNvPr>
          <p:cNvSpPr txBox="1"/>
          <p:nvPr/>
        </p:nvSpPr>
        <p:spPr>
          <a:xfrm>
            <a:off x="887403" y="1418436"/>
            <a:ext cx="3441031" cy="5078313"/>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1: Conduct initial and annual HRA assessments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plan must complete the HRA for each enrollee for an initial assessment. </a:t>
            </a:r>
            <a:r>
              <a:rPr lang="en-US" sz="1800" b="1" i="0" u="none" strike="noStrike" baseline="0" dirty="0">
                <a:solidFill>
                  <a:srgbClr val="000000"/>
                </a:solidFill>
                <a:latin typeface="Arial" panose="020B0604020202020204" pitchFamily="34" charset="0"/>
              </a:rPr>
              <a:t>The HRA must assess the medical, functional, cognitive, psychosocial, and mental health needs of each SNP enrollee</a:t>
            </a:r>
            <a:r>
              <a:rPr lang="en-US" sz="1800" b="0" i="0" u="none" strike="noStrike" baseline="0" dirty="0">
                <a:solidFill>
                  <a:srgbClr val="000000"/>
                </a:solidFill>
                <a:latin typeface="Arial" panose="020B0604020202020204" pitchFamily="34" charset="0"/>
              </a:rPr>
              <a:t>. The MOC must include detailed information on the data collected via the HRA and the methodology employed to gather this data. The plan must conduct an annual reassessment after the completion of the initial assessment </a:t>
            </a:r>
            <a:endParaRPr lang="en-US" dirty="0"/>
          </a:p>
        </p:txBody>
      </p:sp>
      <p:sp>
        <p:nvSpPr>
          <p:cNvPr id="4" name="TextBox 3">
            <a:extLst>
              <a:ext uri="{FF2B5EF4-FFF2-40B4-BE49-F238E27FC236}">
                <a16:creationId xmlns:a16="http://schemas.microsoft.com/office/drawing/2014/main" id="{8D39F4D5-CCAD-AEEE-ECE1-07BFD33F768B}"/>
              </a:ext>
            </a:extLst>
          </p:cNvPr>
          <p:cNvSpPr txBox="1"/>
          <p:nvPr/>
        </p:nvSpPr>
        <p:spPr>
          <a:xfrm>
            <a:off x="4706383" y="1433304"/>
            <a:ext cx="3441031" cy="4801314"/>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2: Use of HRA information to develop the ICP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Regulations at </a:t>
            </a:r>
            <a:r>
              <a:rPr lang="en-US" sz="1800" b="0" i="0" u="none" strike="noStrike" baseline="0" dirty="0">
                <a:solidFill>
                  <a:srgbClr val="2E5395"/>
                </a:solidFill>
                <a:latin typeface="Arial" panose="020B0604020202020204" pitchFamily="34" charset="0"/>
              </a:rPr>
              <a:t>42 CFR 422.101(f)(1)(</a:t>
            </a:r>
            <a:r>
              <a:rPr lang="en-US" sz="1800" b="0" i="0" u="none" strike="noStrike" baseline="0" dirty="0" err="1">
                <a:solidFill>
                  <a:srgbClr val="2E5395"/>
                </a:solidFill>
                <a:latin typeface="Arial" panose="020B0604020202020204" pitchFamily="34" charset="0"/>
              </a:rPr>
              <a:t>i</a:t>
            </a:r>
            <a:r>
              <a:rPr lang="en-US" sz="1800" b="0" i="0" u="none" strike="noStrike" baseline="0" dirty="0">
                <a:solidFill>
                  <a:srgbClr val="2E5395"/>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require that SNPs address the results of the initial assessment and annual reassessment of each individual enrolled in the plan in the ICP. The results of each subsequent assessment must be incorporated into the enrollee’s ICP plan. The plan must include a description of the policies and procedures it uses to develop and update, in a timely manner, the ICP for each enrollee. </a:t>
            </a:r>
          </a:p>
        </p:txBody>
      </p:sp>
      <p:sp>
        <p:nvSpPr>
          <p:cNvPr id="5" name="TextBox 4">
            <a:extLst>
              <a:ext uri="{FF2B5EF4-FFF2-40B4-BE49-F238E27FC236}">
                <a16:creationId xmlns:a16="http://schemas.microsoft.com/office/drawing/2014/main" id="{93B62B74-FF3C-5C65-AF45-0F191D75C55C}"/>
              </a:ext>
            </a:extLst>
          </p:cNvPr>
          <p:cNvSpPr txBox="1"/>
          <p:nvPr/>
        </p:nvSpPr>
        <p:spPr>
          <a:xfrm>
            <a:off x="8525363" y="1433304"/>
            <a:ext cx="2671010" cy="3693319"/>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3: Disseminate HRA information to the ICT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plan must describe its process for disseminating all HRA (i.e., initial, reassessment) information to the ICT and subsequently detail how the ICT uses this information during care coordination. </a:t>
            </a:r>
            <a:endParaRPr lang="en-US" dirty="0"/>
          </a:p>
        </p:txBody>
      </p:sp>
      <p:sp>
        <p:nvSpPr>
          <p:cNvPr id="6" name="Slide Number Placeholder 5">
            <a:extLst>
              <a:ext uri="{FF2B5EF4-FFF2-40B4-BE49-F238E27FC236}">
                <a16:creationId xmlns:a16="http://schemas.microsoft.com/office/drawing/2014/main" id="{BF7AF77A-FC6E-C65B-51B1-59D3A2E53970}"/>
              </a:ext>
            </a:extLst>
          </p:cNvPr>
          <p:cNvSpPr txBox="1">
            <a:spLocks/>
          </p:cNvSpPr>
          <p:nvPr/>
        </p:nvSpPr>
        <p:spPr>
          <a:xfrm>
            <a:off x="10938797" y="5631445"/>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10</a:t>
            </a:fld>
            <a:endParaRPr lang="en" dirty="0">
              <a:solidFill>
                <a:schemeClr val="bg2"/>
              </a:solidFill>
            </a:endParaRPr>
          </a:p>
        </p:txBody>
      </p:sp>
    </p:spTree>
    <p:extLst>
      <p:ext uri="{BB962C8B-B14F-4D97-AF65-F5344CB8AC3E}">
        <p14:creationId xmlns:p14="http://schemas.microsoft.com/office/powerpoint/2010/main" val="238361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543229-9639-09FF-EC07-1D9E6CDC5ABB}"/>
              </a:ext>
            </a:extLst>
          </p:cNvPr>
          <p:cNvSpPr txBox="1"/>
          <p:nvPr/>
        </p:nvSpPr>
        <p:spPr>
          <a:xfrm>
            <a:off x="3582659" y="1179146"/>
            <a:ext cx="7507705" cy="3970318"/>
          </a:xfrm>
          <a:prstGeom prst="rect">
            <a:avLst/>
          </a:prstGeom>
          <a:solidFill>
            <a:schemeClr val="tx2">
              <a:lumMod val="20000"/>
              <a:lumOff val="80000"/>
            </a:schemeClr>
          </a:solidFill>
        </p:spPr>
        <p:txBody>
          <a:bodyPr wrap="square">
            <a:spAutoFit/>
          </a:bodyPr>
          <a:lstStyle/>
          <a:p>
            <a:r>
              <a:rPr lang="en-US" b="1" i="1" dirty="0">
                <a:solidFill>
                  <a:srgbClr val="000000"/>
                </a:solidFill>
                <a:latin typeface="Arial" panose="020B0604020202020204" pitchFamily="34" charset="0"/>
              </a:rPr>
              <a:t>Factor 1: E</a:t>
            </a:r>
            <a:r>
              <a:rPr lang="en-US" sz="1800" b="1" i="1" u="none" strike="noStrike" baseline="0" dirty="0">
                <a:solidFill>
                  <a:srgbClr val="000000"/>
                </a:solidFill>
                <a:latin typeface="Arial" panose="020B0604020202020204" pitchFamily="34" charset="0"/>
              </a:rPr>
              <a:t>ssential components of the ICP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plan must develop an ICP for each enrollee to deliver appropriate care. </a:t>
            </a:r>
          </a:p>
          <a:p>
            <a:endParaRPr lang="en-US"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ICP must include but is not limited to: </a:t>
            </a:r>
          </a:p>
          <a:p>
            <a:pPr marL="285750" indent="-285750">
              <a:buFont typeface="Wingdings" panose="05000000000000000000" pitchFamily="2" charset="2"/>
              <a:buChar char="Ø"/>
            </a:pPr>
            <a:r>
              <a:rPr lang="en-US" sz="1800" b="0" i="0" u="none" strike="noStrike" baseline="0" dirty="0">
                <a:solidFill>
                  <a:srgbClr val="000000"/>
                </a:solidFill>
                <a:latin typeface="Arial" panose="020B0604020202020204" pitchFamily="34" charset="0"/>
              </a:rPr>
              <a:t>The enrollee’s self-management goals and objectives. </a:t>
            </a:r>
          </a:p>
          <a:p>
            <a:pPr marL="285750" indent="-285750">
              <a:buFont typeface="Wingdings" panose="05000000000000000000" pitchFamily="2" charset="2"/>
              <a:buChar char="Ø"/>
            </a:pPr>
            <a:r>
              <a:rPr lang="en-US" sz="1800" b="0" i="0" u="none" strike="noStrike" baseline="0" dirty="0">
                <a:solidFill>
                  <a:srgbClr val="000000"/>
                </a:solidFill>
                <a:latin typeface="Arial" panose="020B0604020202020204" pitchFamily="34" charset="0"/>
              </a:rPr>
              <a:t>The enrollee’s personal health care preferences. </a:t>
            </a:r>
          </a:p>
          <a:p>
            <a:pPr marL="285750" indent="-285750">
              <a:buFont typeface="Wingdings" panose="05000000000000000000" pitchFamily="2" charset="2"/>
              <a:buChar char="Ø"/>
            </a:pPr>
            <a:r>
              <a:rPr lang="en-US" sz="1800" b="0" i="0" u="none" strike="noStrike" baseline="0" dirty="0">
                <a:solidFill>
                  <a:srgbClr val="000000"/>
                </a:solidFill>
                <a:latin typeface="Arial" panose="020B0604020202020204" pitchFamily="34" charset="0"/>
              </a:rPr>
              <a:t>A description of services specifically tailored to the enrollee’s needs. </a:t>
            </a:r>
          </a:p>
          <a:p>
            <a:pPr marL="285750" indent="-285750">
              <a:buFont typeface="Wingdings" panose="05000000000000000000" pitchFamily="2" charset="2"/>
              <a:buChar char="Ø"/>
            </a:pPr>
            <a:r>
              <a:rPr lang="en-US" sz="1800" b="0" i="0" u="none" strike="noStrike" baseline="0" dirty="0">
                <a:solidFill>
                  <a:srgbClr val="000000"/>
                </a:solidFill>
                <a:latin typeface="Arial" panose="020B0604020202020204" pitchFamily="34" charset="0"/>
              </a:rPr>
              <a:t>Role of the enrollee’s caregiver(s). </a:t>
            </a:r>
          </a:p>
          <a:p>
            <a:pPr marL="285750" indent="-285750">
              <a:buFont typeface="Wingdings" panose="05000000000000000000" pitchFamily="2" charset="2"/>
              <a:buChar char="Ø"/>
            </a:pPr>
            <a:r>
              <a:rPr lang="en-US" sz="1800" b="0" i="0" u="none" strike="noStrike" baseline="0" dirty="0">
                <a:solidFill>
                  <a:srgbClr val="000000"/>
                </a:solidFill>
                <a:latin typeface="Arial" panose="020B0604020202020204" pitchFamily="34" charset="0"/>
              </a:rPr>
              <a:t>Identification of goals (met or not met).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If the enrollee’s goals are not met, the MOC must describe the plan’s process for reassessing the current ICP and determining the appropriate alternative actions as well as providing the update(s). </a:t>
            </a:r>
          </a:p>
        </p:txBody>
      </p:sp>
      <p:sp>
        <p:nvSpPr>
          <p:cNvPr id="12" name="Rectangle 11">
            <a:extLst>
              <a:ext uri="{FF2B5EF4-FFF2-40B4-BE49-F238E27FC236}">
                <a16:creationId xmlns:a16="http://schemas.microsoft.com/office/drawing/2014/main" id="{2D84D863-9C51-E4D8-9F1B-298ACFAB239C}"/>
              </a:ext>
            </a:extLst>
          </p:cNvPr>
          <p:cNvSpPr/>
          <p:nvPr/>
        </p:nvSpPr>
        <p:spPr>
          <a:xfrm>
            <a:off x="1167063" y="422639"/>
            <a:ext cx="2201780" cy="524356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 individualized </a:t>
            </a:r>
            <a:r>
              <a:rPr lang="en-US" sz="2800" dirty="0">
                <a:solidFill>
                  <a:prstClr val="white"/>
                </a:solidFill>
                <a:latin typeface="Calibri" panose="020F0502020204030204"/>
              </a:rPr>
              <a:t>care plan (ICP) is required for every person enrolled in a SNP</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BA48DB6-4092-2ED3-8A03-5C938CF7A86E}"/>
              </a:ext>
            </a:extLst>
          </p:cNvPr>
          <p:cNvSpPr txBox="1"/>
          <p:nvPr/>
        </p:nvSpPr>
        <p:spPr>
          <a:xfrm>
            <a:off x="1167062" y="333787"/>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rgbClr val="FFFFFF"/>
                </a:solidFill>
                <a:latin typeface="Arial"/>
              </a:rPr>
              <a:t>Example</a:t>
            </a:r>
            <a:r>
              <a:rPr lang="en-US" sz="3200" b="1" dirty="0">
                <a:solidFill>
                  <a:srgbClr val="FFFFFF"/>
                </a:solidFill>
                <a:latin typeface="Arial"/>
              </a:rPr>
              <a:t> - Focus Area: Individualized Care Plan</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Slide Number Placeholder 5">
            <a:extLst>
              <a:ext uri="{FF2B5EF4-FFF2-40B4-BE49-F238E27FC236}">
                <a16:creationId xmlns:a16="http://schemas.microsoft.com/office/drawing/2014/main" id="{10D590D4-08DA-08C7-8E05-05831622CFBE}"/>
              </a:ext>
            </a:extLst>
          </p:cNvPr>
          <p:cNvSpPr txBox="1">
            <a:spLocks/>
          </p:cNvSpPr>
          <p:nvPr/>
        </p:nvSpPr>
        <p:spPr>
          <a:xfrm>
            <a:off x="616945"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solidFill>
              </a:rPr>
              <a:pPr/>
              <a:t>11</a:t>
            </a:fld>
            <a:endParaRPr lang="en" dirty="0">
              <a:solidFill>
                <a:schemeClr val="bg1"/>
              </a:solidFill>
            </a:endParaRPr>
          </a:p>
        </p:txBody>
      </p:sp>
    </p:spTree>
    <p:extLst>
      <p:ext uri="{BB962C8B-B14F-4D97-AF65-F5344CB8AC3E}">
        <p14:creationId xmlns:p14="http://schemas.microsoft.com/office/powerpoint/2010/main" val="31364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61BA-1FF2-82E0-948C-ECF496C319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89B142-DEBA-1D02-F54C-A2A135C91568}"/>
              </a:ext>
            </a:extLst>
          </p:cNvPr>
          <p:cNvSpPr txBox="1"/>
          <p:nvPr/>
        </p:nvSpPr>
        <p:spPr>
          <a:xfrm>
            <a:off x="895119" y="321755"/>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rgbClr val="FFFFFF"/>
                </a:solidFill>
                <a:latin typeface="Arial"/>
              </a:rPr>
              <a:t>Example</a:t>
            </a:r>
            <a:r>
              <a:rPr lang="en-US" sz="3200" b="1" dirty="0">
                <a:solidFill>
                  <a:srgbClr val="FFFFFF"/>
                </a:solidFill>
                <a:latin typeface="Arial"/>
              </a:rPr>
              <a:t> - Focus Area: ICP, continued</a:t>
            </a: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B63327E2-7CB7-8EDF-3EA1-B9575349AFBA}"/>
              </a:ext>
            </a:extLst>
          </p:cNvPr>
          <p:cNvSpPr txBox="1"/>
          <p:nvPr/>
        </p:nvSpPr>
        <p:spPr>
          <a:xfrm>
            <a:off x="603557" y="1325584"/>
            <a:ext cx="4696324" cy="4801314"/>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2: Describe the ICP development process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MOC must, at a minimum, describe the process for developing the ICP and detail how the results of the HRA initial assessment and annual re-assessment and are included in the ICP. The MOC must also include a description of how it determines the frequency for review and modification, as appropriate, as the enrollee's health care needs change. SNPs must provide a detailed explanation of how the stratification results are incorporated into each enrollee’s ICP. Additionally, the plan must describe how the enrollee or their caregiver/representative is involved in the ICP development process. </a:t>
            </a:r>
            <a:endParaRPr lang="en-US" dirty="0"/>
          </a:p>
        </p:txBody>
      </p:sp>
      <p:sp>
        <p:nvSpPr>
          <p:cNvPr id="4" name="TextBox 3">
            <a:extLst>
              <a:ext uri="{FF2B5EF4-FFF2-40B4-BE49-F238E27FC236}">
                <a16:creationId xmlns:a16="http://schemas.microsoft.com/office/drawing/2014/main" id="{31847B58-9F6D-72E7-0D57-9005F00A0BF5}"/>
              </a:ext>
            </a:extLst>
          </p:cNvPr>
          <p:cNvSpPr txBox="1"/>
          <p:nvPr/>
        </p:nvSpPr>
        <p:spPr>
          <a:xfrm>
            <a:off x="5618747" y="1325584"/>
            <a:ext cx="2979820" cy="4524315"/>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3: Detail personnel responsible for ICP development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MOC must indicate and detail the personnel responsible for developing the ICP. The description of responsible staff must include roles and functions, professional requirements, and credentials necessary to perform these tasks. Plans may reference MOC 2A to provide a full description of the roles and associated credentials. </a:t>
            </a:r>
          </a:p>
        </p:txBody>
      </p:sp>
      <p:sp>
        <p:nvSpPr>
          <p:cNvPr id="5" name="TextBox 4">
            <a:extLst>
              <a:ext uri="{FF2B5EF4-FFF2-40B4-BE49-F238E27FC236}">
                <a16:creationId xmlns:a16="http://schemas.microsoft.com/office/drawing/2014/main" id="{51BAA9FF-AB06-8233-10A8-6D28066B2AAD}"/>
              </a:ext>
            </a:extLst>
          </p:cNvPr>
          <p:cNvSpPr txBox="1"/>
          <p:nvPr/>
        </p:nvSpPr>
        <p:spPr>
          <a:xfrm>
            <a:off x="8917433" y="1325584"/>
            <a:ext cx="2671010" cy="4801314"/>
          </a:xfrm>
          <a:prstGeom prst="rect">
            <a:avLst/>
          </a:prstGeom>
          <a:solidFill>
            <a:schemeClr val="bg1">
              <a:lumMod val="85000"/>
            </a:schemeClr>
          </a:solidFill>
        </p:spPr>
        <p:txBody>
          <a:bodyPr wrap="square">
            <a:spAutoFit/>
          </a:bodyPr>
          <a:lstStyle/>
          <a:p>
            <a:r>
              <a:rPr lang="en-US" sz="1800" b="1" i="1" u="none" strike="noStrike" baseline="0" dirty="0">
                <a:solidFill>
                  <a:srgbClr val="000000"/>
                </a:solidFill>
                <a:latin typeface="Arial" panose="020B0604020202020204" pitchFamily="34" charset="0"/>
              </a:rPr>
              <a:t>Factor 4: Specify ICP documentation and maintenance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MOC must describe how the ICP is documented and updated with information collected from more recent HRA assessments and where the documentation is maintained. ICP documentation must be accessible to the ICT, provider network, and enrollees </a:t>
            </a:r>
            <a:r>
              <a:rPr lang="en-US" sz="1800" b="1" i="0" u="none" strike="noStrike" baseline="0" dirty="0">
                <a:solidFill>
                  <a:srgbClr val="000000"/>
                </a:solidFill>
                <a:latin typeface="Arial" panose="020B0604020202020204" pitchFamily="34" charset="0"/>
              </a:rPr>
              <a:t>and/or their caregivers</a:t>
            </a:r>
            <a:r>
              <a:rPr lang="en-US" sz="1800" b="0" i="0" u="none" strike="noStrike" baseline="0" dirty="0">
                <a:solidFill>
                  <a:srgbClr val="000000"/>
                </a:solidFill>
                <a:latin typeface="Arial" panose="020B0604020202020204" pitchFamily="34" charset="0"/>
              </a:rPr>
              <a:t>.</a:t>
            </a:r>
            <a:r>
              <a:rPr lang="en-US" sz="1800" b="0" i="0" u="none" strike="noStrike" baseline="0" dirty="0">
                <a:solidFill>
                  <a:srgbClr val="006FC0"/>
                </a:solidFill>
                <a:latin typeface="Arial" panose="020B0604020202020204" pitchFamily="34" charset="0"/>
              </a:rPr>
              <a:t>*</a:t>
            </a:r>
            <a:endParaRPr lang="en-US" dirty="0"/>
          </a:p>
        </p:txBody>
      </p:sp>
      <p:sp>
        <p:nvSpPr>
          <p:cNvPr id="6" name="Slide Number Placeholder 5">
            <a:extLst>
              <a:ext uri="{FF2B5EF4-FFF2-40B4-BE49-F238E27FC236}">
                <a16:creationId xmlns:a16="http://schemas.microsoft.com/office/drawing/2014/main" id="{DC39B15B-1740-9234-FC10-D84F2989B8CC}"/>
              </a:ext>
            </a:extLst>
          </p:cNvPr>
          <p:cNvSpPr txBox="1">
            <a:spLocks/>
          </p:cNvSpPr>
          <p:nvPr/>
        </p:nvSpPr>
        <p:spPr>
          <a:xfrm>
            <a:off x="603557" y="6257418"/>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12</a:t>
            </a:fld>
            <a:endParaRPr lang="en" dirty="0">
              <a:solidFill>
                <a:schemeClr val="bg2"/>
              </a:solidFill>
            </a:endParaRPr>
          </a:p>
        </p:txBody>
      </p:sp>
    </p:spTree>
    <p:extLst>
      <p:ext uri="{BB962C8B-B14F-4D97-AF65-F5344CB8AC3E}">
        <p14:creationId xmlns:p14="http://schemas.microsoft.com/office/powerpoint/2010/main" val="302464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FD85-9B2F-61F5-DFE0-2F1A91E0B2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F94F6E-576F-D180-ED6A-80179D9CCC12}"/>
              </a:ext>
            </a:extLst>
          </p:cNvPr>
          <p:cNvSpPr txBox="1"/>
          <p:nvPr/>
        </p:nvSpPr>
        <p:spPr>
          <a:xfrm>
            <a:off x="550984" y="417370"/>
            <a:ext cx="1137860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FFFFFF"/>
                </a:solidFill>
                <a:latin typeface="Calibri" panose="020F0502020204030204"/>
              </a:rPr>
              <a:t>Federal Standard: Timeline for MOC review &amp; approval</a:t>
            </a:r>
            <a:endPar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descr="A timeline with a timeline of events&#10;&#10;AI-generated content may be incorrect.">
            <a:extLst>
              <a:ext uri="{FF2B5EF4-FFF2-40B4-BE49-F238E27FC236}">
                <a16:creationId xmlns:a16="http://schemas.microsoft.com/office/drawing/2014/main" id="{EDEA655C-4A65-DDAE-6C0B-08BAADF929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20355" y="1433291"/>
            <a:ext cx="9044278" cy="524356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EF2DAE4-DAEF-72FC-466A-4E037F7C78B6}"/>
                  </a:ext>
                </a:extLst>
              </p14:cNvPr>
              <p14:cNvContentPartPr/>
              <p14:nvPr/>
            </p14:nvContentPartPr>
            <p14:xfrm>
              <a:off x="6601086" y="4308676"/>
              <a:ext cx="2733120" cy="2129400"/>
            </p14:xfrm>
          </p:contentPart>
        </mc:Choice>
        <mc:Fallback xmlns="">
          <p:pic>
            <p:nvPicPr>
              <p:cNvPr id="4" name="Ink 3">
                <a:extLst>
                  <a:ext uri="{FF2B5EF4-FFF2-40B4-BE49-F238E27FC236}">
                    <a16:creationId xmlns:a16="http://schemas.microsoft.com/office/drawing/2014/main" id="{2EF2DAE4-DAEF-72FC-466A-4E037F7C78B6}"/>
                  </a:ext>
                </a:extLst>
              </p:cNvPr>
              <p:cNvPicPr/>
              <p:nvPr/>
            </p:nvPicPr>
            <p:blipFill>
              <a:blip r:embed="rId5"/>
              <a:stretch>
                <a:fillRect/>
              </a:stretch>
            </p:blipFill>
            <p:spPr>
              <a:xfrm>
                <a:off x="6592086" y="4300036"/>
                <a:ext cx="2750760" cy="214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FF5040A-64D4-7C71-DDD6-AB453B3C739F}"/>
                  </a:ext>
                </a:extLst>
              </p14:cNvPr>
              <p14:cNvContentPartPr/>
              <p14:nvPr/>
            </p14:nvContentPartPr>
            <p14:xfrm>
              <a:off x="3455766" y="3526756"/>
              <a:ext cx="807840" cy="36360"/>
            </p14:xfrm>
          </p:contentPart>
        </mc:Choice>
        <mc:Fallback xmlns="">
          <p:pic>
            <p:nvPicPr>
              <p:cNvPr id="6" name="Ink 5">
                <a:extLst>
                  <a:ext uri="{FF2B5EF4-FFF2-40B4-BE49-F238E27FC236}">
                    <a16:creationId xmlns:a16="http://schemas.microsoft.com/office/drawing/2014/main" id="{DFF5040A-64D4-7C71-DDD6-AB453B3C739F}"/>
                  </a:ext>
                </a:extLst>
              </p:cNvPr>
              <p:cNvPicPr/>
              <p:nvPr/>
            </p:nvPicPr>
            <p:blipFill>
              <a:blip r:embed="rId7"/>
              <a:stretch>
                <a:fillRect/>
              </a:stretch>
            </p:blipFill>
            <p:spPr>
              <a:xfrm>
                <a:off x="3446766" y="3517756"/>
                <a:ext cx="825480" cy="54000"/>
              </a:xfrm>
              <a:prstGeom prst="rect">
                <a:avLst/>
              </a:prstGeom>
            </p:spPr>
          </p:pic>
        </mc:Fallback>
      </mc:AlternateContent>
      <p:sp>
        <p:nvSpPr>
          <p:cNvPr id="7" name="Arrow: Down 6">
            <a:extLst>
              <a:ext uri="{FF2B5EF4-FFF2-40B4-BE49-F238E27FC236}">
                <a16:creationId xmlns:a16="http://schemas.microsoft.com/office/drawing/2014/main" id="{AEE8B41F-5783-D4FD-9092-FB0B65C0CA89}"/>
              </a:ext>
            </a:extLst>
          </p:cNvPr>
          <p:cNvSpPr/>
          <p:nvPr/>
        </p:nvSpPr>
        <p:spPr>
          <a:xfrm>
            <a:off x="3990109" y="1900052"/>
            <a:ext cx="403761" cy="71251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8788CB4-7DA9-B9C3-E9E1-E1974CE58898}"/>
              </a:ext>
            </a:extLst>
          </p:cNvPr>
          <p:cNvSpPr/>
          <p:nvPr/>
        </p:nvSpPr>
        <p:spPr>
          <a:xfrm>
            <a:off x="8524504" y="3072740"/>
            <a:ext cx="403761" cy="71251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67E086-4AE8-E984-CC36-D9E0A208E14C}"/>
              </a:ext>
            </a:extLst>
          </p:cNvPr>
          <p:cNvSpPr/>
          <p:nvPr/>
        </p:nvSpPr>
        <p:spPr>
          <a:xfrm>
            <a:off x="9721515" y="1433291"/>
            <a:ext cx="2370221" cy="524356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SNPs begin writing and preparing their Model of Care no later than November for submission to NCQA the following February.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Federal timeline requires </a:t>
            </a:r>
            <a:r>
              <a:rPr lang="en-US" dirty="0">
                <a:solidFill>
                  <a:prstClr val="white"/>
                </a:solidFill>
                <a:latin typeface="Calibri" panose="020F0502020204030204"/>
              </a:rPr>
              <a:t>review &amp; approval in order for the plan to submit a bid to CMS by June.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Without approval, the plan cannot operate.</a:t>
            </a: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F74D27A5-45FC-0999-E380-4658E8684BB1}"/>
              </a:ext>
            </a:extLst>
          </p:cNvPr>
          <p:cNvSpPr txBox="1">
            <a:spLocks/>
          </p:cNvSpPr>
          <p:nvPr/>
        </p:nvSpPr>
        <p:spPr>
          <a:xfrm>
            <a:off x="304927" y="6175676"/>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13</a:t>
            </a:fld>
            <a:endParaRPr lang="en" dirty="0"/>
          </a:p>
        </p:txBody>
      </p:sp>
    </p:spTree>
    <p:extLst>
      <p:ext uri="{BB962C8B-B14F-4D97-AF65-F5344CB8AC3E}">
        <p14:creationId xmlns:p14="http://schemas.microsoft.com/office/powerpoint/2010/main" val="3922791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70DA59-57B6-F06D-5B65-9C15A086BDF9}"/>
              </a:ext>
            </a:extLst>
          </p:cNvPr>
          <p:cNvSpPr txBox="1"/>
          <p:nvPr/>
        </p:nvSpPr>
        <p:spPr>
          <a:xfrm>
            <a:off x="662048" y="241350"/>
            <a:ext cx="7900061"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Off-Cycle Submission – Additional Information/Guidance from CMS: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Dual Eligible (D-SNP) and Institutional (I-SNP) SNPs with a previously approved Model of Care (MOC), must submit Off-Cycle MOC documentation when there are substantive changes to operational processes (June 1 through November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Changes to the MOC are at the SNP’s discretion; however, it is the responsibility of the SNP to notify The Centers for Medicare &amp; Medicaid Services (CMS) of any substantive changes to the MOC via electronic submission to CMS’s Health Plan Management System (HPMS).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a:ea typeface="+mn-ea"/>
                <a:cs typeface="+mn-cs"/>
              </a:rPr>
              <a:t>SNPs may not implement any changes to the MOC until the National Committee for Quality Assurance /CMS approves the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NCQA staff download Off-Cycle submissions on the 15th of each month. Unless there are unresolved issues requiring additional review or guidance, the results are uploaded by the 15th of the following month.</a:t>
            </a:r>
            <a:endParaRPr kumimoji="0" lang="en-US" sz="1800" b="1" i="1"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25A5976D-A1F1-F195-5A7F-A81725DD15DA}"/>
              </a:ext>
            </a:extLst>
          </p:cNvPr>
          <p:cNvSpPr txBox="1"/>
          <p:nvPr/>
        </p:nvSpPr>
        <p:spPr>
          <a:xfrm>
            <a:off x="507669" y="5511592"/>
            <a:ext cx="92419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579B">
                    <a:lumMod val="60000"/>
                    <a:lumOff val="40000"/>
                  </a:srgbClr>
                </a:solidFill>
                <a:effectLst/>
                <a:uLnTx/>
                <a:uFillTx/>
                <a:latin typeface="Arial"/>
                <a:ea typeface="+mn-ea"/>
                <a:cs typeface="+mn-cs"/>
              </a:rPr>
              <a:t>https://snpmoc.ncqa.org/static/media/SNP_MOC_Off-Cycle_Submission_Guidelines.6b195db271d66241dde2.pdf</a:t>
            </a:r>
          </a:p>
        </p:txBody>
      </p:sp>
      <p:sp>
        <p:nvSpPr>
          <p:cNvPr id="6" name="Arrow: Left 5">
            <a:extLst>
              <a:ext uri="{FF2B5EF4-FFF2-40B4-BE49-F238E27FC236}">
                <a16:creationId xmlns:a16="http://schemas.microsoft.com/office/drawing/2014/main" id="{67D68CD0-BAA2-2322-F9CA-F1826C4B9335}"/>
              </a:ext>
            </a:extLst>
          </p:cNvPr>
          <p:cNvSpPr/>
          <p:nvPr/>
        </p:nvSpPr>
        <p:spPr>
          <a:xfrm rot="19551006">
            <a:off x="8277808" y="3199858"/>
            <a:ext cx="688769" cy="353887"/>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88C436C4-4FB5-5265-474C-CA5134C40C27}"/>
              </a:ext>
            </a:extLst>
          </p:cNvPr>
          <p:cNvSpPr txBox="1"/>
          <p:nvPr/>
        </p:nvSpPr>
        <p:spPr>
          <a:xfrm>
            <a:off x="9083842" y="266997"/>
            <a:ext cx="2624552" cy="5027017"/>
          </a:xfrm>
          <a:prstGeom prst="rect">
            <a:avLst/>
          </a:prstGeom>
          <a:solidFill>
            <a:srgbClr val="03384B"/>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a:ea typeface="+mn-ea"/>
                <a:cs typeface="+mn-cs"/>
              </a:rPr>
              <a:t>SNPs need to plan ahead if they anticipate substantive changes to the processes they’ve outlined in their approved MOC. The window to notify CMS/NCQA is only open 6 months and the review by NCQA will take at least a month or two.</a:t>
            </a:r>
          </a:p>
        </p:txBody>
      </p:sp>
      <p:sp>
        <p:nvSpPr>
          <p:cNvPr id="2" name="Slide Number Placeholder 5">
            <a:extLst>
              <a:ext uri="{FF2B5EF4-FFF2-40B4-BE49-F238E27FC236}">
                <a16:creationId xmlns:a16="http://schemas.microsoft.com/office/drawing/2014/main" id="{412835A2-C3BF-8C3D-421E-EEA0320267B7}"/>
              </a:ext>
            </a:extLst>
          </p:cNvPr>
          <p:cNvSpPr txBox="1">
            <a:spLocks/>
          </p:cNvSpPr>
          <p:nvPr/>
        </p:nvSpPr>
        <p:spPr>
          <a:xfrm>
            <a:off x="507669"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solidFill>
              </a:rPr>
              <a:pPr/>
              <a:t>14</a:t>
            </a:fld>
            <a:endParaRPr lang="en" dirty="0">
              <a:solidFill>
                <a:schemeClr val="bg1"/>
              </a:solidFill>
            </a:endParaRPr>
          </a:p>
        </p:txBody>
      </p:sp>
    </p:spTree>
    <p:extLst>
      <p:ext uri="{BB962C8B-B14F-4D97-AF65-F5344CB8AC3E}">
        <p14:creationId xmlns:p14="http://schemas.microsoft.com/office/powerpoint/2010/main" val="287339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106FF-162D-0A8C-B098-E9758DF8CD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D5B63C-CE6F-13C9-7685-8A23C1DEB45A}"/>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State Landscape - Model of Care - Overview</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close-up of a medical advertisement&#10;&#10;AI-generated content may be incorrect.">
            <a:extLst>
              <a:ext uri="{FF2B5EF4-FFF2-40B4-BE49-F238E27FC236}">
                <a16:creationId xmlns:a16="http://schemas.microsoft.com/office/drawing/2014/main" id="{C8E439CE-BF2C-8464-A5A6-77EE44D28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667" y="1402080"/>
            <a:ext cx="7578333" cy="5455920"/>
          </a:xfrm>
          <a:prstGeom prst="rect">
            <a:avLst/>
          </a:prstGeom>
        </p:spPr>
      </p:pic>
      <p:sp>
        <p:nvSpPr>
          <p:cNvPr id="8" name="TextBox 7">
            <a:extLst>
              <a:ext uri="{FF2B5EF4-FFF2-40B4-BE49-F238E27FC236}">
                <a16:creationId xmlns:a16="http://schemas.microsoft.com/office/drawing/2014/main" id="{D557B29A-FDF1-3CB7-7BDC-32A20883A8E2}"/>
              </a:ext>
            </a:extLst>
          </p:cNvPr>
          <p:cNvSpPr txBox="1"/>
          <p:nvPr/>
        </p:nvSpPr>
        <p:spPr>
          <a:xfrm>
            <a:off x="1724464" y="3523314"/>
            <a:ext cx="2405576" cy="1769459"/>
          </a:xfrm>
          <a:prstGeom prst="rect">
            <a:avLst/>
          </a:prstGeom>
          <a:noFill/>
        </p:spPr>
        <p:txBody>
          <a:bodyPr wrap="square">
            <a:spAutoFit/>
          </a:bodyPr>
          <a:lstStyle/>
          <a:p>
            <a:pPr marL="0" marR="0">
              <a:lnSpc>
                <a:spcPct val="115000"/>
              </a:lnSpc>
              <a:spcAft>
                <a:spcPts val="800"/>
              </a:spcAft>
              <a:buNone/>
            </a:pPr>
            <a:r>
              <a:rPr lang="en-US"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Speaker</a:t>
            </a:r>
            <a:r>
              <a:rPr lang="en-US"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Molly Knowles, MPP, Senior Program Officer, Center for Healthcare Strategies</a:t>
            </a:r>
            <a:endParaRPr lang="en-US" dirty="0"/>
          </a:p>
        </p:txBody>
      </p:sp>
      <p:pic>
        <p:nvPicPr>
          <p:cNvPr id="9" name="Picture 8" descr="A person with brown hair smiling&#10;&#10;AI-generated content may be incorrect.">
            <a:extLst>
              <a:ext uri="{FF2B5EF4-FFF2-40B4-BE49-F238E27FC236}">
                <a16:creationId xmlns:a16="http://schemas.microsoft.com/office/drawing/2014/main" id="{CBAB39ED-3399-A04F-826B-85A2E576B6AB}"/>
              </a:ext>
            </a:extLst>
          </p:cNvPr>
          <p:cNvPicPr>
            <a:picLocks noChangeAspect="1"/>
          </p:cNvPicPr>
          <p:nvPr/>
        </p:nvPicPr>
        <p:blipFill>
          <a:blip r:embed="rId3">
            <a:extLst>
              <a:ext uri="{28A0092B-C50C-407E-A947-70E740481C1C}">
                <a14:useLocalDpi xmlns:a14="http://schemas.microsoft.com/office/drawing/2010/main" val="0"/>
              </a:ext>
            </a:extLst>
          </a:blip>
          <a:srcRect l="5153" r="9911"/>
          <a:stretch/>
        </p:blipFill>
        <p:spPr>
          <a:xfrm flipH="1">
            <a:off x="1832569" y="1659541"/>
            <a:ext cx="1520943" cy="1675146"/>
          </a:xfrm>
          <a:prstGeom prst="rect">
            <a:avLst/>
          </a:prstGeom>
        </p:spPr>
      </p:pic>
      <p:sp>
        <p:nvSpPr>
          <p:cNvPr id="3" name="Slide Number Placeholder 5">
            <a:extLst>
              <a:ext uri="{FF2B5EF4-FFF2-40B4-BE49-F238E27FC236}">
                <a16:creationId xmlns:a16="http://schemas.microsoft.com/office/drawing/2014/main" id="{AA19420D-333F-C5B0-0B8D-DF9D69ABE00B}"/>
              </a:ext>
            </a:extLst>
          </p:cNvPr>
          <p:cNvSpPr txBox="1">
            <a:spLocks/>
          </p:cNvSpPr>
          <p:nvPr/>
        </p:nvSpPr>
        <p:spPr>
          <a:xfrm>
            <a:off x="418825"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15</a:t>
            </a:fld>
            <a:endParaRPr lang="en" dirty="0">
              <a:solidFill>
                <a:schemeClr val="bg2"/>
              </a:solidFill>
            </a:endParaRPr>
          </a:p>
        </p:txBody>
      </p:sp>
    </p:spTree>
    <p:extLst>
      <p:ext uri="{BB962C8B-B14F-4D97-AF65-F5344CB8AC3E}">
        <p14:creationId xmlns:p14="http://schemas.microsoft.com/office/powerpoint/2010/main" val="398800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1DBE5D-2306-3EBB-3697-2D0CAAE199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16</a:t>
            </a:fld>
            <a:endParaRPr lang="en"/>
          </a:p>
        </p:txBody>
      </p:sp>
      <p:pic>
        <p:nvPicPr>
          <p:cNvPr id="3" name="Picture 2" descr="A close-up of a health care policy&#10;&#10;AI-generated content may be incorrect.">
            <a:extLst>
              <a:ext uri="{FF2B5EF4-FFF2-40B4-BE49-F238E27FC236}">
                <a16:creationId xmlns:a16="http://schemas.microsoft.com/office/drawing/2014/main" id="{7966EBD8-AADB-BE86-7600-53A962FE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124" y="0"/>
            <a:ext cx="9253996" cy="6858000"/>
          </a:xfrm>
          <a:prstGeom prst="rect">
            <a:avLst/>
          </a:prstGeom>
        </p:spPr>
      </p:pic>
      <p:sp>
        <p:nvSpPr>
          <p:cNvPr id="4" name="Slide Number Placeholder 5">
            <a:extLst>
              <a:ext uri="{FF2B5EF4-FFF2-40B4-BE49-F238E27FC236}">
                <a16:creationId xmlns:a16="http://schemas.microsoft.com/office/drawing/2014/main" id="{B7FB1F8C-FB06-62A8-E039-5B511F8C923E}"/>
              </a:ext>
            </a:extLst>
          </p:cNvPr>
          <p:cNvSpPr txBox="1">
            <a:spLocks/>
          </p:cNvSpPr>
          <p:nvPr/>
        </p:nvSpPr>
        <p:spPr>
          <a:xfrm>
            <a:off x="415979" y="5989279"/>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l" defTabSz="914400" rtl="0" eaLnBrk="1" latinLnBrk="0" hangingPunct="1">
              <a:buNone/>
              <a:defRPr sz="1800" kern="1200">
                <a:solidFill>
                  <a:schemeClr val="lt1"/>
                </a:solidFill>
                <a:latin typeface="+mn-lt"/>
                <a:ea typeface="+mn-ea"/>
                <a:cs typeface="+mn-cs"/>
              </a:defRPr>
            </a:lvl1pPr>
            <a:lvl2pPr marL="457200" lvl="1" algn="l" defTabSz="914400" rtl="0" eaLnBrk="1" latinLnBrk="0" hangingPunct="1">
              <a:buNone/>
              <a:defRPr sz="1800" kern="1200">
                <a:solidFill>
                  <a:schemeClr val="lt1"/>
                </a:solidFill>
                <a:latin typeface="+mn-lt"/>
                <a:ea typeface="+mn-ea"/>
                <a:cs typeface="+mn-cs"/>
              </a:defRPr>
            </a:lvl2pPr>
            <a:lvl3pPr marL="914400" lvl="2" algn="l" defTabSz="914400" rtl="0" eaLnBrk="1" latinLnBrk="0" hangingPunct="1">
              <a:buNone/>
              <a:defRPr sz="1800" kern="1200">
                <a:solidFill>
                  <a:schemeClr val="lt1"/>
                </a:solidFill>
                <a:latin typeface="+mn-lt"/>
                <a:ea typeface="+mn-ea"/>
                <a:cs typeface="+mn-cs"/>
              </a:defRPr>
            </a:lvl3pPr>
            <a:lvl4pPr marL="1371600" lvl="3" algn="l" defTabSz="914400" rtl="0" eaLnBrk="1" latinLnBrk="0" hangingPunct="1">
              <a:buNone/>
              <a:defRPr sz="1800" kern="1200">
                <a:solidFill>
                  <a:schemeClr val="lt1"/>
                </a:solidFill>
                <a:latin typeface="+mn-lt"/>
                <a:ea typeface="+mn-ea"/>
                <a:cs typeface="+mn-cs"/>
              </a:defRPr>
            </a:lvl4pPr>
            <a:lvl5pPr marL="1828800" lvl="4" algn="l" defTabSz="914400" rtl="0" eaLnBrk="1" latinLnBrk="0" hangingPunct="1">
              <a:buNone/>
              <a:defRPr sz="1800" kern="1200">
                <a:solidFill>
                  <a:schemeClr val="lt1"/>
                </a:solidFill>
                <a:latin typeface="+mn-lt"/>
                <a:ea typeface="+mn-ea"/>
                <a:cs typeface="+mn-cs"/>
              </a:defRPr>
            </a:lvl5pPr>
            <a:lvl6pPr marL="2286000" lvl="5" algn="l" defTabSz="914400" rtl="0" eaLnBrk="1" latinLnBrk="0" hangingPunct="1">
              <a:buNone/>
              <a:defRPr sz="1800" kern="1200">
                <a:solidFill>
                  <a:schemeClr val="lt1"/>
                </a:solidFill>
                <a:latin typeface="+mn-lt"/>
                <a:ea typeface="+mn-ea"/>
                <a:cs typeface="+mn-cs"/>
              </a:defRPr>
            </a:lvl6pPr>
            <a:lvl7pPr marL="2743200" lvl="6" algn="l" defTabSz="914400" rtl="0" eaLnBrk="1" latinLnBrk="0" hangingPunct="1">
              <a:buNone/>
              <a:defRPr sz="1800" kern="1200">
                <a:solidFill>
                  <a:schemeClr val="lt1"/>
                </a:solidFill>
                <a:latin typeface="+mn-lt"/>
                <a:ea typeface="+mn-ea"/>
                <a:cs typeface="+mn-cs"/>
              </a:defRPr>
            </a:lvl7pPr>
            <a:lvl8pPr marL="3200400" lvl="7" algn="l" defTabSz="914400" rtl="0" eaLnBrk="1" latinLnBrk="0" hangingPunct="1">
              <a:buNone/>
              <a:defRPr sz="1800" kern="1200">
                <a:solidFill>
                  <a:schemeClr val="lt1"/>
                </a:solidFill>
                <a:latin typeface="+mn-lt"/>
                <a:ea typeface="+mn-ea"/>
                <a:cs typeface="+mn-cs"/>
              </a:defRPr>
            </a:lvl8pPr>
            <a:lvl9pPr marL="3657600" lvl="8" algn="l" defTabSz="914400" rtl="0" eaLnBrk="1" latinLnBrk="0" hangingPunct="1">
              <a:buNone/>
              <a:defRPr sz="1800" kern="1200">
                <a:solidFill>
                  <a:schemeClr val="lt1"/>
                </a:solidFill>
                <a:latin typeface="+mn-lt"/>
                <a:ea typeface="+mn-ea"/>
                <a:cs typeface="+mn-cs"/>
              </a:defRPr>
            </a:lvl9pPr>
          </a:lstStyle>
          <a:p>
            <a:fld id="{00000000-1234-1234-1234-123412341234}" type="slidenum">
              <a:rPr lang="en" smtClean="0">
                <a:solidFill>
                  <a:schemeClr val="bg2"/>
                </a:solidFill>
              </a:rPr>
              <a:pPr/>
              <a:t>16</a:t>
            </a:fld>
            <a:endParaRPr lang="en" dirty="0">
              <a:solidFill>
                <a:schemeClr val="bg2"/>
              </a:solidFill>
            </a:endParaRPr>
          </a:p>
        </p:txBody>
      </p:sp>
    </p:spTree>
    <p:extLst>
      <p:ext uri="{BB962C8B-B14F-4D97-AF65-F5344CB8AC3E}">
        <p14:creationId xmlns:p14="http://schemas.microsoft.com/office/powerpoint/2010/main" val="91311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AFB94-2407-4E8D-6CC5-B47791DFA4C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17</a:t>
            </a:fld>
            <a:endParaRPr lang="en"/>
          </a:p>
        </p:txBody>
      </p:sp>
      <p:pic>
        <p:nvPicPr>
          <p:cNvPr id="4" name="Picture 3" descr="A blue and white text with a globe and map">
            <a:extLst>
              <a:ext uri="{FF2B5EF4-FFF2-40B4-BE49-F238E27FC236}">
                <a16:creationId xmlns:a16="http://schemas.microsoft.com/office/drawing/2014/main" id="{DD49F2F0-90BA-AAED-2A79-17E9E1497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540" y="102697"/>
            <a:ext cx="9020919" cy="6673782"/>
          </a:xfrm>
          <a:prstGeom prst="rect">
            <a:avLst/>
          </a:prstGeom>
        </p:spPr>
      </p:pic>
      <p:sp>
        <p:nvSpPr>
          <p:cNvPr id="3" name="Slide Number Placeholder 5">
            <a:extLst>
              <a:ext uri="{FF2B5EF4-FFF2-40B4-BE49-F238E27FC236}">
                <a16:creationId xmlns:a16="http://schemas.microsoft.com/office/drawing/2014/main" id="{906EB52D-9048-C8F1-7EC8-5EDA4D7576FF}"/>
              </a:ext>
            </a:extLst>
          </p:cNvPr>
          <p:cNvSpPr txBox="1">
            <a:spLocks/>
          </p:cNvSpPr>
          <p:nvPr/>
        </p:nvSpPr>
        <p:spPr>
          <a:xfrm>
            <a:off x="491837" y="5989279"/>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l" defTabSz="914400" rtl="0" eaLnBrk="1" latinLnBrk="0" hangingPunct="1">
              <a:buNone/>
              <a:defRPr sz="1800" kern="1200">
                <a:solidFill>
                  <a:schemeClr val="lt1"/>
                </a:solidFill>
                <a:latin typeface="+mn-lt"/>
                <a:ea typeface="+mn-ea"/>
                <a:cs typeface="+mn-cs"/>
              </a:defRPr>
            </a:lvl1pPr>
            <a:lvl2pPr marL="457200" lvl="1" algn="l" defTabSz="914400" rtl="0" eaLnBrk="1" latinLnBrk="0" hangingPunct="1">
              <a:buNone/>
              <a:defRPr sz="1800" kern="1200">
                <a:solidFill>
                  <a:schemeClr val="lt1"/>
                </a:solidFill>
                <a:latin typeface="+mn-lt"/>
                <a:ea typeface="+mn-ea"/>
                <a:cs typeface="+mn-cs"/>
              </a:defRPr>
            </a:lvl2pPr>
            <a:lvl3pPr marL="914400" lvl="2" algn="l" defTabSz="914400" rtl="0" eaLnBrk="1" latinLnBrk="0" hangingPunct="1">
              <a:buNone/>
              <a:defRPr sz="1800" kern="1200">
                <a:solidFill>
                  <a:schemeClr val="lt1"/>
                </a:solidFill>
                <a:latin typeface="+mn-lt"/>
                <a:ea typeface="+mn-ea"/>
                <a:cs typeface="+mn-cs"/>
              </a:defRPr>
            </a:lvl3pPr>
            <a:lvl4pPr marL="1371600" lvl="3" algn="l" defTabSz="914400" rtl="0" eaLnBrk="1" latinLnBrk="0" hangingPunct="1">
              <a:buNone/>
              <a:defRPr sz="1800" kern="1200">
                <a:solidFill>
                  <a:schemeClr val="lt1"/>
                </a:solidFill>
                <a:latin typeface="+mn-lt"/>
                <a:ea typeface="+mn-ea"/>
                <a:cs typeface="+mn-cs"/>
              </a:defRPr>
            </a:lvl4pPr>
            <a:lvl5pPr marL="1828800" lvl="4" algn="l" defTabSz="914400" rtl="0" eaLnBrk="1" latinLnBrk="0" hangingPunct="1">
              <a:buNone/>
              <a:defRPr sz="1800" kern="1200">
                <a:solidFill>
                  <a:schemeClr val="lt1"/>
                </a:solidFill>
                <a:latin typeface="+mn-lt"/>
                <a:ea typeface="+mn-ea"/>
                <a:cs typeface="+mn-cs"/>
              </a:defRPr>
            </a:lvl5pPr>
            <a:lvl6pPr marL="2286000" lvl="5" algn="l" defTabSz="914400" rtl="0" eaLnBrk="1" latinLnBrk="0" hangingPunct="1">
              <a:buNone/>
              <a:defRPr sz="1800" kern="1200">
                <a:solidFill>
                  <a:schemeClr val="lt1"/>
                </a:solidFill>
                <a:latin typeface="+mn-lt"/>
                <a:ea typeface="+mn-ea"/>
                <a:cs typeface="+mn-cs"/>
              </a:defRPr>
            </a:lvl6pPr>
            <a:lvl7pPr marL="2743200" lvl="6" algn="l" defTabSz="914400" rtl="0" eaLnBrk="1" latinLnBrk="0" hangingPunct="1">
              <a:buNone/>
              <a:defRPr sz="1800" kern="1200">
                <a:solidFill>
                  <a:schemeClr val="lt1"/>
                </a:solidFill>
                <a:latin typeface="+mn-lt"/>
                <a:ea typeface="+mn-ea"/>
                <a:cs typeface="+mn-cs"/>
              </a:defRPr>
            </a:lvl7pPr>
            <a:lvl8pPr marL="3200400" lvl="7" algn="l" defTabSz="914400" rtl="0" eaLnBrk="1" latinLnBrk="0" hangingPunct="1">
              <a:buNone/>
              <a:defRPr sz="1800" kern="1200">
                <a:solidFill>
                  <a:schemeClr val="lt1"/>
                </a:solidFill>
                <a:latin typeface="+mn-lt"/>
                <a:ea typeface="+mn-ea"/>
                <a:cs typeface="+mn-cs"/>
              </a:defRPr>
            </a:lvl8pPr>
            <a:lvl9pPr marL="3657600" lvl="8" algn="l" defTabSz="914400" rtl="0" eaLnBrk="1" latinLnBrk="0" hangingPunct="1">
              <a:buNone/>
              <a:defRPr sz="1800" kern="1200">
                <a:solidFill>
                  <a:schemeClr val="lt1"/>
                </a:solidFill>
                <a:latin typeface="+mn-lt"/>
                <a:ea typeface="+mn-ea"/>
                <a:cs typeface="+mn-cs"/>
              </a:defRPr>
            </a:lvl9pPr>
          </a:lstStyle>
          <a:p>
            <a:fld id="{00000000-1234-1234-1234-123412341234}" type="slidenum">
              <a:rPr lang="en" smtClean="0">
                <a:solidFill>
                  <a:schemeClr val="bg2"/>
                </a:solidFill>
              </a:rPr>
              <a:pPr/>
              <a:t>17</a:t>
            </a:fld>
            <a:endParaRPr lang="en" dirty="0">
              <a:solidFill>
                <a:schemeClr val="bg2"/>
              </a:solidFill>
            </a:endParaRPr>
          </a:p>
        </p:txBody>
      </p:sp>
    </p:spTree>
    <p:extLst>
      <p:ext uri="{BB962C8B-B14F-4D97-AF65-F5344CB8AC3E}">
        <p14:creationId xmlns:p14="http://schemas.microsoft.com/office/powerpoint/2010/main" val="3523047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4A1986-D236-DA0D-0C76-975F399D2D0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18</a:t>
            </a:fld>
            <a:endParaRPr lang="en"/>
          </a:p>
        </p:txBody>
      </p:sp>
      <p:pic>
        <p:nvPicPr>
          <p:cNvPr id="4" name="Picture 3" descr="A blue rectangular banner with text&#10;&#10;AI-generated content may be incorrect.">
            <a:extLst>
              <a:ext uri="{FF2B5EF4-FFF2-40B4-BE49-F238E27FC236}">
                <a16:creationId xmlns:a16="http://schemas.microsoft.com/office/drawing/2014/main" id="{A5D0222E-F067-A394-52CA-6A0A1C95C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988" y="37120"/>
            <a:ext cx="9192024" cy="6858000"/>
          </a:xfrm>
          <a:prstGeom prst="rect">
            <a:avLst/>
          </a:prstGeom>
        </p:spPr>
      </p:pic>
      <p:sp>
        <p:nvSpPr>
          <p:cNvPr id="3" name="Slide Number Placeholder 5">
            <a:extLst>
              <a:ext uri="{FF2B5EF4-FFF2-40B4-BE49-F238E27FC236}">
                <a16:creationId xmlns:a16="http://schemas.microsoft.com/office/drawing/2014/main" id="{1575A86F-7B9C-B846-0D0B-29FC1BDE84FD}"/>
              </a:ext>
            </a:extLst>
          </p:cNvPr>
          <p:cNvSpPr txBox="1">
            <a:spLocks/>
          </p:cNvSpPr>
          <p:nvPr/>
        </p:nvSpPr>
        <p:spPr>
          <a:xfrm>
            <a:off x="449062" y="5989279"/>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l" defTabSz="914400" rtl="0" eaLnBrk="1" latinLnBrk="0" hangingPunct="1">
              <a:buNone/>
              <a:defRPr sz="1800" kern="1200">
                <a:solidFill>
                  <a:schemeClr val="lt1"/>
                </a:solidFill>
                <a:latin typeface="+mn-lt"/>
                <a:ea typeface="+mn-ea"/>
                <a:cs typeface="+mn-cs"/>
              </a:defRPr>
            </a:lvl1pPr>
            <a:lvl2pPr marL="457200" lvl="1" algn="l" defTabSz="914400" rtl="0" eaLnBrk="1" latinLnBrk="0" hangingPunct="1">
              <a:buNone/>
              <a:defRPr sz="1800" kern="1200">
                <a:solidFill>
                  <a:schemeClr val="lt1"/>
                </a:solidFill>
                <a:latin typeface="+mn-lt"/>
                <a:ea typeface="+mn-ea"/>
                <a:cs typeface="+mn-cs"/>
              </a:defRPr>
            </a:lvl2pPr>
            <a:lvl3pPr marL="914400" lvl="2" algn="l" defTabSz="914400" rtl="0" eaLnBrk="1" latinLnBrk="0" hangingPunct="1">
              <a:buNone/>
              <a:defRPr sz="1800" kern="1200">
                <a:solidFill>
                  <a:schemeClr val="lt1"/>
                </a:solidFill>
                <a:latin typeface="+mn-lt"/>
                <a:ea typeface="+mn-ea"/>
                <a:cs typeface="+mn-cs"/>
              </a:defRPr>
            </a:lvl3pPr>
            <a:lvl4pPr marL="1371600" lvl="3" algn="l" defTabSz="914400" rtl="0" eaLnBrk="1" latinLnBrk="0" hangingPunct="1">
              <a:buNone/>
              <a:defRPr sz="1800" kern="1200">
                <a:solidFill>
                  <a:schemeClr val="lt1"/>
                </a:solidFill>
                <a:latin typeface="+mn-lt"/>
                <a:ea typeface="+mn-ea"/>
                <a:cs typeface="+mn-cs"/>
              </a:defRPr>
            </a:lvl4pPr>
            <a:lvl5pPr marL="1828800" lvl="4" algn="l" defTabSz="914400" rtl="0" eaLnBrk="1" latinLnBrk="0" hangingPunct="1">
              <a:buNone/>
              <a:defRPr sz="1800" kern="1200">
                <a:solidFill>
                  <a:schemeClr val="lt1"/>
                </a:solidFill>
                <a:latin typeface="+mn-lt"/>
                <a:ea typeface="+mn-ea"/>
                <a:cs typeface="+mn-cs"/>
              </a:defRPr>
            </a:lvl5pPr>
            <a:lvl6pPr marL="2286000" lvl="5" algn="l" defTabSz="914400" rtl="0" eaLnBrk="1" latinLnBrk="0" hangingPunct="1">
              <a:buNone/>
              <a:defRPr sz="1800" kern="1200">
                <a:solidFill>
                  <a:schemeClr val="lt1"/>
                </a:solidFill>
                <a:latin typeface="+mn-lt"/>
                <a:ea typeface="+mn-ea"/>
                <a:cs typeface="+mn-cs"/>
              </a:defRPr>
            </a:lvl6pPr>
            <a:lvl7pPr marL="2743200" lvl="6" algn="l" defTabSz="914400" rtl="0" eaLnBrk="1" latinLnBrk="0" hangingPunct="1">
              <a:buNone/>
              <a:defRPr sz="1800" kern="1200">
                <a:solidFill>
                  <a:schemeClr val="lt1"/>
                </a:solidFill>
                <a:latin typeface="+mn-lt"/>
                <a:ea typeface="+mn-ea"/>
                <a:cs typeface="+mn-cs"/>
              </a:defRPr>
            </a:lvl7pPr>
            <a:lvl8pPr marL="3200400" lvl="7" algn="l" defTabSz="914400" rtl="0" eaLnBrk="1" latinLnBrk="0" hangingPunct="1">
              <a:buNone/>
              <a:defRPr sz="1800" kern="1200">
                <a:solidFill>
                  <a:schemeClr val="lt1"/>
                </a:solidFill>
                <a:latin typeface="+mn-lt"/>
                <a:ea typeface="+mn-ea"/>
                <a:cs typeface="+mn-cs"/>
              </a:defRPr>
            </a:lvl8pPr>
            <a:lvl9pPr marL="3657600" lvl="8" algn="l" defTabSz="914400" rtl="0" eaLnBrk="1" latinLnBrk="0" hangingPunct="1">
              <a:buNone/>
              <a:defRPr sz="1800" kern="1200">
                <a:solidFill>
                  <a:schemeClr val="lt1"/>
                </a:solidFill>
                <a:latin typeface="+mn-lt"/>
                <a:ea typeface="+mn-ea"/>
                <a:cs typeface="+mn-cs"/>
              </a:defRPr>
            </a:lvl9pPr>
          </a:lstStyle>
          <a:p>
            <a:fld id="{00000000-1234-1234-1234-123412341234}" type="slidenum">
              <a:rPr lang="en" smtClean="0">
                <a:solidFill>
                  <a:schemeClr val="bg2"/>
                </a:solidFill>
              </a:rPr>
              <a:pPr/>
              <a:t>18</a:t>
            </a:fld>
            <a:endParaRPr lang="en" dirty="0">
              <a:solidFill>
                <a:schemeClr val="bg2"/>
              </a:solidFill>
            </a:endParaRPr>
          </a:p>
        </p:txBody>
      </p:sp>
    </p:spTree>
    <p:extLst>
      <p:ext uri="{BB962C8B-B14F-4D97-AF65-F5344CB8AC3E}">
        <p14:creationId xmlns:p14="http://schemas.microsoft.com/office/powerpoint/2010/main" val="307209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0F845-E2D6-7B51-DACF-366428F53237}"/>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State Perspective: Virginia</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D6BD4B61-D70C-AF04-02C1-0C851F6E85C3}"/>
              </a:ext>
            </a:extLst>
          </p:cNvPr>
          <p:cNvSpPr txBox="1">
            <a:spLocks/>
          </p:cNvSpPr>
          <p:nvPr/>
        </p:nvSpPr>
        <p:spPr>
          <a:xfrm>
            <a:off x="550984"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19</a:t>
            </a:fld>
            <a:endParaRPr lang="en" dirty="0">
              <a:solidFill>
                <a:schemeClr val="bg2"/>
              </a:solidFill>
            </a:endParaRPr>
          </a:p>
        </p:txBody>
      </p:sp>
      <p:sp>
        <p:nvSpPr>
          <p:cNvPr id="4" name="TextBox 3">
            <a:extLst>
              <a:ext uri="{FF2B5EF4-FFF2-40B4-BE49-F238E27FC236}">
                <a16:creationId xmlns:a16="http://schemas.microsoft.com/office/drawing/2014/main" id="{65927C69-D6B7-9C7A-1490-A8C63FDAC307}"/>
              </a:ext>
            </a:extLst>
          </p:cNvPr>
          <p:cNvSpPr txBox="1"/>
          <p:nvPr/>
        </p:nvSpPr>
        <p:spPr>
          <a:xfrm>
            <a:off x="916784" y="1499911"/>
            <a:ext cx="10287000" cy="5078313"/>
          </a:xfrm>
          <a:prstGeom prst="rect">
            <a:avLst/>
          </a:prstGeom>
          <a:noFill/>
        </p:spPr>
        <p:txBody>
          <a:bodyPr wrap="square" rtlCol="0">
            <a:spAutoFit/>
          </a:bodyPr>
          <a:lstStyle/>
          <a:p>
            <a:r>
              <a:rPr lang="en-US" sz="2800" b="1" dirty="0">
                <a:solidFill>
                  <a:schemeClr val="bg2"/>
                </a:solidFill>
              </a:rPr>
              <a:t>State of the State</a:t>
            </a:r>
          </a:p>
          <a:p>
            <a:pPr marL="342900" indent="-342900">
              <a:buFont typeface="Wingdings" panose="05000000000000000000" pitchFamily="2" charset="2"/>
              <a:buChar char="Ø"/>
            </a:pPr>
            <a:r>
              <a:rPr lang="en-US" sz="2000" dirty="0">
                <a:solidFill>
                  <a:schemeClr val="bg2"/>
                </a:solidFill>
              </a:rPr>
              <a:t>All DSNPs must have a Medicaid Managed Care (MMC) Contract and vice versa. </a:t>
            </a:r>
          </a:p>
          <a:p>
            <a:pPr marL="342900" indent="-342900">
              <a:buFont typeface="Wingdings" panose="05000000000000000000" pitchFamily="2" charset="2"/>
              <a:buChar char="Ø"/>
            </a:pPr>
            <a:r>
              <a:rPr lang="en-US" sz="2000" dirty="0">
                <a:solidFill>
                  <a:schemeClr val="bg2"/>
                </a:solidFill>
              </a:rPr>
              <a:t>All DSNPs must operate with Exclusively Aligned Enrollment.</a:t>
            </a:r>
          </a:p>
          <a:p>
            <a:pPr marL="342900" indent="-342900">
              <a:buFont typeface="Wingdings" panose="05000000000000000000" pitchFamily="2" charset="2"/>
              <a:buChar char="Ø"/>
            </a:pPr>
            <a:r>
              <a:rPr lang="en-US" sz="2000" dirty="0">
                <a:solidFill>
                  <a:schemeClr val="bg2"/>
                </a:solidFill>
              </a:rPr>
              <a:t>All DSNPS must integrate MOC/Care Coordination. </a:t>
            </a:r>
          </a:p>
          <a:p>
            <a:pPr marL="800100" lvl="1" indent="-342900">
              <a:buFont typeface="Wingdings" panose="05000000000000000000" pitchFamily="2" charset="2"/>
              <a:buChar char="Ø"/>
            </a:pPr>
            <a:r>
              <a:rPr lang="en-US" sz="2000" dirty="0">
                <a:solidFill>
                  <a:schemeClr val="bg2"/>
                </a:solidFill>
              </a:rPr>
              <a:t>Must adopt the State’s MOC unless it conflicts with Federal Requirements. </a:t>
            </a:r>
          </a:p>
          <a:p>
            <a:pPr marL="800100" lvl="1" indent="-342900">
              <a:buFont typeface="Wingdings" panose="05000000000000000000" pitchFamily="2" charset="2"/>
              <a:buChar char="Ø"/>
            </a:pPr>
            <a:endParaRPr lang="en-US" sz="2000" dirty="0">
              <a:solidFill>
                <a:schemeClr val="bg2"/>
              </a:solidFill>
            </a:endParaRPr>
          </a:p>
          <a:p>
            <a:r>
              <a:rPr lang="en-US" sz="2800" b="1" dirty="0">
                <a:solidFill>
                  <a:schemeClr val="bg2"/>
                </a:solidFill>
              </a:rPr>
              <a:t>Positives</a:t>
            </a:r>
          </a:p>
          <a:p>
            <a:pPr marL="342900" indent="-342900">
              <a:buFont typeface="Wingdings" panose="05000000000000000000" pitchFamily="2" charset="2"/>
              <a:buChar char="Ø"/>
            </a:pPr>
            <a:r>
              <a:rPr lang="en-US" sz="2000" dirty="0">
                <a:solidFill>
                  <a:schemeClr val="bg2"/>
                </a:solidFill>
              </a:rPr>
              <a:t>Collaboration – training, problem solving, etc.</a:t>
            </a:r>
          </a:p>
          <a:p>
            <a:pPr marL="342900" indent="-342900">
              <a:buFont typeface="Wingdings" panose="05000000000000000000" pitchFamily="2" charset="2"/>
              <a:buChar char="Ø"/>
            </a:pPr>
            <a:r>
              <a:rPr lang="en-US" sz="2000" dirty="0">
                <a:solidFill>
                  <a:schemeClr val="bg2"/>
                </a:solidFill>
              </a:rPr>
              <a:t>Streamlined/Simplified process for members.</a:t>
            </a:r>
          </a:p>
          <a:p>
            <a:pPr marL="342900" indent="-342900">
              <a:buFont typeface="Wingdings" panose="05000000000000000000" pitchFamily="2" charset="2"/>
              <a:buChar char="Ø"/>
            </a:pPr>
            <a:endParaRPr lang="en-US" sz="2000" dirty="0">
              <a:solidFill>
                <a:schemeClr val="bg2"/>
              </a:solidFill>
            </a:endParaRPr>
          </a:p>
          <a:p>
            <a:r>
              <a:rPr lang="en-US" sz="2800" b="1" dirty="0">
                <a:solidFill>
                  <a:schemeClr val="bg2"/>
                </a:solidFill>
              </a:rPr>
              <a:t>Pain Points </a:t>
            </a:r>
          </a:p>
          <a:p>
            <a:pPr marL="342900" indent="-342900">
              <a:buFont typeface="Wingdings" panose="05000000000000000000" pitchFamily="2" charset="2"/>
              <a:buChar char="Ø"/>
            </a:pPr>
            <a:r>
              <a:rPr lang="en-US" sz="2000" dirty="0">
                <a:solidFill>
                  <a:schemeClr val="bg2"/>
                </a:solidFill>
              </a:rPr>
              <a:t>Process – DSNP Submission to CMS and timing.</a:t>
            </a:r>
          </a:p>
          <a:p>
            <a:pPr marL="342900" indent="-342900">
              <a:buFont typeface="Wingdings" panose="05000000000000000000" pitchFamily="2" charset="2"/>
              <a:buChar char="Ø"/>
            </a:pPr>
            <a:r>
              <a:rPr lang="en-US" sz="2000" dirty="0">
                <a:solidFill>
                  <a:schemeClr val="bg2"/>
                </a:solidFill>
              </a:rPr>
              <a:t>Differences in MOC Approach/Requirements.</a:t>
            </a:r>
          </a:p>
          <a:p>
            <a:pPr marL="342900" indent="-342900">
              <a:buFont typeface="Wingdings" panose="05000000000000000000" pitchFamily="2" charset="2"/>
              <a:buChar char="Ø"/>
            </a:pPr>
            <a:r>
              <a:rPr lang="en-US" sz="2000" dirty="0">
                <a:solidFill>
                  <a:schemeClr val="bg2"/>
                </a:solidFill>
              </a:rPr>
              <a:t>Impact to MMC PMPM. </a:t>
            </a:r>
          </a:p>
          <a:p>
            <a:pPr marL="342900" indent="-342900">
              <a:buFont typeface="Wingdings" panose="05000000000000000000" pitchFamily="2" charset="2"/>
              <a:buChar char="Ø"/>
            </a:pPr>
            <a:endParaRPr lang="en-US" sz="2000" dirty="0">
              <a:solidFill>
                <a:schemeClr val="bg2"/>
              </a:solidFill>
            </a:endParaRPr>
          </a:p>
        </p:txBody>
      </p:sp>
    </p:spTree>
    <p:extLst>
      <p:ext uri="{BB962C8B-B14F-4D97-AF65-F5344CB8AC3E}">
        <p14:creationId xmlns:p14="http://schemas.microsoft.com/office/powerpoint/2010/main" val="406372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3;p16">
            <a:extLst>
              <a:ext uri="{FF2B5EF4-FFF2-40B4-BE49-F238E27FC236}">
                <a16:creationId xmlns:a16="http://schemas.microsoft.com/office/drawing/2014/main" id="{C346F683-9DEF-E360-5A00-AF1EA1611608}"/>
              </a:ext>
            </a:extLst>
          </p:cNvPr>
          <p:cNvSpPr txBox="1"/>
          <p:nvPr/>
        </p:nvSpPr>
        <p:spPr>
          <a:xfrm>
            <a:off x="515457" y="695278"/>
            <a:ext cx="7429679" cy="8771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300"/>
              </a:lnSpc>
              <a:spcBef>
                <a:spcPts val="0"/>
              </a:spcBef>
              <a:spcAft>
                <a:spcPts val="0"/>
              </a:spcAft>
              <a:buClrTx/>
              <a:buSzTx/>
              <a:buFontTx/>
              <a:buNone/>
              <a:tabLst/>
              <a:defRPr/>
            </a:pPr>
            <a:r>
              <a:rPr kumimoji="0" lang="en" sz="4500" b="1" i="0" u="none" strike="noStrike" kern="1200" cap="none" spc="0" normalizeH="0" baseline="0" noProof="0" dirty="0">
                <a:ln>
                  <a:noFill/>
                </a:ln>
                <a:solidFill>
                  <a:srgbClr val="FFFFFF"/>
                </a:solidFill>
                <a:effectLst/>
                <a:uLnTx/>
                <a:uFillTx/>
                <a:latin typeface="League Spartan"/>
                <a:ea typeface="League Spartan"/>
                <a:cs typeface="League Spartan"/>
                <a:sym typeface="League Spartan"/>
              </a:rPr>
              <a:t>Learning Objectives  </a:t>
            </a:r>
            <a:endParaRPr kumimoji="0" sz="1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CEF3A973-B3BD-6A74-6FEB-76F398EC2ECA}"/>
              </a:ext>
            </a:extLst>
          </p:cNvPr>
          <p:cNvSpPr txBox="1"/>
          <p:nvPr/>
        </p:nvSpPr>
        <p:spPr>
          <a:xfrm>
            <a:off x="1165178" y="1883190"/>
            <a:ext cx="7429679" cy="5016758"/>
          </a:xfrm>
          <a:prstGeom prst="rect">
            <a:avLst/>
          </a:prstGeom>
          <a:noFill/>
        </p:spPr>
        <p:txBody>
          <a:bodyPr wrap="square">
            <a:spAutoFit/>
          </a:bodyPr>
          <a:lstStyle/>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800" dirty="0">
                <a:solidFill>
                  <a:srgbClr val="FFFFFF"/>
                </a:solidFill>
                <a:latin typeface="Calibri" panose="020F0502020204030204"/>
              </a:rPr>
              <a:t>Gain a high-level perspective of the current status of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Model of Care requirements for SNPs around key components, such as HRA, ICP</a:t>
            </a:r>
          </a:p>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Identify areas of overlap between state and federal requirements, using examples</a:t>
            </a:r>
          </a:p>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Articulate options for encouraging alignment between state and federal requirements</a:t>
            </a:r>
          </a:p>
          <a:p>
            <a:pPr marL="463550" marR="0" lvl="0" indent="-4635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609585" marR="0" lvl="0" indent="-397923" algn="l" defTabSz="1219170" rtl="0" eaLnBrk="1" fontAlgn="auto" latinLnBrk="0" hangingPunct="1">
              <a:lnSpc>
                <a:spcPct val="100000"/>
              </a:lnSpc>
              <a:spcBef>
                <a:spcPts val="0"/>
              </a:spcBef>
              <a:spcAft>
                <a:spcPts val="0"/>
              </a:spcAft>
              <a:buClr>
                <a:srgbClr val="FFFFFF"/>
              </a:buClr>
              <a:buSzPts val="1100"/>
              <a:buFont typeface="Calibri"/>
              <a:buChar char="●"/>
              <a:tabLst/>
              <a:defRPr/>
            </a:pPr>
            <a:endParaRPr kumimoji="0" lang="en-US" sz="4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Slide Number Placeholder 5">
            <a:extLst>
              <a:ext uri="{FF2B5EF4-FFF2-40B4-BE49-F238E27FC236}">
                <a16:creationId xmlns:a16="http://schemas.microsoft.com/office/drawing/2014/main" id="{9D6FED3B-DE31-7881-2254-7880B321EBC0}"/>
              </a:ext>
            </a:extLst>
          </p:cNvPr>
          <p:cNvSpPr txBox="1">
            <a:spLocks/>
          </p:cNvSpPr>
          <p:nvPr/>
        </p:nvSpPr>
        <p:spPr>
          <a:xfrm>
            <a:off x="433578"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solidFill>
              </a:rPr>
              <a:pPr/>
              <a:t>2</a:t>
            </a:fld>
            <a:endParaRPr lang="en" dirty="0">
              <a:solidFill>
                <a:schemeClr val="bg1"/>
              </a:solidFill>
            </a:endParaRPr>
          </a:p>
        </p:txBody>
      </p:sp>
    </p:spTree>
    <p:extLst>
      <p:ext uri="{BB962C8B-B14F-4D97-AF65-F5344CB8AC3E}">
        <p14:creationId xmlns:p14="http://schemas.microsoft.com/office/powerpoint/2010/main" val="1127045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8C89-6FCF-028A-DA25-101CE77C55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431031-293F-0A8A-7E71-8C3CDD5A5AD9}"/>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SNP Perspective</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lide Number Placeholder 5">
            <a:extLst>
              <a:ext uri="{FF2B5EF4-FFF2-40B4-BE49-F238E27FC236}">
                <a16:creationId xmlns:a16="http://schemas.microsoft.com/office/drawing/2014/main" id="{7E15EDC5-C5D9-547F-A82A-F64F545CC98C}"/>
              </a:ext>
            </a:extLst>
          </p:cNvPr>
          <p:cNvSpPr txBox="1">
            <a:spLocks/>
          </p:cNvSpPr>
          <p:nvPr/>
        </p:nvSpPr>
        <p:spPr>
          <a:xfrm>
            <a:off x="677905" y="60535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20</a:t>
            </a:fld>
            <a:endParaRPr lang="en" dirty="0">
              <a:solidFill>
                <a:schemeClr val="bg2"/>
              </a:solidFill>
            </a:endParaRPr>
          </a:p>
        </p:txBody>
      </p:sp>
      <p:sp>
        <p:nvSpPr>
          <p:cNvPr id="5" name="TextBox 4">
            <a:extLst>
              <a:ext uri="{FF2B5EF4-FFF2-40B4-BE49-F238E27FC236}">
                <a16:creationId xmlns:a16="http://schemas.microsoft.com/office/drawing/2014/main" id="{792A3B75-73A0-EFFA-7E5B-E6A272E3CF8D}"/>
              </a:ext>
            </a:extLst>
          </p:cNvPr>
          <p:cNvSpPr txBox="1"/>
          <p:nvPr/>
        </p:nvSpPr>
        <p:spPr>
          <a:xfrm>
            <a:off x="9445083" y="2158247"/>
            <a:ext cx="2656115" cy="954107"/>
          </a:xfrm>
          <a:prstGeom prst="rect">
            <a:avLst/>
          </a:prstGeom>
          <a:noFill/>
        </p:spPr>
        <p:txBody>
          <a:bodyPr wrap="square">
            <a:spAutoFit/>
          </a:bodyPr>
          <a:lstStyle/>
          <a:p>
            <a:r>
              <a:rPr lang="en-US" sz="1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Ryan May, CHIE, Executive Director, DSNP, United Healthcare Community &amp; State – Virginia</a:t>
            </a:r>
            <a:endParaRPr lang="en-US" sz="1400" dirty="0"/>
          </a:p>
        </p:txBody>
      </p:sp>
      <p:pic>
        <p:nvPicPr>
          <p:cNvPr id="6" name="Picture 5" descr="A person in a suit&#10;&#10;AI-generated content may be incorrect.">
            <a:extLst>
              <a:ext uri="{FF2B5EF4-FFF2-40B4-BE49-F238E27FC236}">
                <a16:creationId xmlns:a16="http://schemas.microsoft.com/office/drawing/2014/main" id="{7C2E5BBF-A304-823D-4476-A1694775FBB0}"/>
              </a:ext>
            </a:extLst>
          </p:cNvPr>
          <p:cNvPicPr>
            <a:picLocks noChangeAspect="1"/>
          </p:cNvPicPr>
          <p:nvPr/>
        </p:nvPicPr>
        <p:blipFill>
          <a:blip r:embed="rId2">
            <a:extLst>
              <a:ext uri="{28A0092B-C50C-407E-A947-70E740481C1C}">
                <a14:useLocalDpi xmlns:a14="http://schemas.microsoft.com/office/drawing/2010/main" val="0"/>
              </a:ext>
            </a:extLst>
          </a:blip>
          <a:srcRect l="16243" r="18450" b="11376"/>
          <a:stretch/>
        </p:blipFill>
        <p:spPr>
          <a:xfrm>
            <a:off x="9978538" y="3259513"/>
            <a:ext cx="1306086" cy="1507809"/>
          </a:xfrm>
          <a:prstGeom prst="rect">
            <a:avLst/>
          </a:prstGeom>
        </p:spPr>
      </p:pic>
      <p:sp>
        <p:nvSpPr>
          <p:cNvPr id="4" name="TextBox 3">
            <a:extLst>
              <a:ext uri="{FF2B5EF4-FFF2-40B4-BE49-F238E27FC236}">
                <a16:creationId xmlns:a16="http://schemas.microsoft.com/office/drawing/2014/main" id="{A139633B-491D-F668-7605-57C72A9836A3}"/>
              </a:ext>
            </a:extLst>
          </p:cNvPr>
          <p:cNvSpPr txBox="1"/>
          <p:nvPr/>
        </p:nvSpPr>
        <p:spPr>
          <a:xfrm>
            <a:off x="677905" y="1524821"/>
            <a:ext cx="8767178" cy="4339650"/>
          </a:xfrm>
          <a:prstGeom prst="rect">
            <a:avLst/>
          </a:prstGeom>
          <a:noFill/>
        </p:spPr>
        <p:txBody>
          <a:bodyPr wrap="square" rtlCol="0">
            <a:spAutoFit/>
          </a:bodyPr>
          <a:lstStyle/>
          <a:p>
            <a:r>
              <a:rPr lang="en-US" sz="2800" b="1" dirty="0">
                <a:solidFill>
                  <a:schemeClr val="bg2"/>
                </a:solidFill>
              </a:rPr>
              <a:t>Current View</a:t>
            </a:r>
          </a:p>
          <a:p>
            <a:pPr marL="342900" indent="-342900">
              <a:buFont typeface="Wingdings" panose="05000000000000000000" pitchFamily="2" charset="2"/>
              <a:buChar char="Ø"/>
            </a:pPr>
            <a:r>
              <a:rPr lang="en-US" sz="2000" dirty="0">
                <a:solidFill>
                  <a:schemeClr val="bg2"/>
                </a:solidFill>
              </a:rPr>
              <a:t>Awareness, Understanding, and Agreement</a:t>
            </a:r>
          </a:p>
          <a:p>
            <a:pPr marL="342900" indent="-342900">
              <a:buFont typeface="Wingdings" panose="05000000000000000000" pitchFamily="2" charset="2"/>
              <a:buChar char="Ø"/>
            </a:pPr>
            <a:r>
              <a:rPr lang="en-US" sz="2000" dirty="0">
                <a:solidFill>
                  <a:schemeClr val="bg2"/>
                </a:solidFill>
              </a:rPr>
              <a:t>Requirement for HRA Questions updated annually </a:t>
            </a:r>
            <a:endParaRPr lang="en-US" sz="2800" b="1" dirty="0">
              <a:solidFill>
                <a:schemeClr val="bg2"/>
              </a:solidFill>
            </a:endParaRPr>
          </a:p>
          <a:p>
            <a:pPr marL="342900" indent="-342900">
              <a:buFont typeface="Wingdings" panose="05000000000000000000" pitchFamily="2" charset="2"/>
              <a:buChar char="Ø"/>
            </a:pPr>
            <a:r>
              <a:rPr lang="en-US" sz="2000" dirty="0">
                <a:solidFill>
                  <a:schemeClr val="bg2"/>
                </a:solidFill>
              </a:rPr>
              <a:t>Incongruent Requirements </a:t>
            </a:r>
          </a:p>
          <a:p>
            <a:pPr marL="800100" lvl="1" indent="-342900">
              <a:buFont typeface="Arial" panose="020B0604020202020204" pitchFamily="34" charset="0"/>
              <a:buChar char="•"/>
            </a:pPr>
            <a:r>
              <a:rPr lang="en-US" sz="2000" dirty="0">
                <a:solidFill>
                  <a:schemeClr val="bg2"/>
                </a:solidFill>
              </a:rPr>
              <a:t>NCQA-LTSS, Medicare, State, CCM Certification, UHC Internal</a:t>
            </a:r>
          </a:p>
          <a:p>
            <a:pPr marL="342900" indent="-342900">
              <a:buFont typeface="Wingdings" panose="05000000000000000000" pitchFamily="2" charset="2"/>
              <a:buChar char="Ø"/>
            </a:pPr>
            <a:r>
              <a:rPr lang="en-US" sz="2000" dirty="0">
                <a:solidFill>
                  <a:schemeClr val="bg2"/>
                </a:solidFill>
              </a:rPr>
              <a:t>Incongruent Goal Establishment across Medicare and State</a:t>
            </a:r>
          </a:p>
          <a:p>
            <a:pPr marL="800100" lvl="1" indent="-342900">
              <a:buFont typeface="Arial" panose="020B0604020202020204" pitchFamily="34" charset="0"/>
              <a:buChar char="•"/>
            </a:pPr>
            <a:r>
              <a:rPr lang="en-US" sz="2000" dirty="0">
                <a:solidFill>
                  <a:schemeClr val="bg2"/>
                </a:solidFill>
              </a:rPr>
              <a:t>1:1 Goals vs. Patient Centered Goals</a:t>
            </a:r>
          </a:p>
          <a:p>
            <a:pPr marL="342900" indent="-342900">
              <a:buFont typeface="Wingdings" panose="05000000000000000000" pitchFamily="2" charset="2"/>
              <a:buChar char="Ø"/>
            </a:pPr>
            <a:r>
              <a:rPr lang="en-US" sz="2000" dirty="0">
                <a:solidFill>
                  <a:schemeClr val="bg2"/>
                </a:solidFill>
              </a:rPr>
              <a:t>SMI Diagnosis Adds complexity</a:t>
            </a:r>
          </a:p>
          <a:p>
            <a:pPr marL="342900" indent="-342900">
              <a:buFont typeface="Wingdings" panose="05000000000000000000" pitchFamily="2" charset="2"/>
              <a:buChar char="Ø"/>
            </a:pPr>
            <a:endParaRPr lang="en-US" sz="2000" dirty="0">
              <a:solidFill>
                <a:schemeClr val="bg2"/>
              </a:solidFill>
            </a:endParaRPr>
          </a:p>
          <a:p>
            <a:r>
              <a:rPr lang="en-US" sz="2800" b="1" dirty="0">
                <a:solidFill>
                  <a:schemeClr val="bg2"/>
                </a:solidFill>
              </a:rPr>
              <a:t>Opportunity</a:t>
            </a:r>
          </a:p>
          <a:p>
            <a:pPr marL="342900" indent="-342900">
              <a:buFont typeface="Wingdings" panose="05000000000000000000" pitchFamily="2" charset="2"/>
              <a:buChar char="Ø"/>
            </a:pPr>
            <a:r>
              <a:rPr lang="en-US" sz="2000" dirty="0">
                <a:solidFill>
                  <a:schemeClr val="bg2"/>
                </a:solidFill>
              </a:rPr>
              <a:t>Driven by Member Impact &amp; Opportunities </a:t>
            </a:r>
          </a:p>
          <a:p>
            <a:pPr marL="342900" indent="-342900">
              <a:buFont typeface="Wingdings" panose="05000000000000000000" pitchFamily="2" charset="2"/>
              <a:buChar char="Ø"/>
            </a:pPr>
            <a:r>
              <a:rPr lang="en-US" sz="2000" dirty="0">
                <a:solidFill>
                  <a:schemeClr val="bg2"/>
                </a:solidFill>
              </a:rPr>
              <a:t>Relationship &amp; Member Driven Timeline </a:t>
            </a:r>
          </a:p>
          <a:p>
            <a:pPr marL="342900" indent="-342900">
              <a:buFont typeface="Wingdings" panose="05000000000000000000" pitchFamily="2" charset="2"/>
              <a:buChar char="Ø"/>
            </a:pPr>
            <a:r>
              <a:rPr lang="en-US" sz="2000" dirty="0">
                <a:solidFill>
                  <a:schemeClr val="bg2"/>
                </a:solidFill>
              </a:rPr>
              <a:t>Consistency of </a:t>
            </a:r>
            <a:r>
              <a:rPr lang="en-US" sz="2000">
                <a:solidFill>
                  <a:schemeClr val="bg2"/>
                </a:solidFill>
              </a:rPr>
              <a:t>Questions  </a:t>
            </a:r>
            <a:endParaRPr lang="en-US" sz="2800" b="1" dirty="0">
              <a:solidFill>
                <a:schemeClr val="bg2"/>
              </a:solidFill>
            </a:endParaRPr>
          </a:p>
        </p:txBody>
      </p:sp>
    </p:spTree>
    <p:extLst>
      <p:ext uri="{BB962C8B-B14F-4D97-AF65-F5344CB8AC3E}">
        <p14:creationId xmlns:p14="http://schemas.microsoft.com/office/powerpoint/2010/main" val="275780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47ABE-E73A-EED7-D3B8-84893B792C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2D2247-B482-98E4-F588-264BD5236964}"/>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Collaboration and Alignment Opportunities</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descr="A close-up of a hand shake&#10;&#10;AI-generated content may be incorrect.">
            <a:extLst>
              <a:ext uri="{FF2B5EF4-FFF2-40B4-BE49-F238E27FC236}">
                <a16:creationId xmlns:a16="http://schemas.microsoft.com/office/drawing/2014/main" id="{B495C3F7-0BA9-EDB8-EFF6-3536507FE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263" y="1391118"/>
            <a:ext cx="7430257" cy="5466882"/>
          </a:xfrm>
          <a:prstGeom prst="rect">
            <a:avLst/>
          </a:prstGeom>
        </p:spPr>
      </p:pic>
      <p:sp>
        <p:nvSpPr>
          <p:cNvPr id="3" name="Slide Number Placeholder 5">
            <a:extLst>
              <a:ext uri="{FF2B5EF4-FFF2-40B4-BE49-F238E27FC236}">
                <a16:creationId xmlns:a16="http://schemas.microsoft.com/office/drawing/2014/main" id="{80E767DF-1A76-B5A6-ED7A-AD882D784C0F}"/>
              </a:ext>
            </a:extLst>
          </p:cNvPr>
          <p:cNvSpPr txBox="1">
            <a:spLocks/>
          </p:cNvSpPr>
          <p:nvPr/>
        </p:nvSpPr>
        <p:spPr>
          <a:xfrm>
            <a:off x="418825"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21</a:t>
            </a:fld>
            <a:endParaRPr lang="en" dirty="0">
              <a:solidFill>
                <a:schemeClr val="bg2"/>
              </a:solidFill>
            </a:endParaRPr>
          </a:p>
        </p:txBody>
      </p:sp>
    </p:spTree>
    <p:extLst>
      <p:ext uri="{BB962C8B-B14F-4D97-AF65-F5344CB8AC3E}">
        <p14:creationId xmlns:p14="http://schemas.microsoft.com/office/powerpoint/2010/main" val="3442393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63E1-C957-EDB5-8882-14EF3D7D67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F613BD-2C50-4BEF-D6C0-FBF4B0F59111}"/>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Collaboration &amp; Alignment Opportunities</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descr="A close-up of a hand shake&#10;&#10;AI-generated content may be incorrect.">
            <a:extLst>
              <a:ext uri="{FF2B5EF4-FFF2-40B4-BE49-F238E27FC236}">
                <a16:creationId xmlns:a16="http://schemas.microsoft.com/office/drawing/2014/main" id="{9FEF1165-6FA4-F1AB-F244-07B5B499F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560481"/>
            <a:ext cx="7033680" cy="5297519"/>
          </a:xfrm>
          <a:prstGeom prst="rect">
            <a:avLst/>
          </a:prstGeom>
        </p:spPr>
      </p:pic>
      <p:sp>
        <p:nvSpPr>
          <p:cNvPr id="3" name="Slide Number Placeholder 5">
            <a:extLst>
              <a:ext uri="{FF2B5EF4-FFF2-40B4-BE49-F238E27FC236}">
                <a16:creationId xmlns:a16="http://schemas.microsoft.com/office/drawing/2014/main" id="{9FC5BB75-A20A-7A20-4EF3-5ED60AC5F2D0}"/>
              </a:ext>
            </a:extLst>
          </p:cNvPr>
          <p:cNvSpPr txBox="1">
            <a:spLocks/>
          </p:cNvSpPr>
          <p:nvPr/>
        </p:nvSpPr>
        <p:spPr>
          <a:xfrm>
            <a:off x="403585"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22</a:t>
            </a:fld>
            <a:endParaRPr lang="en" dirty="0">
              <a:solidFill>
                <a:schemeClr val="bg2"/>
              </a:solidFill>
            </a:endParaRPr>
          </a:p>
        </p:txBody>
      </p:sp>
    </p:spTree>
    <p:extLst>
      <p:ext uri="{BB962C8B-B14F-4D97-AF65-F5344CB8AC3E}">
        <p14:creationId xmlns:p14="http://schemas.microsoft.com/office/powerpoint/2010/main" val="1661280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CDC0D-468F-EE03-3B52-C4FBE7876F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4D1267-11DA-975D-F5F4-9B3B2D6FCA58}"/>
              </a:ext>
            </a:extLst>
          </p:cNvPr>
          <p:cNvSpPr txBox="1"/>
          <p:nvPr/>
        </p:nvSpPr>
        <p:spPr>
          <a:xfrm>
            <a:off x="550984" y="417370"/>
            <a:ext cx="113786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Calibri" panose="020F0502020204030204"/>
              </a:rPr>
              <a:t>Considering Alignment &amp; Streamlining Opportunities</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DED802-5F84-F3D3-11FB-FD5141FCBC39}"/>
              </a:ext>
            </a:extLst>
          </p:cNvPr>
          <p:cNvSpPr txBox="1"/>
          <p:nvPr/>
        </p:nvSpPr>
        <p:spPr>
          <a:xfrm>
            <a:off x="838200" y="1844040"/>
            <a:ext cx="10287000" cy="4093428"/>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solidFill>
                  <a:schemeClr val="bg2"/>
                </a:solidFill>
              </a:rPr>
              <a:t>Align timelines </a:t>
            </a:r>
            <a:r>
              <a:rPr lang="en-US" sz="2000" dirty="0">
                <a:solidFill>
                  <a:schemeClr val="bg2"/>
                </a:solidFill>
              </a:rPr>
              <a:t>for Model of Care preparation and review – prior to February submission</a:t>
            </a:r>
          </a:p>
          <a:p>
            <a:pPr marL="342900" indent="-342900">
              <a:buFont typeface="Wingdings" panose="05000000000000000000" pitchFamily="2" charset="2"/>
              <a:buChar char="Ø"/>
            </a:pPr>
            <a:endParaRPr lang="en-US" sz="2000" dirty="0">
              <a:solidFill>
                <a:schemeClr val="bg2"/>
              </a:solidFill>
            </a:endParaRPr>
          </a:p>
          <a:p>
            <a:pPr marL="342900" indent="-342900">
              <a:buFont typeface="Wingdings" panose="05000000000000000000" pitchFamily="2" charset="2"/>
              <a:buChar char="Ø"/>
            </a:pPr>
            <a:r>
              <a:rPr lang="en-US" sz="2000" dirty="0">
                <a:solidFill>
                  <a:schemeClr val="bg2"/>
                </a:solidFill>
              </a:rPr>
              <a:t>States </a:t>
            </a:r>
            <a:r>
              <a:rPr lang="en-US" sz="2000" b="1" dirty="0">
                <a:solidFill>
                  <a:schemeClr val="bg2"/>
                </a:solidFill>
              </a:rPr>
              <a:t>can consider existing federal requirements prior to developing additional requirements</a:t>
            </a:r>
            <a:r>
              <a:rPr lang="en-US" sz="2000" dirty="0">
                <a:solidFill>
                  <a:schemeClr val="bg2"/>
                </a:solidFill>
              </a:rPr>
              <a:t> – for example on Health Risk Assessment, Individualized Care Plans, Interdisciplinary Teams, Care Coordinator requirements, etc.—can the goals of the State be met within these parameters?</a:t>
            </a:r>
          </a:p>
          <a:p>
            <a:pPr marL="342900" indent="-342900">
              <a:buFont typeface="Wingdings" panose="05000000000000000000" pitchFamily="2" charset="2"/>
              <a:buChar char="Ø"/>
            </a:pPr>
            <a:endParaRPr lang="en-US" sz="2000" dirty="0">
              <a:solidFill>
                <a:schemeClr val="bg2"/>
              </a:solidFill>
            </a:endParaRPr>
          </a:p>
          <a:p>
            <a:pPr marL="342900" indent="-342900">
              <a:buFont typeface="Wingdings" panose="05000000000000000000" pitchFamily="2" charset="2"/>
              <a:buChar char="Ø"/>
            </a:pPr>
            <a:r>
              <a:rPr lang="en-US" sz="2000" dirty="0">
                <a:solidFill>
                  <a:schemeClr val="bg2"/>
                </a:solidFill>
              </a:rPr>
              <a:t>Consider </a:t>
            </a:r>
            <a:r>
              <a:rPr lang="en-US" sz="2000" b="1" dirty="0">
                <a:solidFill>
                  <a:schemeClr val="bg2"/>
                </a:solidFill>
              </a:rPr>
              <a:t>how and when the data</a:t>
            </a:r>
            <a:r>
              <a:rPr lang="en-US" sz="2000" dirty="0">
                <a:solidFill>
                  <a:schemeClr val="bg2"/>
                </a:solidFill>
              </a:rPr>
              <a:t> will be used and how the additional requirements will be monitored (NCQA can only review the document for federal standards, and CMS can only audit for whether the federal standards were met)</a:t>
            </a:r>
          </a:p>
          <a:p>
            <a:pPr marL="342900" indent="-342900">
              <a:buFont typeface="Wingdings" panose="05000000000000000000" pitchFamily="2" charset="2"/>
              <a:buChar char="Ø"/>
            </a:pPr>
            <a:endParaRPr lang="en-US" sz="2000" dirty="0">
              <a:solidFill>
                <a:schemeClr val="bg2"/>
              </a:solidFill>
            </a:endParaRPr>
          </a:p>
          <a:p>
            <a:pPr marL="342900" indent="-342900">
              <a:buFont typeface="Wingdings" panose="05000000000000000000" pitchFamily="2" charset="2"/>
              <a:buChar char="Ø"/>
            </a:pPr>
            <a:endParaRPr lang="en-US" sz="2000" dirty="0">
              <a:solidFill>
                <a:schemeClr val="bg2"/>
              </a:solidFill>
            </a:endParaRPr>
          </a:p>
        </p:txBody>
      </p:sp>
      <p:sp>
        <p:nvSpPr>
          <p:cNvPr id="4" name="Slide Number Placeholder 5">
            <a:extLst>
              <a:ext uri="{FF2B5EF4-FFF2-40B4-BE49-F238E27FC236}">
                <a16:creationId xmlns:a16="http://schemas.microsoft.com/office/drawing/2014/main" id="{43ACDC08-2BDC-DC06-4DBD-058DBFA47B41}"/>
              </a:ext>
            </a:extLst>
          </p:cNvPr>
          <p:cNvSpPr txBox="1">
            <a:spLocks/>
          </p:cNvSpPr>
          <p:nvPr/>
        </p:nvSpPr>
        <p:spPr>
          <a:xfrm>
            <a:off x="403585"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23</a:t>
            </a:fld>
            <a:endParaRPr lang="en" dirty="0">
              <a:solidFill>
                <a:schemeClr val="bg2"/>
              </a:solidFill>
            </a:endParaRPr>
          </a:p>
        </p:txBody>
      </p:sp>
    </p:spTree>
    <p:extLst>
      <p:ext uri="{BB962C8B-B14F-4D97-AF65-F5344CB8AC3E}">
        <p14:creationId xmlns:p14="http://schemas.microsoft.com/office/powerpoint/2010/main" val="3118872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6571E-EA1E-07F5-ABC1-108F20B449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7A349D-77F0-043D-D780-3CB2DE2C99E5}"/>
              </a:ext>
            </a:extLst>
          </p:cNvPr>
          <p:cNvSpPr txBox="1"/>
          <p:nvPr/>
        </p:nvSpPr>
        <p:spPr>
          <a:xfrm>
            <a:off x="819912" y="376847"/>
            <a:ext cx="1087292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Calibri" panose="020F0502020204030204"/>
              </a:rPr>
              <a:t>Resource needed: Crosswalk of Federal &amp; State Requirements</a:t>
            </a:r>
            <a:endParaRPr kumimoji="0" lang="en-US" sz="320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7BB1DE16-EF2B-E1A6-A604-C9BE9191180B}"/>
              </a:ext>
            </a:extLst>
          </p:cNvPr>
          <p:cNvGraphicFramePr>
            <a:graphicFrameLocks noGrp="1"/>
          </p:cNvGraphicFramePr>
          <p:nvPr>
            <p:extLst>
              <p:ext uri="{D42A27DB-BD31-4B8C-83A1-F6EECF244321}">
                <p14:modId xmlns:p14="http://schemas.microsoft.com/office/powerpoint/2010/main" val="1158844601"/>
              </p:ext>
            </p:extLst>
          </p:nvPr>
        </p:nvGraphicFramePr>
        <p:xfrm>
          <a:off x="819912" y="1332350"/>
          <a:ext cx="11327033" cy="5525650"/>
        </p:xfrm>
        <a:graphic>
          <a:graphicData uri="http://schemas.openxmlformats.org/drawingml/2006/table">
            <a:tbl>
              <a:tblPr firstRow="1" bandRow="1">
                <a:tableStyleId>{5C22544A-7EE6-4342-B048-85BDC9FD1C3A}</a:tableStyleId>
              </a:tblPr>
              <a:tblGrid>
                <a:gridCol w="2936937">
                  <a:extLst>
                    <a:ext uri="{9D8B030D-6E8A-4147-A177-3AD203B41FA5}">
                      <a16:colId xmlns:a16="http://schemas.microsoft.com/office/drawing/2014/main" val="1758426015"/>
                    </a:ext>
                  </a:extLst>
                </a:gridCol>
                <a:gridCol w="3349566">
                  <a:extLst>
                    <a:ext uri="{9D8B030D-6E8A-4147-A177-3AD203B41FA5}">
                      <a16:colId xmlns:a16="http://schemas.microsoft.com/office/drawing/2014/main" val="3400439783"/>
                    </a:ext>
                  </a:extLst>
                </a:gridCol>
                <a:gridCol w="2467675">
                  <a:extLst>
                    <a:ext uri="{9D8B030D-6E8A-4147-A177-3AD203B41FA5}">
                      <a16:colId xmlns:a16="http://schemas.microsoft.com/office/drawing/2014/main" val="2933632536"/>
                    </a:ext>
                  </a:extLst>
                </a:gridCol>
                <a:gridCol w="2572855">
                  <a:extLst>
                    <a:ext uri="{9D8B030D-6E8A-4147-A177-3AD203B41FA5}">
                      <a16:colId xmlns:a16="http://schemas.microsoft.com/office/drawing/2014/main" val="2279821313"/>
                    </a:ext>
                  </a:extLst>
                </a:gridCol>
              </a:tblGrid>
              <a:tr h="424632">
                <a:tc>
                  <a:txBody>
                    <a:bodyPr/>
                    <a:lstStyle/>
                    <a:p>
                      <a:r>
                        <a:rPr lang="en-US" b="1" dirty="0">
                          <a:solidFill>
                            <a:schemeClr val="bg1"/>
                          </a:solidFill>
                        </a:rPr>
                        <a:t>Standard</a:t>
                      </a:r>
                    </a:p>
                  </a:txBody>
                  <a:tcPr/>
                </a:tc>
                <a:tc>
                  <a:txBody>
                    <a:bodyPr/>
                    <a:lstStyle/>
                    <a:p>
                      <a:r>
                        <a:rPr lang="en-US" b="1" dirty="0">
                          <a:solidFill>
                            <a:schemeClr val="bg1"/>
                          </a:solidFill>
                        </a:rPr>
                        <a:t>Federal</a:t>
                      </a:r>
                    </a:p>
                  </a:txBody>
                  <a:tcPr/>
                </a:tc>
                <a:tc>
                  <a:txBody>
                    <a:bodyPr/>
                    <a:lstStyle/>
                    <a:p>
                      <a:r>
                        <a:rPr lang="en-US" b="1" dirty="0">
                          <a:solidFill>
                            <a:schemeClr val="bg1"/>
                          </a:solidFill>
                        </a:rPr>
                        <a:t>State A</a:t>
                      </a:r>
                    </a:p>
                  </a:txBody>
                  <a:tcPr/>
                </a:tc>
                <a:tc>
                  <a:txBody>
                    <a:bodyPr/>
                    <a:lstStyle/>
                    <a:p>
                      <a:r>
                        <a:rPr lang="en-US" b="1" dirty="0">
                          <a:solidFill>
                            <a:schemeClr val="bg1"/>
                          </a:solidFill>
                        </a:rPr>
                        <a:t>State B</a:t>
                      </a:r>
                    </a:p>
                  </a:txBody>
                  <a:tcPr/>
                </a:tc>
                <a:extLst>
                  <a:ext uri="{0D108BD9-81ED-4DB2-BD59-A6C34878D82A}">
                    <a16:rowId xmlns:a16="http://schemas.microsoft.com/office/drawing/2014/main" val="949336952"/>
                  </a:ext>
                </a:extLst>
              </a:tr>
              <a:tr h="694267">
                <a:tc>
                  <a:txBody>
                    <a:bodyPr/>
                    <a:lstStyle/>
                    <a:p>
                      <a:r>
                        <a:rPr lang="en-US" sz="1600" b="1" i="1" dirty="0">
                          <a:solidFill>
                            <a:schemeClr val="bg2"/>
                          </a:solidFill>
                        </a:rPr>
                        <a:t>Health Risk Assessment</a:t>
                      </a:r>
                    </a:p>
                  </a:txBody>
                  <a:tcPr/>
                </a:tc>
                <a:tc>
                  <a:txBody>
                    <a:bodyPr/>
                    <a:lstStyle/>
                    <a:p>
                      <a:r>
                        <a:rPr lang="en-US" sz="1400" dirty="0">
                          <a:solidFill>
                            <a:schemeClr val="bg2"/>
                          </a:solidFill>
                        </a:rPr>
                        <a:t>Content; Areas for assessment; Timing; Use; Frequency of updates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0883716"/>
                  </a:ext>
                </a:extLst>
              </a:tr>
              <a:tr h="9385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1" dirty="0">
                          <a:solidFill>
                            <a:schemeClr val="bg2"/>
                          </a:solidFill>
                        </a:rPr>
                        <a:t>Individualized Care Plan</a:t>
                      </a:r>
                    </a:p>
                    <a:p>
                      <a:endParaRPr lang="en-US" sz="1600" b="1" i="1"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bg2"/>
                          </a:solidFill>
                        </a:rPr>
                        <a:t>Content; Required component; how/when created; Who needs to be involved; Frequency of updates</a:t>
                      </a:r>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2294635410"/>
                  </a:ext>
                </a:extLst>
              </a:tr>
              <a:tr h="826171">
                <a:tc>
                  <a:txBody>
                    <a:bodyPr/>
                    <a:lstStyle/>
                    <a:p>
                      <a:r>
                        <a:rPr lang="en-US" sz="1600" b="1" i="1" dirty="0">
                          <a:solidFill>
                            <a:schemeClr val="bg2"/>
                          </a:solidFill>
                        </a:rPr>
                        <a:t>Interdisciplinary Care Team</a:t>
                      </a:r>
                    </a:p>
                  </a:txBody>
                  <a:tcPr/>
                </a:tc>
                <a:tc>
                  <a:txBody>
                    <a:bodyPr/>
                    <a:lstStyle/>
                    <a:p>
                      <a:r>
                        <a:rPr lang="en-US" sz="1400" dirty="0">
                          <a:solidFill>
                            <a:schemeClr val="bg2"/>
                          </a:solidFill>
                        </a:rPr>
                        <a:t>ICT composition; ICT members’ roles; Communication; Coordination between ICT members</a:t>
                      </a:r>
                    </a:p>
                  </a:txBody>
                  <a:tcPr/>
                </a:tc>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30658987"/>
                  </a:ext>
                </a:extLst>
              </a:tr>
              <a:tr h="654052">
                <a:tc>
                  <a:txBody>
                    <a:bodyPr/>
                    <a:lstStyle/>
                    <a:p>
                      <a:r>
                        <a:rPr lang="en-US" sz="1600" b="1" i="1" dirty="0">
                          <a:solidFill>
                            <a:schemeClr val="bg2"/>
                          </a:solidFill>
                        </a:rPr>
                        <a:t>Care coordinator staffing or other requirements</a:t>
                      </a:r>
                    </a:p>
                  </a:txBody>
                  <a:tcPr/>
                </a:tc>
                <a:tc>
                  <a:txBody>
                    <a:bodyPr/>
                    <a:lstStyle/>
                    <a:p>
                      <a:r>
                        <a:rPr lang="en-US" sz="1400" dirty="0">
                          <a:solidFill>
                            <a:schemeClr val="bg2"/>
                          </a:solidFill>
                        </a:rPr>
                        <a:t>Staffing and roles defined; Credentialing; Oversight of Care Coordination </a:t>
                      </a:r>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218585436"/>
                  </a:ext>
                </a:extLst>
              </a:tr>
              <a:tr h="418823">
                <a:tc>
                  <a:txBody>
                    <a:bodyPr/>
                    <a:lstStyle/>
                    <a:p>
                      <a:r>
                        <a:rPr lang="en-US" sz="1600" dirty="0">
                          <a:solidFill>
                            <a:schemeClr val="accent1"/>
                          </a:solidFill>
                        </a:rPr>
                        <a:t>Timeline for MOC approval</a:t>
                      </a:r>
                    </a:p>
                  </a:txBody>
                  <a:tcPr/>
                </a:tc>
                <a:tc>
                  <a:txBody>
                    <a:bodyPr/>
                    <a:lstStyle/>
                    <a:p>
                      <a:r>
                        <a:rPr lang="en-US" sz="1400" dirty="0">
                          <a:solidFill>
                            <a:schemeClr val="accent1"/>
                          </a:solidFill>
                        </a:rPr>
                        <a:t>October to February</a:t>
                      </a:r>
                    </a:p>
                  </a:txBody>
                  <a:tcPr/>
                </a:tc>
                <a:tc>
                  <a:txBody>
                    <a:bodyPr/>
                    <a:lstStyle/>
                    <a:p>
                      <a:endParaRPr lang="en-US" sz="1600" dirty="0">
                        <a:solidFill>
                          <a:schemeClr val="accent1"/>
                        </a:solidFill>
                      </a:endParaRPr>
                    </a:p>
                  </a:txBody>
                  <a:tcPr/>
                </a:tc>
                <a:tc>
                  <a:txBody>
                    <a:bodyPr/>
                    <a:lstStyle/>
                    <a:p>
                      <a:endParaRPr lang="en-US" sz="1600" dirty="0">
                        <a:solidFill>
                          <a:schemeClr val="accent1"/>
                        </a:solidFill>
                      </a:endParaRPr>
                    </a:p>
                  </a:txBody>
                  <a:tcPr/>
                </a:tc>
                <a:extLst>
                  <a:ext uri="{0D108BD9-81ED-4DB2-BD59-A6C34878D82A}">
                    <a16:rowId xmlns:a16="http://schemas.microsoft.com/office/drawing/2014/main" val="1924108428"/>
                  </a:ext>
                </a:extLst>
              </a:tr>
              <a:tr h="654052">
                <a:tc>
                  <a:txBody>
                    <a:bodyPr/>
                    <a:lstStyle/>
                    <a:p>
                      <a:r>
                        <a:rPr lang="en-US" sz="1600" dirty="0">
                          <a:solidFill>
                            <a:schemeClr val="accent1"/>
                          </a:solidFill>
                        </a:rPr>
                        <a:t>Oversight of MOC</a:t>
                      </a:r>
                    </a:p>
                  </a:txBody>
                  <a:tcPr/>
                </a:tc>
                <a:tc>
                  <a:txBody>
                    <a:bodyPr/>
                    <a:lstStyle/>
                    <a:p>
                      <a:r>
                        <a:rPr lang="en-US" sz="1400" dirty="0">
                          <a:solidFill>
                            <a:schemeClr val="accent1"/>
                          </a:solidFill>
                        </a:rPr>
                        <a:t>CMS – with onsite audit and audit protocol (at will)</a:t>
                      </a:r>
                    </a:p>
                  </a:txBody>
                  <a:tcPr/>
                </a:tc>
                <a:tc>
                  <a:txBody>
                    <a:bodyPr/>
                    <a:lstStyle/>
                    <a:p>
                      <a:endParaRPr lang="en-US" sz="1600" dirty="0">
                        <a:solidFill>
                          <a:schemeClr val="accent1"/>
                        </a:solidFill>
                      </a:endParaRPr>
                    </a:p>
                  </a:txBody>
                  <a:tcPr/>
                </a:tc>
                <a:tc>
                  <a:txBody>
                    <a:bodyPr/>
                    <a:lstStyle/>
                    <a:p>
                      <a:endParaRPr lang="en-US" sz="1600" dirty="0">
                        <a:solidFill>
                          <a:schemeClr val="accent1"/>
                        </a:solidFill>
                      </a:endParaRPr>
                    </a:p>
                  </a:txBody>
                  <a:tcPr/>
                </a:tc>
                <a:extLst>
                  <a:ext uri="{0D108BD9-81ED-4DB2-BD59-A6C34878D82A}">
                    <a16:rowId xmlns:a16="http://schemas.microsoft.com/office/drawing/2014/main" val="1934713591"/>
                  </a:ext>
                </a:extLst>
              </a:tr>
              <a:tr h="418823">
                <a:tc>
                  <a:txBody>
                    <a:bodyPr/>
                    <a:lstStyle/>
                    <a:p>
                      <a:r>
                        <a:rPr lang="en-US" sz="1600" dirty="0">
                          <a:solidFill>
                            <a:schemeClr val="accent1"/>
                          </a:solidFill>
                        </a:rPr>
                        <a:t>Approval Cycle</a:t>
                      </a:r>
                    </a:p>
                  </a:txBody>
                  <a:tcPr/>
                </a:tc>
                <a:tc>
                  <a:txBody>
                    <a:bodyPr/>
                    <a:lstStyle/>
                    <a:p>
                      <a:r>
                        <a:rPr lang="en-US" sz="1400" dirty="0">
                          <a:solidFill>
                            <a:schemeClr val="accent1"/>
                          </a:solidFill>
                        </a:rPr>
                        <a:t>1, 2, or 3 years</a:t>
                      </a:r>
                    </a:p>
                  </a:txBody>
                  <a:tcPr/>
                </a:tc>
                <a:tc>
                  <a:txBody>
                    <a:bodyPr/>
                    <a:lstStyle/>
                    <a:p>
                      <a:endParaRPr lang="en-US" sz="1600" dirty="0">
                        <a:solidFill>
                          <a:schemeClr val="accent1"/>
                        </a:solidFill>
                      </a:endParaRPr>
                    </a:p>
                  </a:txBody>
                  <a:tcPr/>
                </a:tc>
                <a:tc>
                  <a:txBody>
                    <a:bodyPr/>
                    <a:lstStyle/>
                    <a:p>
                      <a:endParaRPr lang="en-US" sz="1600" dirty="0">
                        <a:solidFill>
                          <a:schemeClr val="accent1"/>
                        </a:solidFill>
                      </a:endParaRPr>
                    </a:p>
                  </a:txBody>
                  <a:tcPr/>
                </a:tc>
                <a:extLst>
                  <a:ext uri="{0D108BD9-81ED-4DB2-BD59-A6C34878D82A}">
                    <a16:rowId xmlns:a16="http://schemas.microsoft.com/office/drawing/2014/main" val="959013179"/>
                  </a:ext>
                </a:extLst>
              </a:tr>
              <a:tr h="418823">
                <a:tc>
                  <a:txBody>
                    <a:bodyPr/>
                    <a:lstStyle/>
                    <a:p>
                      <a:r>
                        <a:rPr lang="en-US" sz="1600" dirty="0">
                          <a:solidFill>
                            <a:schemeClr val="accent1"/>
                          </a:solidFill>
                        </a:rPr>
                        <a:t>Changes to MOC</a:t>
                      </a:r>
                    </a:p>
                  </a:txBody>
                  <a:tcPr/>
                </a:tc>
                <a:tc>
                  <a:txBody>
                    <a:bodyPr/>
                    <a:lstStyle/>
                    <a:p>
                      <a:r>
                        <a:rPr lang="en-US" sz="1400" dirty="0">
                          <a:solidFill>
                            <a:schemeClr val="accent1"/>
                          </a:solidFill>
                        </a:rPr>
                        <a:t>Only allowed within a 6-month window</a:t>
                      </a:r>
                    </a:p>
                  </a:txBody>
                  <a:tcPr/>
                </a:tc>
                <a:tc>
                  <a:txBody>
                    <a:bodyPr/>
                    <a:lstStyle/>
                    <a:p>
                      <a:endParaRPr lang="en-US" sz="1600" dirty="0">
                        <a:solidFill>
                          <a:schemeClr val="accent1"/>
                        </a:solidFill>
                      </a:endParaRPr>
                    </a:p>
                  </a:txBody>
                  <a:tcPr/>
                </a:tc>
                <a:tc>
                  <a:txBody>
                    <a:bodyPr/>
                    <a:lstStyle/>
                    <a:p>
                      <a:endParaRPr lang="en-US" sz="1600" dirty="0">
                        <a:solidFill>
                          <a:schemeClr val="accent1"/>
                        </a:solidFill>
                      </a:endParaRPr>
                    </a:p>
                  </a:txBody>
                  <a:tcPr/>
                </a:tc>
                <a:extLst>
                  <a:ext uri="{0D108BD9-81ED-4DB2-BD59-A6C34878D82A}">
                    <a16:rowId xmlns:a16="http://schemas.microsoft.com/office/drawing/2014/main" val="564237393"/>
                  </a:ext>
                </a:extLst>
              </a:tr>
            </a:tbl>
          </a:graphicData>
        </a:graphic>
      </p:graphicFrame>
      <p:sp>
        <p:nvSpPr>
          <p:cNvPr id="4" name="Slide Number Placeholder 5">
            <a:extLst>
              <a:ext uri="{FF2B5EF4-FFF2-40B4-BE49-F238E27FC236}">
                <a16:creationId xmlns:a16="http://schemas.microsoft.com/office/drawing/2014/main" id="{F4F426A9-77F2-28F6-296E-6AA5DB73F6ED}"/>
              </a:ext>
            </a:extLst>
          </p:cNvPr>
          <p:cNvSpPr txBox="1">
            <a:spLocks/>
          </p:cNvSpPr>
          <p:nvPr/>
        </p:nvSpPr>
        <p:spPr>
          <a:xfrm>
            <a:off x="88312" y="6043438"/>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24</a:t>
            </a:fld>
            <a:endParaRPr lang="en" dirty="0">
              <a:solidFill>
                <a:schemeClr val="bg2"/>
              </a:solidFill>
            </a:endParaRPr>
          </a:p>
        </p:txBody>
      </p:sp>
    </p:spTree>
    <p:extLst>
      <p:ext uri="{BB962C8B-B14F-4D97-AF65-F5344CB8AC3E}">
        <p14:creationId xmlns:p14="http://schemas.microsoft.com/office/powerpoint/2010/main" val="43066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2F78F-990C-7848-71EF-7E9992709DA6}"/>
              </a:ext>
            </a:extLst>
          </p:cNvPr>
          <p:cNvSpPr>
            <a:spLocks noGrp="1"/>
          </p:cNvSpPr>
          <p:nvPr>
            <p:ph type="sldNum" idx="12"/>
          </p:nvPr>
        </p:nvSpPr>
        <p:spPr/>
        <p:txBody>
          <a:bodyPr/>
          <a:lstStyle/>
          <a:p>
            <a:fld id="{00000000-1234-1234-1234-123412341234}" type="slidenum">
              <a:rPr lang="en" smtClean="0"/>
              <a:pPr/>
              <a:t>25</a:t>
            </a:fld>
            <a:endParaRPr lang="en"/>
          </a:p>
        </p:txBody>
      </p:sp>
      <p:sp>
        <p:nvSpPr>
          <p:cNvPr id="3" name="TextBox 2">
            <a:extLst>
              <a:ext uri="{FF2B5EF4-FFF2-40B4-BE49-F238E27FC236}">
                <a16:creationId xmlns:a16="http://schemas.microsoft.com/office/drawing/2014/main" id="{30CD30C1-0239-9020-E240-32B05684564F}"/>
              </a:ext>
            </a:extLst>
          </p:cNvPr>
          <p:cNvSpPr txBox="1"/>
          <p:nvPr/>
        </p:nvSpPr>
        <p:spPr>
          <a:xfrm>
            <a:off x="1158240" y="1450848"/>
            <a:ext cx="9875520" cy="3139321"/>
          </a:xfrm>
          <a:prstGeom prst="rect">
            <a:avLst/>
          </a:prstGeom>
          <a:noFill/>
        </p:spPr>
        <p:txBody>
          <a:bodyPr wrap="square" rtlCol="0">
            <a:spAutoFit/>
          </a:bodyPr>
          <a:lstStyle/>
          <a:p>
            <a:pPr algn="ctr"/>
            <a:r>
              <a:rPr lang="en-US" sz="6600" b="1" dirty="0">
                <a:solidFill>
                  <a:schemeClr val="bg2"/>
                </a:solidFill>
              </a:rPr>
              <a:t>Questions </a:t>
            </a:r>
          </a:p>
          <a:p>
            <a:pPr algn="ctr"/>
            <a:r>
              <a:rPr lang="en-US" sz="6600" b="1" dirty="0">
                <a:solidFill>
                  <a:schemeClr val="bg2"/>
                </a:solidFill>
              </a:rPr>
              <a:t>&amp; </a:t>
            </a:r>
          </a:p>
          <a:p>
            <a:pPr algn="ctr"/>
            <a:r>
              <a:rPr lang="en-US" sz="6600" b="1" dirty="0">
                <a:solidFill>
                  <a:schemeClr val="bg2"/>
                </a:solidFill>
              </a:rPr>
              <a:t>Facilitated Discussion</a:t>
            </a:r>
          </a:p>
        </p:txBody>
      </p:sp>
      <p:sp>
        <p:nvSpPr>
          <p:cNvPr id="5" name="Slide Number Placeholder 5">
            <a:extLst>
              <a:ext uri="{FF2B5EF4-FFF2-40B4-BE49-F238E27FC236}">
                <a16:creationId xmlns:a16="http://schemas.microsoft.com/office/drawing/2014/main" id="{839DEEA2-D7DC-F5E2-C69B-410BD2CC978D}"/>
              </a:ext>
            </a:extLst>
          </p:cNvPr>
          <p:cNvSpPr txBox="1">
            <a:spLocks/>
          </p:cNvSpPr>
          <p:nvPr/>
        </p:nvSpPr>
        <p:spPr>
          <a:xfrm>
            <a:off x="403585"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25</a:t>
            </a:fld>
            <a:endParaRPr lang="en" dirty="0">
              <a:solidFill>
                <a:schemeClr val="bg2"/>
              </a:solidFill>
            </a:endParaRPr>
          </a:p>
        </p:txBody>
      </p:sp>
    </p:spTree>
    <p:extLst>
      <p:ext uri="{BB962C8B-B14F-4D97-AF65-F5344CB8AC3E}">
        <p14:creationId xmlns:p14="http://schemas.microsoft.com/office/powerpoint/2010/main" val="301250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984CC-A8D8-39E3-C565-471CC6BE3950}"/>
              </a:ext>
            </a:extLst>
          </p:cNvPr>
          <p:cNvSpPr txBox="1"/>
          <p:nvPr/>
        </p:nvSpPr>
        <p:spPr>
          <a:xfrm>
            <a:off x="3413760" y="4852416"/>
            <a:ext cx="5571744" cy="646331"/>
          </a:xfrm>
          <a:prstGeom prst="rect">
            <a:avLst/>
          </a:prstGeom>
          <a:noFill/>
        </p:spPr>
        <p:txBody>
          <a:bodyPr wrap="square" rtlCol="0">
            <a:spAutoFit/>
          </a:bodyPr>
          <a:lstStyle/>
          <a:p>
            <a:pPr algn="ctr"/>
            <a:r>
              <a:rPr lang="en-US" dirty="0">
                <a:solidFill>
                  <a:schemeClr val="bg2"/>
                </a:solidFill>
              </a:rPr>
              <a:t>For more information contact Deborah Paone at </a:t>
            </a:r>
            <a:r>
              <a:rPr lang="en-US" dirty="0">
                <a:hlinkClick r:id="rId2"/>
              </a:rPr>
              <a:t>dpaone@snpalliance.org</a:t>
            </a:r>
            <a:r>
              <a:rPr lang="en-US" dirty="0"/>
              <a:t> </a:t>
            </a:r>
          </a:p>
        </p:txBody>
      </p:sp>
      <p:sp>
        <p:nvSpPr>
          <p:cNvPr id="3" name="Slide Number Placeholder 5">
            <a:extLst>
              <a:ext uri="{FF2B5EF4-FFF2-40B4-BE49-F238E27FC236}">
                <a16:creationId xmlns:a16="http://schemas.microsoft.com/office/drawing/2014/main" id="{40A3E377-5029-767D-C5C2-12A9BA6A1546}"/>
              </a:ext>
            </a:extLst>
          </p:cNvPr>
          <p:cNvSpPr txBox="1">
            <a:spLocks/>
          </p:cNvSpPr>
          <p:nvPr/>
        </p:nvSpPr>
        <p:spPr>
          <a:xfrm>
            <a:off x="586465" y="614499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26</a:t>
            </a:fld>
            <a:endParaRPr lang="en" dirty="0">
              <a:solidFill>
                <a:schemeClr val="bg2"/>
              </a:solidFill>
            </a:endParaRPr>
          </a:p>
        </p:txBody>
      </p:sp>
    </p:spTree>
    <p:extLst>
      <p:ext uri="{BB962C8B-B14F-4D97-AF65-F5344CB8AC3E}">
        <p14:creationId xmlns:p14="http://schemas.microsoft.com/office/powerpoint/2010/main" val="158657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F351FC-3395-DF93-4CE1-B82A9DCD7A92}"/>
              </a:ext>
            </a:extLst>
          </p:cNvPr>
          <p:cNvSpPr txBox="1"/>
          <p:nvPr/>
        </p:nvSpPr>
        <p:spPr>
          <a:xfrm>
            <a:off x="2704289" y="534650"/>
            <a:ext cx="9202367" cy="4990660"/>
          </a:xfrm>
          <a:prstGeom prst="rect">
            <a:avLst/>
          </a:prstGeom>
          <a:noFill/>
        </p:spPr>
        <p:txBody>
          <a:bodyPr wrap="square">
            <a:spAutoFit/>
          </a:bodyPr>
          <a:lstStyle/>
          <a:p>
            <a:pPr marL="0" marR="0">
              <a:lnSpc>
                <a:spcPct val="115000"/>
              </a:lnSpc>
              <a:spcAft>
                <a:spcPts val="800"/>
              </a:spcAft>
              <a:buNone/>
            </a:pPr>
            <a:r>
              <a:rPr lang="en-US" sz="2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Speaker</a:t>
            </a: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Molly Knowles, MPP, Senior Program Officer, Center for Healthcare Strategies (in person)</a:t>
            </a:r>
          </a:p>
          <a:p>
            <a:pPr marL="0" marR="0">
              <a:lnSpc>
                <a:spcPct val="115000"/>
              </a:lnSpc>
              <a:spcAft>
                <a:spcPts val="800"/>
              </a:spcAft>
              <a:buNone/>
            </a:pPr>
            <a:r>
              <a:rPr lang="en-US" sz="2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Respondents:</a:t>
            </a: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Matthew Behrens, Integrated Care Policy Supervisor, Virginia Dept of Medical Assistance Services (virtual)</a:t>
            </a:r>
          </a:p>
          <a:p>
            <a:pPr marL="0" marR="0">
              <a:lnSpc>
                <a:spcPct val="115000"/>
              </a:lnSpc>
              <a:spcAft>
                <a:spcPts val="800"/>
              </a:spcAft>
              <a:buNone/>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Ryan May, CHIE, Executive Director, DSNP, United Healthcare Community &amp; State – Virginia (in-person)</a:t>
            </a:r>
          </a:p>
          <a:p>
            <a:pPr marL="0" marR="0">
              <a:lnSpc>
                <a:spcPct val="115000"/>
              </a:lnSpc>
              <a:spcAft>
                <a:spcPts val="800"/>
              </a:spcAft>
            </a:pPr>
            <a:r>
              <a:rPr lang="en-US" sz="2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Facilitator:</a:t>
            </a: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Deborah Paone, DrPH, MHSA, Performance Evaluation Lead &amp; Policy Consultant, SNP Alliance (in-person)</a:t>
            </a:r>
          </a:p>
        </p:txBody>
      </p:sp>
      <p:pic>
        <p:nvPicPr>
          <p:cNvPr id="7" name="Picture 6" descr="A person with brown hair smiling&#10;&#10;AI-generated content may be incorrect.">
            <a:extLst>
              <a:ext uri="{FF2B5EF4-FFF2-40B4-BE49-F238E27FC236}">
                <a16:creationId xmlns:a16="http://schemas.microsoft.com/office/drawing/2014/main" id="{83C3EB7E-EB7E-9702-C5FB-8CCF590A28C7}"/>
              </a:ext>
            </a:extLst>
          </p:cNvPr>
          <p:cNvPicPr>
            <a:picLocks noChangeAspect="1"/>
          </p:cNvPicPr>
          <p:nvPr/>
        </p:nvPicPr>
        <p:blipFill>
          <a:blip r:embed="rId2">
            <a:extLst>
              <a:ext uri="{28A0092B-C50C-407E-A947-70E740481C1C}">
                <a14:useLocalDpi xmlns:a14="http://schemas.microsoft.com/office/drawing/2010/main" val="0"/>
              </a:ext>
            </a:extLst>
          </a:blip>
          <a:srcRect l="5153" r="9911"/>
          <a:stretch/>
        </p:blipFill>
        <p:spPr>
          <a:xfrm flipH="1">
            <a:off x="1448259" y="915188"/>
            <a:ext cx="942995" cy="1038602"/>
          </a:xfrm>
          <a:prstGeom prst="rect">
            <a:avLst/>
          </a:prstGeom>
        </p:spPr>
      </p:pic>
      <p:pic>
        <p:nvPicPr>
          <p:cNvPr id="9" name="Picture 8" descr="A person in a suit&#10;&#10;AI-generated content may be incorrect.">
            <a:extLst>
              <a:ext uri="{FF2B5EF4-FFF2-40B4-BE49-F238E27FC236}">
                <a16:creationId xmlns:a16="http://schemas.microsoft.com/office/drawing/2014/main" id="{06DE6F00-AD24-2D2F-15D8-95E971A11C5A}"/>
              </a:ext>
            </a:extLst>
          </p:cNvPr>
          <p:cNvPicPr>
            <a:picLocks noChangeAspect="1"/>
          </p:cNvPicPr>
          <p:nvPr/>
        </p:nvPicPr>
        <p:blipFill>
          <a:blip r:embed="rId3">
            <a:extLst>
              <a:ext uri="{28A0092B-C50C-407E-A947-70E740481C1C}">
                <a14:useLocalDpi xmlns:a14="http://schemas.microsoft.com/office/drawing/2010/main" val="0"/>
              </a:ext>
            </a:extLst>
          </a:blip>
          <a:srcRect l="16243" r="18450" b="11376"/>
          <a:stretch/>
        </p:blipFill>
        <p:spPr>
          <a:xfrm>
            <a:off x="1383047" y="3173048"/>
            <a:ext cx="899652" cy="1038602"/>
          </a:xfrm>
          <a:prstGeom prst="rect">
            <a:avLst/>
          </a:prstGeom>
        </p:spPr>
      </p:pic>
      <p:pic>
        <p:nvPicPr>
          <p:cNvPr id="11" name="Picture 10" descr="A person smiling for a selfie&#10;&#10;AI-generated content may be incorrect.">
            <a:extLst>
              <a:ext uri="{FF2B5EF4-FFF2-40B4-BE49-F238E27FC236}">
                <a16:creationId xmlns:a16="http://schemas.microsoft.com/office/drawing/2014/main" id="{9543BE9F-A745-DEA6-09F9-6DC7E3D0E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653" y="4272613"/>
            <a:ext cx="1038601" cy="1038601"/>
          </a:xfrm>
          <a:prstGeom prst="rect">
            <a:avLst/>
          </a:prstGeom>
        </p:spPr>
      </p:pic>
      <p:pic>
        <p:nvPicPr>
          <p:cNvPr id="4" name="Picture 3" descr="A person in a suit&#10;&#10;AI-generated content may be incorrect.">
            <a:extLst>
              <a:ext uri="{FF2B5EF4-FFF2-40B4-BE49-F238E27FC236}">
                <a16:creationId xmlns:a16="http://schemas.microsoft.com/office/drawing/2014/main" id="{55462096-2735-84DC-B9C8-D65FE885937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15248"/>
          <a:stretch/>
        </p:blipFill>
        <p:spPr>
          <a:xfrm>
            <a:off x="1383047" y="2032473"/>
            <a:ext cx="899652" cy="1079612"/>
          </a:xfrm>
          <a:prstGeom prst="rect">
            <a:avLst/>
          </a:prstGeom>
        </p:spPr>
      </p:pic>
      <p:sp>
        <p:nvSpPr>
          <p:cNvPr id="2" name="Slide Number Placeholder 5">
            <a:extLst>
              <a:ext uri="{FF2B5EF4-FFF2-40B4-BE49-F238E27FC236}">
                <a16:creationId xmlns:a16="http://schemas.microsoft.com/office/drawing/2014/main" id="{C8DF200B-A365-1637-4C6E-D2ABABC999A3}"/>
              </a:ext>
            </a:extLst>
          </p:cNvPr>
          <p:cNvSpPr txBox="1">
            <a:spLocks/>
          </p:cNvSpPr>
          <p:nvPr/>
        </p:nvSpPr>
        <p:spPr>
          <a:xfrm>
            <a:off x="420446" y="622652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solidFill>
              </a:rPr>
              <a:pPr/>
              <a:t>3</a:t>
            </a:fld>
            <a:endParaRPr lang="en" dirty="0">
              <a:solidFill>
                <a:schemeClr val="bg1"/>
              </a:solidFill>
            </a:endParaRPr>
          </a:p>
        </p:txBody>
      </p:sp>
    </p:spTree>
    <p:extLst>
      <p:ext uri="{BB962C8B-B14F-4D97-AF65-F5344CB8AC3E}">
        <p14:creationId xmlns:p14="http://schemas.microsoft.com/office/powerpoint/2010/main" val="384911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2C68DA-0FC4-A58D-3F95-46B61A88C89A}"/>
              </a:ext>
            </a:extLst>
          </p:cNvPr>
          <p:cNvSpPr txBox="1"/>
          <p:nvPr/>
        </p:nvSpPr>
        <p:spPr>
          <a:xfrm>
            <a:off x="550984" y="417370"/>
            <a:ext cx="1137860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Congress/CMS – Federal requirements for SNPs on Model of Care</a:t>
            </a:r>
          </a:p>
        </p:txBody>
      </p:sp>
      <p:sp>
        <p:nvSpPr>
          <p:cNvPr id="12" name="TextBox 11">
            <a:extLst>
              <a:ext uri="{FF2B5EF4-FFF2-40B4-BE49-F238E27FC236}">
                <a16:creationId xmlns:a16="http://schemas.microsoft.com/office/drawing/2014/main" id="{6E2DDD3A-75B5-7A30-C943-80227634C447}"/>
              </a:ext>
            </a:extLst>
          </p:cNvPr>
          <p:cNvSpPr txBox="1"/>
          <p:nvPr/>
        </p:nvSpPr>
        <p:spPr>
          <a:xfrm>
            <a:off x="669700" y="1453191"/>
            <a:ext cx="10947043" cy="51090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Under section 1859(f)(7) of the Social Security Act, every SNP must have a Model of Care (MOC) approved by the National Committee for Quality Assurance (NCQA).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The MOC provides the basic framework under which the SNP will meet the needs of each of its enrollees.  See Chapter 5 of the Medicare Managed Care Manual.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MOC Approval Process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Congressional statute gives the Secretary of HHS the authority to establish standards for the MOC approval process.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The NCQA MOC approval process scores each of the clinical and non-clinical elements of the MOC.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D-SNPs and I-SNPs are approved for one, two, or three-year periods. C-SNPs are only approved for one-year periods, so must submit annually.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Source: </a:t>
            </a:r>
            <a:r>
              <a:rPr kumimoji="0" lang="en-US" sz="1400" b="0" i="0" u="none" strike="noStrike" kern="1200" cap="none" spc="0" normalizeH="0" baseline="0" noProof="0" dirty="0">
                <a:ln>
                  <a:noFill/>
                </a:ln>
                <a:solidFill>
                  <a:srgbClr val="F46524"/>
                </a:solidFill>
                <a:effectLst/>
                <a:uLnTx/>
                <a:uFillTx/>
                <a:latin typeface="Calibri" panose="020F0502020204030204" pitchFamily="34" charset="0"/>
                <a:ea typeface="Calibri" panose="020F0502020204030204" pitchFamily="34" charset="0"/>
                <a:cs typeface="Calibri" panose="020F0502020204030204" pitchFamily="34" charset="0"/>
                <a:hlinkClick r:id="rId2"/>
              </a:rPr>
              <a:t>Model of Care (MOC) | CMS</a:t>
            </a:r>
            <a:endParaRPr kumimoji="0" lang="en-US" sz="1400" b="0" i="0" u="none" strike="noStrike" kern="1200" cap="none" spc="0" normalizeH="0" baseline="0" noProof="0" dirty="0">
              <a:ln>
                <a:noFill/>
              </a:ln>
              <a:solidFill>
                <a:srgbClr val="262626"/>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D6A3ABD2-B33C-A4D3-CFBC-3C32FAAD26E2}"/>
              </a:ext>
            </a:extLst>
          </p:cNvPr>
          <p:cNvSpPr txBox="1">
            <a:spLocks/>
          </p:cNvSpPr>
          <p:nvPr/>
        </p:nvSpPr>
        <p:spPr>
          <a:xfrm>
            <a:off x="550984" y="617823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4</a:t>
            </a:fld>
            <a:endParaRPr lang="en" dirty="0">
              <a:solidFill>
                <a:schemeClr val="bg2"/>
              </a:solidFill>
            </a:endParaRPr>
          </a:p>
        </p:txBody>
      </p:sp>
    </p:spTree>
    <p:extLst>
      <p:ext uri="{BB962C8B-B14F-4D97-AF65-F5344CB8AC3E}">
        <p14:creationId xmlns:p14="http://schemas.microsoft.com/office/powerpoint/2010/main" val="1527993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B1ADE2-5483-F3DE-A5F4-E2F03CA5FF26}"/>
              </a:ext>
            </a:extLst>
          </p:cNvPr>
          <p:cNvSpPr/>
          <p:nvPr/>
        </p:nvSpPr>
        <p:spPr>
          <a:xfrm>
            <a:off x="235668" y="844060"/>
            <a:ext cx="1676260" cy="4680085"/>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MOC Scoring Guidelines are issued by NCQA on behalf of CMS annually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Generally issued Oct. of each year for the following year’s submission</a:t>
            </a:r>
          </a:p>
        </p:txBody>
      </p:sp>
      <p:sp>
        <p:nvSpPr>
          <p:cNvPr id="5" name="Rectangle 4">
            <a:extLst>
              <a:ext uri="{FF2B5EF4-FFF2-40B4-BE49-F238E27FC236}">
                <a16:creationId xmlns:a16="http://schemas.microsoft.com/office/drawing/2014/main" id="{DF8B1ED5-5AFE-D1EE-4A98-10CC798CE38E}"/>
              </a:ext>
            </a:extLst>
          </p:cNvPr>
          <p:cNvSpPr/>
          <p:nvPr/>
        </p:nvSpPr>
        <p:spPr>
          <a:xfrm>
            <a:off x="2197925"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white cover with blue text&#10;&#10;AI-generated content may be incorrect.">
            <a:extLst>
              <a:ext uri="{FF2B5EF4-FFF2-40B4-BE49-F238E27FC236}">
                <a16:creationId xmlns:a16="http://schemas.microsoft.com/office/drawing/2014/main" id="{A0A121AF-DBCD-B3C5-C355-B1DB24B5F229}"/>
              </a:ext>
            </a:extLst>
          </p:cNvPr>
          <p:cNvPicPr>
            <a:picLocks noChangeAspect="1"/>
          </p:cNvPicPr>
          <p:nvPr/>
        </p:nvPicPr>
        <p:blipFill>
          <a:blip r:embed="rId2">
            <a:extLst>
              <a:ext uri="{28A0092B-C50C-407E-A947-70E740481C1C}">
                <a14:useLocalDpi xmlns:a14="http://schemas.microsoft.com/office/drawing/2010/main" val="0"/>
              </a:ext>
            </a:extLst>
          </a:blip>
          <a:srcRect l="1" t="215" r="-9584" b="-5970"/>
          <a:stretch/>
        </p:blipFill>
        <p:spPr>
          <a:xfrm>
            <a:off x="2333791" y="1025614"/>
            <a:ext cx="3760087" cy="4498531"/>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3438D9A3-FEA3-B9DB-4124-6A002E1B8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324" y="221415"/>
            <a:ext cx="5973009" cy="5925377"/>
          </a:xfrm>
          <a:prstGeom prst="rect">
            <a:avLst/>
          </a:prstGeom>
        </p:spPr>
      </p:pic>
      <p:sp>
        <p:nvSpPr>
          <p:cNvPr id="2" name="Slide Number Placeholder 5">
            <a:extLst>
              <a:ext uri="{FF2B5EF4-FFF2-40B4-BE49-F238E27FC236}">
                <a16:creationId xmlns:a16="http://schemas.microsoft.com/office/drawing/2014/main" id="{8C3B4FED-C249-921D-E0C4-1C8E6031BD03}"/>
              </a:ext>
            </a:extLst>
          </p:cNvPr>
          <p:cNvSpPr txBox="1">
            <a:spLocks/>
          </p:cNvSpPr>
          <p:nvPr/>
        </p:nvSpPr>
        <p:spPr>
          <a:xfrm>
            <a:off x="500327" y="6154041"/>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5</a:t>
            </a:fld>
            <a:endParaRPr lang="en" dirty="0">
              <a:solidFill>
                <a:schemeClr val="bg2"/>
              </a:solidFill>
            </a:endParaRPr>
          </a:p>
        </p:txBody>
      </p:sp>
    </p:spTree>
    <p:extLst>
      <p:ext uri="{BB962C8B-B14F-4D97-AF65-F5344CB8AC3E}">
        <p14:creationId xmlns:p14="http://schemas.microsoft.com/office/powerpoint/2010/main" val="1240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70AE81-F111-6E10-D318-9CE203F80745}"/>
              </a:ext>
            </a:extLst>
          </p:cNvPr>
          <p:cNvSpPr txBox="1"/>
          <p:nvPr/>
        </p:nvSpPr>
        <p:spPr>
          <a:xfrm>
            <a:off x="3401029" y="1576057"/>
            <a:ext cx="8472786" cy="4524315"/>
          </a:xfrm>
          <a:prstGeom prst="rect">
            <a:avLst/>
          </a:prstGeom>
          <a:solidFill>
            <a:srgbClr val="00669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MOC 1: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Description of SNP Population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Identification and a comprehensive description of the SNP-specific population are integral to the model of care (MOC).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model of care approach depends on a complete population description that addresses the full continuum of care of current and potential SNP enrollees, including end-of-life needs. The organization must provide information about its local target population in the service areas covered. The organization also needs to identify /define the sub-group of most the vulnerable enrollees.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group of people in a line&#10;&#10;Description automatically generated with low confidence">
            <a:extLst>
              <a:ext uri="{FF2B5EF4-FFF2-40B4-BE49-F238E27FC236}">
                <a16:creationId xmlns:a16="http://schemas.microsoft.com/office/drawing/2014/main" id="{ED094F80-F5AC-192F-314D-BC0572F37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27" y="3338940"/>
            <a:ext cx="2022572" cy="2381119"/>
          </a:xfrm>
          <a:prstGeom prst="rect">
            <a:avLst/>
          </a:prstGeom>
        </p:spPr>
      </p:pic>
      <p:sp>
        <p:nvSpPr>
          <p:cNvPr id="5" name="Google Shape;52;p7">
            <a:extLst>
              <a:ext uri="{FF2B5EF4-FFF2-40B4-BE49-F238E27FC236}">
                <a16:creationId xmlns:a16="http://schemas.microsoft.com/office/drawing/2014/main" id="{C17DA781-7D93-6222-2367-3319509A29C6}"/>
              </a:ext>
            </a:extLst>
          </p:cNvPr>
          <p:cNvSpPr/>
          <p:nvPr/>
        </p:nvSpPr>
        <p:spPr>
          <a:xfrm>
            <a:off x="486527" y="1536174"/>
            <a:ext cx="2746160" cy="1511380"/>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tretch>
              <a:fillRect t="-1979" b="-1969"/>
            </a:stretch>
          </a:blip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2495A385-81EF-6C84-7D18-B336AF86652D}"/>
              </a:ext>
            </a:extLst>
          </p:cNvPr>
          <p:cNvSpPr txBox="1"/>
          <p:nvPr/>
        </p:nvSpPr>
        <p:spPr>
          <a:xfrm>
            <a:off x="895119" y="321755"/>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Federal Requirements - Model of Care – Domain 1 </a:t>
            </a:r>
          </a:p>
        </p:txBody>
      </p:sp>
      <p:sp>
        <p:nvSpPr>
          <p:cNvPr id="2" name="Slide Number Placeholder 5">
            <a:extLst>
              <a:ext uri="{FF2B5EF4-FFF2-40B4-BE49-F238E27FC236}">
                <a16:creationId xmlns:a16="http://schemas.microsoft.com/office/drawing/2014/main" id="{EBF382F7-E920-A981-A332-A5DA795BFE17}"/>
              </a:ext>
            </a:extLst>
          </p:cNvPr>
          <p:cNvSpPr txBox="1">
            <a:spLocks/>
          </p:cNvSpPr>
          <p:nvPr/>
        </p:nvSpPr>
        <p:spPr>
          <a:xfrm>
            <a:off x="529319" y="6100372"/>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6</a:t>
            </a:fld>
            <a:endParaRPr lang="en" dirty="0">
              <a:solidFill>
                <a:schemeClr val="bg2"/>
              </a:solidFill>
            </a:endParaRPr>
          </a:p>
        </p:txBody>
      </p:sp>
    </p:spTree>
    <p:extLst>
      <p:ext uri="{BB962C8B-B14F-4D97-AF65-F5344CB8AC3E}">
        <p14:creationId xmlns:p14="http://schemas.microsoft.com/office/powerpoint/2010/main" val="3610172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3B3F5E-2092-3C14-42D0-A488DC1A243B}"/>
              </a:ext>
            </a:extLst>
          </p:cNvPr>
          <p:cNvSpPr txBox="1"/>
          <p:nvPr/>
        </p:nvSpPr>
        <p:spPr>
          <a:xfrm>
            <a:off x="-47223" y="1495423"/>
            <a:ext cx="12286445" cy="5909310"/>
          </a:xfrm>
          <a:prstGeom prst="rect">
            <a:avLst/>
          </a:prstGeom>
          <a:solidFill>
            <a:schemeClr val="accent2">
              <a:lumMod val="50000"/>
            </a:schemeClr>
          </a:solidFill>
        </p:spPr>
        <p:txBody>
          <a:bodyPr wrap="square" numCol="1">
            <a:spAutoFit/>
          </a:bodyPr>
          <a:lstStyle/>
          <a:p>
            <a:pPr marL="53975" marR="0" lvl="0" indent="63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MOC 2: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Care Coordination Regulations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42 CFR § 422.101(f)(2)(ii)-(v); 42 CFR § 422.152(g)(2)(vii)-(x) </a:t>
            </a:r>
          </a:p>
          <a:p>
            <a:pPr marL="508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equires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SNPs to coordinate the delivery of care and measure the effectiveness of delivery of care coordination. Care coordination helps ensure that SNP enrollees’ health care needs, preferences for health services and information sharing across health care staff and facilities are met over time.   Care coordination maximizes the use of effective, efficient, safe, high-quality 				services (including those furnished outside the SNP’s provider network) 				that lead to improved health care outcomes. E</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lements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include:</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Staff Structure</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 Risk Assessment</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Face 2 Face Encounter</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Individualized Care Plan (ICP)</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Interdisciplinary Care Team (ICT)</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 Transition Protocols</a:t>
            </a:r>
          </a:p>
          <a:p>
            <a:pPr marL="29749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oogle Shape;97;p11" descr="A black background with green text&#10;&#10;Description automatically generated">
            <a:extLst>
              <a:ext uri="{FF2B5EF4-FFF2-40B4-BE49-F238E27FC236}">
                <a16:creationId xmlns:a16="http://schemas.microsoft.com/office/drawing/2014/main" id="{4EA876A6-501B-700B-F710-E03361298BC6}"/>
              </a:ext>
            </a:extLst>
          </p:cNvPr>
          <p:cNvPicPr preferRelativeResize="0"/>
          <p:nvPr/>
        </p:nvPicPr>
        <p:blipFill rotWithShape="1">
          <a:blip r:embed="rId2">
            <a:alphaModFix/>
            <a:lum bright="70000" contrast="-70000"/>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9702281" y="6536245"/>
            <a:ext cx="2232279" cy="410569"/>
          </a:xfrm>
          <a:prstGeom prst="rect">
            <a:avLst/>
          </a:prstGeom>
          <a:noFill/>
          <a:ln>
            <a:noFill/>
          </a:ln>
        </p:spPr>
      </p:pic>
      <p:pic>
        <p:nvPicPr>
          <p:cNvPr id="9" name="Picture 8" descr="A picture containing text&#10;&#10;Description automatically generated">
            <a:extLst>
              <a:ext uri="{FF2B5EF4-FFF2-40B4-BE49-F238E27FC236}">
                <a16:creationId xmlns:a16="http://schemas.microsoft.com/office/drawing/2014/main" id="{493BA2EE-CDA9-E7A5-3F78-3A884A770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76" y="3887616"/>
            <a:ext cx="1833760" cy="2320001"/>
          </a:xfrm>
          <a:prstGeom prst="rect">
            <a:avLst/>
          </a:prstGeom>
        </p:spPr>
      </p:pic>
      <p:sp>
        <p:nvSpPr>
          <p:cNvPr id="3" name="TextBox 2">
            <a:extLst>
              <a:ext uri="{FF2B5EF4-FFF2-40B4-BE49-F238E27FC236}">
                <a16:creationId xmlns:a16="http://schemas.microsoft.com/office/drawing/2014/main" id="{B0244CFE-CF3A-617C-D43B-11B10EDABD52}"/>
              </a:ext>
            </a:extLst>
          </p:cNvPr>
          <p:cNvSpPr txBox="1"/>
          <p:nvPr/>
        </p:nvSpPr>
        <p:spPr>
          <a:xfrm>
            <a:off x="895119" y="321755"/>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Federal Requirements - Model of Care – Domain 2 </a:t>
            </a:r>
          </a:p>
        </p:txBody>
      </p:sp>
      <p:sp>
        <p:nvSpPr>
          <p:cNvPr id="2" name="Slide Number Placeholder 5">
            <a:extLst>
              <a:ext uri="{FF2B5EF4-FFF2-40B4-BE49-F238E27FC236}">
                <a16:creationId xmlns:a16="http://schemas.microsoft.com/office/drawing/2014/main" id="{27E76D3A-4BDB-7153-4A15-FFC598E3E8B8}"/>
              </a:ext>
            </a:extLst>
          </p:cNvPr>
          <p:cNvSpPr txBox="1">
            <a:spLocks/>
          </p:cNvSpPr>
          <p:nvPr/>
        </p:nvSpPr>
        <p:spPr>
          <a:xfrm>
            <a:off x="502276" y="65956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solidFill>
              </a:rPr>
              <a:pPr/>
              <a:t>7</a:t>
            </a:fld>
            <a:endParaRPr lang="en" dirty="0">
              <a:solidFill>
                <a:schemeClr val="bg1"/>
              </a:solidFill>
            </a:endParaRPr>
          </a:p>
        </p:txBody>
      </p:sp>
    </p:spTree>
    <p:extLst>
      <p:ext uri="{BB962C8B-B14F-4D97-AF65-F5344CB8AC3E}">
        <p14:creationId xmlns:p14="http://schemas.microsoft.com/office/powerpoint/2010/main" val="50303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F4D1BA-0820-C056-D4C9-B84223FD5480}"/>
              </a:ext>
            </a:extLst>
          </p:cNvPr>
          <p:cNvSpPr txBox="1"/>
          <p:nvPr/>
        </p:nvSpPr>
        <p:spPr>
          <a:xfrm>
            <a:off x="2956956" y="2127919"/>
            <a:ext cx="8098971" cy="3416320"/>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MOC 3: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Provider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SNP provider network is a network of health care providers who are contracted to provide health care services to SNP enrollees with specialized expertise as relevant/necessary to address the unique or specialized needs of the target population as identified in MOC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SNPs must identify and fully describe the providers in their network, train/orient them to the plan’s model of care,  and oversee the involvement in the ICP and ICT. </a:t>
            </a:r>
          </a:p>
        </p:txBody>
      </p:sp>
      <p:pic>
        <p:nvPicPr>
          <p:cNvPr id="7" name="Picture 6" descr="A picture containing graphical user interface&#10;&#10;Description automatically generated">
            <a:extLst>
              <a:ext uri="{FF2B5EF4-FFF2-40B4-BE49-F238E27FC236}">
                <a16:creationId xmlns:a16="http://schemas.microsoft.com/office/drawing/2014/main" id="{69165DBB-AD4A-7D1B-4709-7F1A11332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41" y="2127919"/>
            <a:ext cx="2197993" cy="3163465"/>
          </a:xfrm>
          <a:prstGeom prst="rect">
            <a:avLst/>
          </a:prstGeom>
        </p:spPr>
      </p:pic>
      <p:sp>
        <p:nvSpPr>
          <p:cNvPr id="3" name="TextBox 2">
            <a:extLst>
              <a:ext uri="{FF2B5EF4-FFF2-40B4-BE49-F238E27FC236}">
                <a16:creationId xmlns:a16="http://schemas.microsoft.com/office/drawing/2014/main" id="{C537A953-BBE0-B227-A00C-964B2AB60357}"/>
              </a:ext>
            </a:extLst>
          </p:cNvPr>
          <p:cNvSpPr txBox="1"/>
          <p:nvPr/>
        </p:nvSpPr>
        <p:spPr>
          <a:xfrm>
            <a:off x="895119" y="321755"/>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Federal Requirements - Model of Care – Domain 3 </a:t>
            </a:r>
          </a:p>
        </p:txBody>
      </p:sp>
      <p:sp>
        <p:nvSpPr>
          <p:cNvPr id="2" name="Slide Number Placeholder 5">
            <a:extLst>
              <a:ext uri="{FF2B5EF4-FFF2-40B4-BE49-F238E27FC236}">
                <a16:creationId xmlns:a16="http://schemas.microsoft.com/office/drawing/2014/main" id="{92DED528-CAF9-AE37-8144-72526F7B41BB}"/>
              </a:ext>
            </a:extLst>
          </p:cNvPr>
          <p:cNvSpPr txBox="1">
            <a:spLocks/>
          </p:cNvSpPr>
          <p:nvPr/>
        </p:nvSpPr>
        <p:spPr>
          <a:xfrm>
            <a:off x="423179" y="6011445"/>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8</a:t>
            </a:fld>
            <a:endParaRPr lang="en" dirty="0">
              <a:solidFill>
                <a:schemeClr val="bg2"/>
              </a:solidFill>
            </a:endParaRPr>
          </a:p>
        </p:txBody>
      </p:sp>
    </p:spTree>
    <p:extLst>
      <p:ext uri="{BB962C8B-B14F-4D97-AF65-F5344CB8AC3E}">
        <p14:creationId xmlns:p14="http://schemas.microsoft.com/office/powerpoint/2010/main" val="136711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B6BE95-BEDC-0A32-FBDC-40A7853D4048}"/>
              </a:ext>
            </a:extLst>
          </p:cNvPr>
          <p:cNvSpPr txBox="1"/>
          <p:nvPr/>
        </p:nvSpPr>
        <p:spPr>
          <a:xfrm>
            <a:off x="895119" y="321755"/>
            <a:ext cx="9923302" cy="584775"/>
          </a:xfrm>
          <a:prstGeom prst="rect">
            <a:avLst/>
          </a:prstGeom>
          <a:solidFill>
            <a:srgbClr val="033B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Federal Requirements - Model of Care – Domain 4 </a:t>
            </a:r>
          </a:p>
        </p:txBody>
      </p:sp>
      <p:sp>
        <p:nvSpPr>
          <p:cNvPr id="3" name="TextBox 2">
            <a:extLst>
              <a:ext uri="{FF2B5EF4-FFF2-40B4-BE49-F238E27FC236}">
                <a16:creationId xmlns:a16="http://schemas.microsoft.com/office/drawing/2014/main" id="{5D9A8E07-C760-24ED-6892-8631BD0F0240}"/>
              </a:ext>
            </a:extLst>
          </p:cNvPr>
          <p:cNvSpPr txBox="1"/>
          <p:nvPr/>
        </p:nvSpPr>
        <p:spPr>
          <a:xfrm>
            <a:off x="2813970" y="1490549"/>
            <a:ext cx="9136854" cy="5346767"/>
          </a:xfrm>
          <a:prstGeom prst="rect">
            <a:avLst/>
          </a:prstGeom>
          <a:solidFill>
            <a:schemeClr val="accent4">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MOC 4: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MOC Quality Measurement and Performance Improvement Regulations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42 CFR § 422.152(g) require that all SNPs conduct a quality improvement program that measures the effectiveness of its Model of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goal of performance improvement and quality measurement is to improve the SNP’s ability to deliver health care services and benefits to its SNP enrollees in a high-quality manner. Incorporation of quality measurement and improvement actions can drive organization change and increase effectiveness and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leadership, managers and governing body of a SNP organization must have a comprehensive quality improvement program in place to measure its current level of performance and determine if organizational systems and processes must be modified, based on performance results. </a:t>
            </a:r>
          </a:p>
        </p:txBody>
      </p:sp>
      <p:pic>
        <p:nvPicPr>
          <p:cNvPr id="5" name="Picture 4" descr="A picture containing diagram&#10;&#10;Description automatically generated">
            <a:extLst>
              <a:ext uri="{FF2B5EF4-FFF2-40B4-BE49-F238E27FC236}">
                <a16:creationId xmlns:a16="http://schemas.microsoft.com/office/drawing/2014/main" id="{B1C0FA19-5E44-F8F1-E204-A02CBE052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 y="2145985"/>
            <a:ext cx="2329163" cy="2919219"/>
          </a:xfrm>
          <a:prstGeom prst="rect">
            <a:avLst/>
          </a:prstGeom>
        </p:spPr>
      </p:pic>
      <p:sp>
        <p:nvSpPr>
          <p:cNvPr id="4" name="Slide Number Placeholder 5">
            <a:extLst>
              <a:ext uri="{FF2B5EF4-FFF2-40B4-BE49-F238E27FC236}">
                <a16:creationId xmlns:a16="http://schemas.microsoft.com/office/drawing/2014/main" id="{773E1843-A34D-62C0-FC9D-889AEC6E7971}"/>
              </a:ext>
            </a:extLst>
          </p:cNvPr>
          <p:cNvSpPr txBox="1">
            <a:spLocks/>
          </p:cNvSpPr>
          <p:nvPr/>
        </p:nvSpPr>
        <p:spPr>
          <a:xfrm>
            <a:off x="399231" y="6011445"/>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solidFill>
              </a:rPr>
              <a:pPr/>
              <a:t>9</a:t>
            </a:fld>
            <a:endParaRPr lang="en" dirty="0">
              <a:solidFill>
                <a:schemeClr val="bg2"/>
              </a:solidFill>
            </a:endParaRPr>
          </a:p>
        </p:txBody>
      </p:sp>
    </p:spTree>
    <p:extLst>
      <p:ext uri="{BB962C8B-B14F-4D97-AF65-F5344CB8AC3E}">
        <p14:creationId xmlns:p14="http://schemas.microsoft.com/office/powerpoint/2010/main" val="3823907357"/>
      </p:ext>
    </p:extLst>
  </p:cSld>
  <p:clrMapOvr>
    <a:masterClrMapping/>
  </p:clrMapOvr>
</p:sld>
</file>

<file path=ppt/theme/theme1.xml><?xml version="1.0" encoding="utf-8"?>
<a:theme xmlns:a="http://schemas.openxmlformats.org/drawingml/2006/main" name="1_Master Slide">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Slide">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F529ED8262C498DEB5398079006D5" ma:contentTypeVersion="15" ma:contentTypeDescription="Create a new document." ma:contentTypeScope="" ma:versionID="1f110a3dd77a9f80074463ecfb964d8f">
  <xsd:schema xmlns:xsd="http://www.w3.org/2001/XMLSchema" xmlns:xs="http://www.w3.org/2001/XMLSchema" xmlns:p="http://schemas.microsoft.com/office/2006/metadata/properties" xmlns:ns2="8d8b363e-ad92-4be4-9b59-b02f212d2188" xmlns:ns3="8b6e8366-c792-4a68-bf3f-b2cbda418376" targetNamespace="http://schemas.microsoft.com/office/2006/metadata/properties" ma:root="true" ma:fieldsID="2899063bea2e2bcef8541a5ba269a591" ns2:_="" ns3:_="">
    <xsd:import namespace="8d8b363e-ad92-4be4-9b59-b02f212d2188"/>
    <xsd:import namespace="8b6e8366-c792-4a68-bf3f-b2cbda418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363e-ad92-4be4-9b59-b02f212d2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83dfc-722e-4119-ab94-8a26d1a696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6e8366-c792-4a68-bf3f-b2cbda418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db64ed7-7bf4-4951-a2b1-c58e6e352ba3}" ma:internalName="TaxCatchAll" ma:showField="CatchAllData" ma:web="8b6e8366-c792-4a68-bf3f-b2cbda418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8b363e-ad92-4be4-9b59-b02f212d2188">
      <Terms xmlns="http://schemas.microsoft.com/office/infopath/2007/PartnerControls"/>
    </lcf76f155ced4ddcb4097134ff3c332f>
    <TaxCatchAll xmlns="8b6e8366-c792-4a68-bf3f-b2cbda418376" xsi:nil="true"/>
  </documentManagement>
</p:properties>
</file>

<file path=customXml/itemProps1.xml><?xml version="1.0" encoding="utf-8"?>
<ds:datastoreItem xmlns:ds="http://schemas.openxmlformats.org/officeDocument/2006/customXml" ds:itemID="{B71DA273-C4B5-48CB-AB86-8D2B9A0E507C}"/>
</file>

<file path=customXml/itemProps2.xml><?xml version="1.0" encoding="utf-8"?>
<ds:datastoreItem xmlns:ds="http://schemas.openxmlformats.org/officeDocument/2006/customXml" ds:itemID="{C4C5A6CF-6DAC-4E34-A00C-D83EACCDC876}"/>
</file>

<file path=customXml/itemProps3.xml><?xml version="1.0" encoding="utf-8"?>
<ds:datastoreItem xmlns:ds="http://schemas.openxmlformats.org/officeDocument/2006/customXml" ds:itemID="{B5C50B99-ECB1-48A7-B0EC-A45851D507BF}"/>
</file>

<file path=docProps/app.xml><?xml version="1.0" encoding="utf-8"?>
<Properties xmlns="http://schemas.openxmlformats.org/officeDocument/2006/extended-properties" xmlns:vt="http://schemas.openxmlformats.org/officeDocument/2006/docPropsVTypes">
  <TotalTime>465</TotalTime>
  <Words>2169</Words>
  <Application>Microsoft Office PowerPoint</Application>
  <PresentationFormat>Widescreen</PresentationFormat>
  <Paragraphs>194</Paragraphs>
  <Slides>26</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Aptos</vt:lpstr>
      <vt:lpstr>Aptos Display</vt:lpstr>
      <vt:lpstr>Arial</vt:lpstr>
      <vt:lpstr>Calibri</vt:lpstr>
      <vt:lpstr>League Spartan</vt:lpstr>
      <vt:lpstr>Wingdings</vt:lpstr>
      <vt:lpstr>1_Master Slide</vt:lpstr>
      <vt:lpstr>Master Slide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Deborah Paone</dc:creator>
  <cp:lastModifiedBy>Deborah Paone</cp:lastModifiedBy>
  <cp:revision>20</cp:revision>
  <dcterms:created xsi:type="dcterms:W3CDTF">2025-03-28T23:34:37Z</dcterms:created>
  <dcterms:modified xsi:type="dcterms:W3CDTF">2025-04-07T20:32:35Z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0x010100353F529ED8262C498DEB5398079006D5</vt:lpwstr>
  </property>
</Properties>
</file>