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3" r:id="rId2"/>
  </p:sldMasterIdLst>
  <p:notesMasterIdLst>
    <p:notesMasterId r:id="rId8"/>
  </p:notesMasterIdLst>
  <p:sldIdLst>
    <p:sldId id="2147374691" r:id="rId3"/>
    <p:sldId id="2147374696" r:id="rId4"/>
    <p:sldId id="2147374697" r:id="rId5"/>
    <p:sldId id="2147374698" r:id="rId6"/>
    <p:sldId id="214737473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DE2759-E33B-5608-BB2C-685E25BD477B}" name="Thomas Kornfield" initials="TK" userId="S::tkornfield@masthps.com::3e568ef9-4251-4633-9b91-708bdcdc2c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CDA8-4D77-48F4-90BE-450D789DD968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0122C-FB6D-4FAD-B46B-8E514C0AD1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7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340E7-21DA-4570-816D-5E79A7171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94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9;p2"/>
          <p:cNvSpPr/>
          <p:nvPr/>
        </p:nvSpPr>
        <p:spPr>
          <a:xfrm>
            <a:off x="14100" y="0"/>
            <a:ext cx="1213104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20309" r="-2030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3891" y="-64655"/>
            <a:ext cx="2797191" cy="6936755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852300" y="3189034"/>
            <a:ext cx="8042248" cy="1620501"/>
          </a:xfrm>
          <a:custGeom>
            <a:avLst/>
            <a:gdLst/>
            <a:ahLst/>
            <a:cxnLst/>
            <a:rect l="l" t="t" r="r" b="b"/>
            <a:pathLst>
              <a:path w="13708378" h="2518914" extrusionOk="0">
                <a:moveTo>
                  <a:pt x="0" y="0"/>
                </a:moveTo>
                <a:lnTo>
                  <a:pt x="13708378" y="0"/>
                </a:lnTo>
                <a:lnTo>
                  <a:pt x="13708378" y="2518914"/>
                </a:lnTo>
                <a:lnTo>
                  <a:pt x="0" y="2518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0103567" y="206034"/>
            <a:ext cx="1872083" cy="2153412"/>
          </a:xfrm>
          <a:custGeom>
            <a:avLst/>
            <a:gdLst/>
            <a:ahLst/>
            <a:cxnLst/>
            <a:rect l="l" t="t" r="r" b="b"/>
            <a:pathLst>
              <a:path w="4160184" h="4114800" extrusionOk="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453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5108867" y="-18600"/>
            <a:ext cx="2323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4;p4"/>
          <p:cNvGrpSpPr/>
          <p:nvPr/>
        </p:nvGrpSpPr>
        <p:grpSpPr>
          <a:xfrm>
            <a:off x="0" y="-18600"/>
            <a:ext cx="12192000" cy="6876600"/>
            <a:chOff x="0" y="-35421"/>
            <a:chExt cx="18288000" cy="10323160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 extrusionOk="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0309" r="-2030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" name="Google Shape;26;p4"/>
            <p:cNvCxnSpPr/>
            <p:nvPr/>
          </p:nvCxnSpPr>
          <p:spPr>
            <a:xfrm>
              <a:off x="1028720" y="2186817"/>
              <a:ext cx="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4"/>
            <p:cNvCxnSpPr/>
            <p:nvPr/>
          </p:nvCxnSpPr>
          <p:spPr>
            <a:xfrm>
              <a:off x="1029792" y="2252109"/>
              <a:ext cx="3451200" cy="189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4"/>
            <p:cNvSpPr/>
            <p:nvPr/>
          </p:nvSpPr>
          <p:spPr>
            <a:xfrm>
              <a:off x="10845605" y="-35421"/>
              <a:ext cx="3485402" cy="10323160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2B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" name="Google Shape;31;p4" descr="A black background with green tex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06600" y="9410700"/>
              <a:ext cx="3348416" cy="616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4"/>
            <p:cNvSpPr/>
            <p:nvPr/>
          </p:nvSpPr>
          <p:spPr>
            <a:xfrm>
              <a:off x="11670654" y="2252110"/>
              <a:ext cx="6095390" cy="3428999"/>
            </a:xfrm>
            <a:custGeom>
              <a:avLst/>
              <a:gdLst/>
              <a:ahLst/>
              <a:cxnLst/>
              <a:rect l="l" t="t" r="r" b="b"/>
              <a:pathLst>
                <a:path w="11287760" h="6350000" extrusionOk="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t="-15628" b="-15628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19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20309" r="-2030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6" descr="A black background with green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8801" y="12547600"/>
            <a:ext cx="3348417" cy="61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 descr="A black background with green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4" y="1701"/>
            <a:ext cx="2232491" cy="6854612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2909028" y="1620667"/>
            <a:ext cx="2300800" cy="12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0575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8" name="Google Shape;68;p9" descr="A black background with green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/>
          <p:nvPr/>
        </p:nvSpPr>
        <p:spPr>
          <a:xfrm>
            <a:off x="3341131" y="0"/>
            <a:ext cx="963014" cy="6858000"/>
          </a:xfrm>
          <a:prstGeom prst="rect">
            <a:avLst/>
          </a:prstGeom>
          <a:solidFill>
            <a:srgbClr val="0C2B15"/>
          </a:soli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05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rgbClr val="0C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7" name="Google Shape;57;p8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53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245F"/>
          </a:solidFill>
          <a:ln w="9525" cap="flat" cmpd="sng">
            <a:solidFill>
              <a:srgbClr val="0C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7" name="Google Shape;57;p8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01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135B22F-8402-4598-455D-9CD00B57AA7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2;p6">
            <a:extLst>
              <a:ext uri="{FF2B5EF4-FFF2-40B4-BE49-F238E27FC236}">
                <a16:creationId xmlns:a16="http://schemas.microsoft.com/office/drawing/2014/main" id="{E6AB8BF4-B6D5-2A75-D79A-6F1D369CB739}"/>
              </a:ext>
            </a:extLst>
          </p:cNvPr>
          <p:cNvSpPr/>
          <p:nvPr userDrawn="1"/>
        </p:nvSpPr>
        <p:spPr>
          <a:xfrm rot="5400000">
            <a:off x="5417130" y="-5417127"/>
            <a:ext cx="1357744" cy="12192000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94;p11">
            <a:extLst>
              <a:ext uri="{FF2B5EF4-FFF2-40B4-BE49-F238E27FC236}">
                <a16:creationId xmlns:a16="http://schemas.microsoft.com/office/drawing/2014/main" id="{B4E38F72-E0ED-3B08-D941-4204E94744E1}"/>
              </a:ext>
            </a:extLst>
          </p:cNvPr>
          <p:cNvGrpSpPr/>
          <p:nvPr userDrawn="1"/>
        </p:nvGrpSpPr>
        <p:grpSpPr>
          <a:xfrm>
            <a:off x="6069270" y="1487056"/>
            <a:ext cx="53459" cy="4992006"/>
            <a:chOff x="0" y="-47625"/>
            <a:chExt cx="67907" cy="2215200"/>
          </a:xfrm>
        </p:grpSpPr>
        <p:sp>
          <p:nvSpPr>
            <p:cNvPr id="8" name="Google Shape;95;p11">
              <a:extLst>
                <a:ext uri="{FF2B5EF4-FFF2-40B4-BE49-F238E27FC236}">
                  <a16:creationId xmlns:a16="http://schemas.microsoft.com/office/drawing/2014/main" id="{8141A672-27D4-E033-F377-17BF93BF0DA5}"/>
                </a:ext>
              </a:extLst>
            </p:cNvPr>
            <p:cNvSpPr/>
            <p:nvPr/>
          </p:nvSpPr>
          <p:spPr>
            <a:xfrm>
              <a:off x="0" y="0"/>
              <a:ext cx="67907" cy="2167467"/>
            </a:xfrm>
            <a:custGeom>
              <a:avLst/>
              <a:gdLst/>
              <a:ahLst/>
              <a:cxnLst/>
              <a:rect l="l" t="t" r="r" b="b"/>
              <a:pathLst>
                <a:path w="67907" h="2167467" extrusionOk="0">
                  <a:moveTo>
                    <a:pt x="0" y="0"/>
                  </a:moveTo>
                  <a:lnTo>
                    <a:pt x="67907" y="0"/>
                  </a:lnTo>
                  <a:lnTo>
                    <a:pt x="67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C2B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6;p11">
              <a:extLst>
                <a:ext uri="{FF2B5EF4-FFF2-40B4-BE49-F238E27FC236}">
                  <a16:creationId xmlns:a16="http://schemas.microsoft.com/office/drawing/2014/main" id="{FCDF10E8-C9AA-D64F-2BD8-A1998ED91A2A}"/>
                </a:ext>
              </a:extLst>
            </p:cNvPr>
            <p:cNvSpPr txBox="1"/>
            <p:nvPr/>
          </p:nvSpPr>
          <p:spPr>
            <a:xfrm>
              <a:off x="0" y="-47625"/>
              <a:ext cx="67800" cy="22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5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135B22F-8402-4598-455D-9CD00B57AA7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;p6">
            <a:extLst>
              <a:ext uri="{FF2B5EF4-FFF2-40B4-BE49-F238E27FC236}">
                <a16:creationId xmlns:a16="http://schemas.microsoft.com/office/drawing/2014/main" id="{ADAA4049-B1A2-C436-53B9-001DE922F411}"/>
              </a:ext>
            </a:extLst>
          </p:cNvPr>
          <p:cNvSpPr/>
          <p:nvPr userDrawn="1"/>
        </p:nvSpPr>
        <p:spPr>
          <a:xfrm rot="5400000">
            <a:off x="5417130" y="-5417127"/>
            <a:ext cx="1357744" cy="12192000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145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9">
            <a:extLst>
              <a:ext uri="{FF2B5EF4-FFF2-40B4-BE49-F238E27FC236}">
                <a16:creationId xmlns:a16="http://schemas.microsoft.com/office/drawing/2014/main" id="{929C2FD3-BF15-A638-CA33-F4DFD55F8DD7}"/>
              </a:ext>
            </a:extLst>
          </p:cNvPr>
          <p:cNvSpPr txBox="1"/>
          <p:nvPr userDrawn="1"/>
        </p:nvSpPr>
        <p:spPr>
          <a:xfrm rot="5400000">
            <a:off x="5733472" y="399472"/>
            <a:ext cx="725055" cy="12192000"/>
          </a:xfrm>
          <a:prstGeom prst="rect">
            <a:avLst/>
          </a:prstGeom>
          <a:solidFill>
            <a:srgbClr val="0C2B15"/>
          </a:soli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57;p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5F7A9B-AAB5-4C3A-29E5-E4714CF247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560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248B0B3-527D-1709-7EB7-94E910FF123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00;p12">
            <a:extLst>
              <a:ext uri="{FF2B5EF4-FFF2-40B4-BE49-F238E27FC236}">
                <a16:creationId xmlns:a16="http://schemas.microsoft.com/office/drawing/2014/main" id="{42D5FD1E-C075-C099-CFB8-C4890C8A8C11}"/>
              </a:ext>
            </a:extLst>
          </p:cNvPr>
          <p:cNvCxnSpPr>
            <a:cxnSpLocks/>
          </p:cNvCxnSpPr>
          <p:nvPr userDrawn="1"/>
        </p:nvCxnSpPr>
        <p:spPr>
          <a:xfrm>
            <a:off x="394792" y="1140859"/>
            <a:ext cx="5472608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9374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rgbClr val="0C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7" name="Google Shape;57;p8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55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245F"/>
          </a:solidFill>
          <a:ln w="9525" cap="flat" cmpd="sng">
            <a:solidFill>
              <a:srgbClr val="0C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7" name="Google Shape;57;p8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61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135B22F-8402-4598-455D-9CD00B57AA7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2;p6">
            <a:extLst>
              <a:ext uri="{FF2B5EF4-FFF2-40B4-BE49-F238E27FC236}">
                <a16:creationId xmlns:a16="http://schemas.microsoft.com/office/drawing/2014/main" id="{E6AB8BF4-B6D5-2A75-D79A-6F1D369CB739}"/>
              </a:ext>
            </a:extLst>
          </p:cNvPr>
          <p:cNvSpPr/>
          <p:nvPr userDrawn="1"/>
        </p:nvSpPr>
        <p:spPr>
          <a:xfrm rot="5400000">
            <a:off x="5417130" y="-5417127"/>
            <a:ext cx="1357744" cy="12192000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94;p11">
            <a:extLst>
              <a:ext uri="{FF2B5EF4-FFF2-40B4-BE49-F238E27FC236}">
                <a16:creationId xmlns:a16="http://schemas.microsoft.com/office/drawing/2014/main" id="{B4E38F72-E0ED-3B08-D941-4204E94744E1}"/>
              </a:ext>
            </a:extLst>
          </p:cNvPr>
          <p:cNvGrpSpPr/>
          <p:nvPr userDrawn="1"/>
        </p:nvGrpSpPr>
        <p:grpSpPr>
          <a:xfrm>
            <a:off x="6069270" y="1487056"/>
            <a:ext cx="53459" cy="4992006"/>
            <a:chOff x="0" y="-47625"/>
            <a:chExt cx="67907" cy="2215200"/>
          </a:xfrm>
        </p:grpSpPr>
        <p:sp>
          <p:nvSpPr>
            <p:cNvPr id="8" name="Google Shape;95;p11">
              <a:extLst>
                <a:ext uri="{FF2B5EF4-FFF2-40B4-BE49-F238E27FC236}">
                  <a16:creationId xmlns:a16="http://schemas.microsoft.com/office/drawing/2014/main" id="{8141A672-27D4-E033-F377-17BF93BF0DA5}"/>
                </a:ext>
              </a:extLst>
            </p:cNvPr>
            <p:cNvSpPr/>
            <p:nvPr/>
          </p:nvSpPr>
          <p:spPr>
            <a:xfrm>
              <a:off x="0" y="0"/>
              <a:ext cx="67907" cy="2167467"/>
            </a:xfrm>
            <a:custGeom>
              <a:avLst/>
              <a:gdLst/>
              <a:ahLst/>
              <a:cxnLst/>
              <a:rect l="l" t="t" r="r" b="b"/>
              <a:pathLst>
                <a:path w="67907" h="2167467" extrusionOk="0">
                  <a:moveTo>
                    <a:pt x="0" y="0"/>
                  </a:moveTo>
                  <a:lnTo>
                    <a:pt x="67907" y="0"/>
                  </a:lnTo>
                  <a:lnTo>
                    <a:pt x="6790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C2B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6;p11">
              <a:extLst>
                <a:ext uri="{FF2B5EF4-FFF2-40B4-BE49-F238E27FC236}">
                  <a16:creationId xmlns:a16="http://schemas.microsoft.com/office/drawing/2014/main" id="{FCDF10E8-C9AA-D64F-2BD8-A1998ED91A2A}"/>
                </a:ext>
              </a:extLst>
            </p:cNvPr>
            <p:cNvSpPr txBox="1"/>
            <p:nvPr/>
          </p:nvSpPr>
          <p:spPr>
            <a:xfrm>
              <a:off x="0" y="-47625"/>
              <a:ext cx="67800" cy="22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14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135B22F-8402-4598-455D-9CD00B57AA7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;p6">
            <a:extLst>
              <a:ext uri="{FF2B5EF4-FFF2-40B4-BE49-F238E27FC236}">
                <a16:creationId xmlns:a16="http://schemas.microsoft.com/office/drawing/2014/main" id="{ADAA4049-B1A2-C436-53B9-001DE922F411}"/>
              </a:ext>
            </a:extLst>
          </p:cNvPr>
          <p:cNvSpPr/>
          <p:nvPr userDrawn="1"/>
        </p:nvSpPr>
        <p:spPr>
          <a:xfrm rot="5400000">
            <a:off x="5417130" y="-5417127"/>
            <a:ext cx="1357744" cy="12192000"/>
          </a:xfrm>
          <a:custGeom>
            <a:avLst/>
            <a:gdLst/>
            <a:ahLst/>
            <a:cxnLst/>
            <a:rect l="l" t="t" r="r" b="b"/>
            <a:pathLst>
              <a:path w="812800" h="2709333" extrusionOk="0">
                <a:moveTo>
                  <a:pt x="0" y="0"/>
                </a:moveTo>
                <a:lnTo>
                  <a:pt x="812800" y="0"/>
                </a:lnTo>
                <a:lnTo>
                  <a:pt x="81280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C2B15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20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9">
            <a:extLst>
              <a:ext uri="{FF2B5EF4-FFF2-40B4-BE49-F238E27FC236}">
                <a16:creationId xmlns:a16="http://schemas.microsoft.com/office/drawing/2014/main" id="{929C2FD3-BF15-A638-CA33-F4DFD55F8DD7}"/>
              </a:ext>
            </a:extLst>
          </p:cNvPr>
          <p:cNvSpPr txBox="1"/>
          <p:nvPr userDrawn="1"/>
        </p:nvSpPr>
        <p:spPr>
          <a:xfrm rot="5400000">
            <a:off x="5733472" y="399472"/>
            <a:ext cx="725055" cy="12192000"/>
          </a:xfrm>
          <a:prstGeom prst="rect">
            <a:avLst/>
          </a:prstGeom>
          <a:solidFill>
            <a:srgbClr val="0C2B15"/>
          </a:soli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57;p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5F7A9B-AAB5-4C3A-29E5-E4714CF2473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775533" y="6253367"/>
            <a:ext cx="2227867" cy="41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51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7;p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248B0B3-527D-1709-7EB7-94E910FF123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00;p12">
            <a:extLst>
              <a:ext uri="{FF2B5EF4-FFF2-40B4-BE49-F238E27FC236}">
                <a16:creationId xmlns:a16="http://schemas.microsoft.com/office/drawing/2014/main" id="{42D5FD1E-C075-C099-CFB8-C4890C8A8C11}"/>
              </a:ext>
            </a:extLst>
          </p:cNvPr>
          <p:cNvCxnSpPr>
            <a:cxnSpLocks/>
          </p:cNvCxnSpPr>
          <p:nvPr userDrawn="1"/>
        </p:nvCxnSpPr>
        <p:spPr>
          <a:xfrm>
            <a:off x="394792" y="1140859"/>
            <a:ext cx="5472608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0846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9;p2"/>
          <p:cNvSpPr/>
          <p:nvPr/>
        </p:nvSpPr>
        <p:spPr>
          <a:xfrm>
            <a:off x="14100" y="0"/>
            <a:ext cx="1213104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20309" r="-2030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73891" y="-64655"/>
            <a:ext cx="2797191" cy="6936755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852300" y="3189034"/>
            <a:ext cx="8042248" cy="1620501"/>
          </a:xfrm>
          <a:custGeom>
            <a:avLst/>
            <a:gdLst/>
            <a:ahLst/>
            <a:cxnLst/>
            <a:rect l="l" t="t" r="r" b="b"/>
            <a:pathLst>
              <a:path w="13708378" h="2518914" extrusionOk="0">
                <a:moveTo>
                  <a:pt x="0" y="0"/>
                </a:moveTo>
                <a:lnTo>
                  <a:pt x="13708378" y="0"/>
                </a:lnTo>
                <a:lnTo>
                  <a:pt x="13708378" y="2518914"/>
                </a:lnTo>
                <a:lnTo>
                  <a:pt x="0" y="2518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0103567" y="206034"/>
            <a:ext cx="1872083" cy="2153412"/>
          </a:xfrm>
          <a:custGeom>
            <a:avLst/>
            <a:gdLst/>
            <a:ahLst/>
            <a:cxnLst/>
            <a:rect l="l" t="t" r="r" b="b"/>
            <a:pathLst>
              <a:path w="4160184" h="4114800" extrusionOk="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7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28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3100" y="0"/>
            <a:ext cx="12229399" cy="6858000"/>
          </a:xfrm>
          <a:prstGeom prst="rect">
            <a:avLst/>
          </a:prstGeom>
          <a:solidFill>
            <a:srgbClr val="0C2B1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6" name="Google Shape;16;p3"/>
          <p:cNvCxnSpPr/>
          <p:nvPr/>
        </p:nvCxnSpPr>
        <p:spPr>
          <a:xfrm rot="10800000" flipH="1">
            <a:off x="592323" y="1642045"/>
            <a:ext cx="3983200" cy="16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/>
          <p:nvPr/>
        </p:nvSpPr>
        <p:spPr>
          <a:xfrm>
            <a:off x="8229599" y="100"/>
            <a:ext cx="39767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20" name="Google Shape;20;p3" descr="A black background with green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04401" y="6273777"/>
            <a:ext cx="2232279" cy="4105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8">
            <a:extLst>
              <a:ext uri="{FF2B5EF4-FFF2-40B4-BE49-F238E27FC236}">
                <a16:creationId xmlns:a16="http://schemas.microsoft.com/office/drawing/2014/main" id="{4233E02E-19F3-1918-A644-1F7E2BE08A10}"/>
              </a:ext>
            </a:extLst>
          </p:cNvPr>
          <p:cNvSpPr/>
          <p:nvPr/>
        </p:nvSpPr>
        <p:spPr>
          <a:xfrm>
            <a:off x="7900242" y="835950"/>
            <a:ext cx="3808316" cy="5256164"/>
          </a:xfrm>
          <a:custGeom>
            <a:avLst/>
            <a:gdLst/>
            <a:ahLst/>
            <a:cxnLst/>
            <a:rect l="l" t="t" r="r" b="b"/>
            <a:pathLst>
              <a:path w="3600450" h="4859020" extrusionOk="0">
                <a:moveTo>
                  <a:pt x="3600450" y="4499610"/>
                </a:moveTo>
                <a:cubicBezTo>
                  <a:pt x="3600450" y="4699000"/>
                  <a:pt x="3439160" y="4859020"/>
                  <a:pt x="3241040" y="4859020"/>
                </a:cubicBezTo>
                <a:lnTo>
                  <a:pt x="359410" y="4859020"/>
                </a:lnTo>
                <a:cubicBezTo>
                  <a:pt x="160020" y="4859020"/>
                  <a:pt x="0" y="4697730"/>
                  <a:pt x="0" y="4499610"/>
                </a:cubicBezTo>
                <a:lnTo>
                  <a:pt x="0" y="359410"/>
                </a:lnTo>
                <a:cubicBezTo>
                  <a:pt x="0" y="160020"/>
                  <a:pt x="161290" y="0"/>
                  <a:pt x="359410" y="0"/>
                </a:cubicBezTo>
                <a:lnTo>
                  <a:pt x="3239770" y="0"/>
                </a:lnTo>
                <a:cubicBezTo>
                  <a:pt x="3439160" y="0"/>
                  <a:pt x="3599180" y="161290"/>
                  <a:pt x="3599180" y="359410"/>
                </a:cubicBezTo>
                <a:lnTo>
                  <a:pt x="3600450" y="449961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559" r="-656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3;p8">
            <a:extLst>
              <a:ext uri="{FF2B5EF4-FFF2-40B4-BE49-F238E27FC236}">
                <a16:creationId xmlns:a16="http://schemas.microsoft.com/office/drawing/2014/main" id="{91828A8E-014A-01E9-AD88-81D0E2855F00}"/>
              </a:ext>
            </a:extLst>
          </p:cNvPr>
          <p:cNvSpPr/>
          <p:nvPr/>
        </p:nvSpPr>
        <p:spPr>
          <a:xfrm>
            <a:off x="7866659" y="765886"/>
            <a:ext cx="3875483" cy="5326228"/>
          </a:xfrm>
          <a:custGeom>
            <a:avLst/>
            <a:gdLst/>
            <a:ahLst/>
            <a:cxnLst/>
            <a:rect l="l" t="t" r="r" b="b"/>
            <a:pathLst>
              <a:path w="3663950" h="4923790" extrusionOk="0">
                <a:moveTo>
                  <a:pt x="3271520" y="4923790"/>
                </a:moveTo>
                <a:lnTo>
                  <a:pt x="391160" y="4923790"/>
                </a:lnTo>
                <a:cubicBezTo>
                  <a:pt x="175260" y="4923790"/>
                  <a:pt x="0" y="4748530"/>
                  <a:pt x="0" y="4532630"/>
                </a:cubicBezTo>
                <a:lnTo>
                  <a:pt x="0" y="392430"/>
                </a:lnTo>
                <a:cubicBezTo>
                  <a:pt x="0" y="175260"/>
                  <a:pt x="175260" y="0"/>
                  <a:pt x="391160" y="0"/>
                </a:cubicBezTo>
                <a:lnTo>
                  <a:pt x="3271520" y="0"/>
                </a:lnTo>
                <a:cubicBezTo>
                  <a:pt x="3487420" y="0"/>
                  <a:pt x="3662680" y="175260"/>
                  <a:pt x="3662680" y="391160"/>
                </a:cubicBezTo>
                <a:lnTo>
                  <a:pt x="3662680" y="4531360"/>
                </a:lnTo>
                <a:cubicBezTo>
                  <a:pt x="3663950" y="4747260"/>
                  <a:pt x="3487420" y="4923790"/>
                  <a:pt x="3271520" y="4923790"/>
                </a:cubicBezTo>
                <a:close/>
                <a:moveTo>
                  <a:pt x="391160" y="63500"/>
                </a:moveTo>
                <a:cubicBezTo>
                  <a:pt x="210820" y="63500"/>
                  <a:pt x="63500" y="210820"/>
                  <a:pt x="63500" y="391160"/>
                </a:cubicBezTo>
                <a:lnTo>
                  <a:pt x="63500" y="4531360"/>
                </a:lnTo>
                <a:cubicBezTo>
                  <a:pt x="63500" y="4712970"/>
                  <a:pt x="210820" y="4859020"/>
                  <a:pt x="391160" y="4859020"/>
                </a:cubicBezTo>
                <a:lnTo>
                  <a:pt x="3271520" y="4859020"/>
                </a:lnTo>
                <a:cubicBezTo>
                  <a:pt x="3453130" y="4859020"/>
                  <a:pt x="3599180" y="4711700"/>
                  <a:pt x="3599180" y="4531360"/>
                </a:cubicBezTo>
                <a:lnTo>
                  <a:pt x="3599180" y="391160"/>
                </a:lnTo>
                <a:cubicBezTo>
                  <a:pt x="3599180" y="209550"/>
                  <a:pt x="3451860" y="63500"/>
                  <a:pt x="3271520" y="63500"/>
                </a:cubicBezTo>
                <a:lnTo>
                  <a:pt x="391160" y="635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96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l="-20309" r="-2030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138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l="-20309" r="-20309"/>
            </a:stretch>
          </a:blip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525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14">
            <a:extLst>
              <a:ext uri="{FF2B5EF4-FFF2-40B4-BE49-F238E27FC236}">
                <a16:creationId xmlns:a16="http://schemas.microsoft.com/office/drawing/2014/main" id="{712D7036-1C62-2855-2E6B-D5A20C50F2FA}"/>
              </a:ext>
            </a:extLst>
          </p:cNvPr>
          <p:cNvSpPr txBox="1"/>
          <p:nvPr/>
        </p:nvSpPr>
        <p:spPr>
          <a:xfrm>
            <a:off x="3010348" y="4658596"/>
            <a:ext cx="90423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ague Spartan" panose="020B0604020202020204" charset="0"/>
              <a:ea typeface="Arial Narrow"/>
              <a:cs typeface="Arial Narrow"/>
              <a:sym typeface="Arial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 panose="020B0604020202020204" charset="0"/>
                <a:ea typeface="Arial Narrow"/>
                <a:cs typeface="Arial Narrow"/>
                <a:sym typeface="Arial Narrow"/>
              </a:rPr>
              <a:t>Closing Panel: Suggested SNP Alliance Policy Priorities &amp; Action Steps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 panose="020B0604020202020204" charset="0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League Spartan" panose="020B0604020202020204" charset="0"/>
                <a:ea typeface="Arial Narrow"/>
                <a:cs typeface="Arial Narrow"/>
                <a:sym typeface="Arial Narrow"/>
              </a:rPr>
              <a:t>Speakers:  </a:t>
            </a:r>
            <a:r>
              <a:rPr lang="en-US" sz="2000" dirty="0">
                <a:solidFill>
                  <a:srgbClr val="000000"/>
                </a:solidFill>
                <a:latin typeface="League Spartan" panose="020B0604020202020204" charset="0"/>
                <a:ea typeface="Arial Narrow"/>
                <a:cs typeface="Arial Narrow"/>
                <a:sym typeface="Arial Narrow"/>
              </a:rPr>
              <a:t>Jon Blum, Former Principal Deputy Administrator and COO, Centers for Medicare and Medicaid Services; Rodney Whitlock, Ph.D., Vice President, McDermott+ </a:t>
            </a: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ague Spartan" panose="020B0604020202020204" charset="0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5146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3;p16">
            <a:extLst>
              <a:ext uri="{FF2B5EF4-FFF2-40B4-BE49-F238E27FC236}">
                <a16:creationId xmlns:a16="http://schemas.microsoft.com/office/drawing/2014/main" id="{1B2C7CD6-807D-6185-E770-9318B7181E2B}"/>
              </a:ext>
            </a:extLst>
          </p:cNvPr>
          <p:cNvSpPr txBox="1"/>
          <p:nvPr/>
        </p:nvSpPr>
        <p:spPr>
          <a:xfrm>
            <a:off x="171043" y="3119173"/>
            <a:ext cx="3524265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Congressional Intent and MMA of 2003 Vision</a:t>
            </a:r>
          </a:p>
          <a:p>
            <a:pPr marL="0" marR="0" lvl="0" indent="0" algn="l" defTabSz="914400" rtl="0" eaLnBrk="1" fontAlgn="auto" latinLnBrk="0" hangingPunct="1">
              <a:lnSpc>
                <a:spcPct val="10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DF4CDDB7-BEFC-78AB-B6BA-52AE3CAEB34A}"/>
              </a:ext>
            </a:extLst>
          </p:cNvPr>
          <p:cNvSpPr txBox="1"/>
          <p:nvPr/>
        </p:nvSpPr>
        <p:spPr>
          <a:xfrm>
            <a:off x="4430740" y="-182880"/>
            <a:ext cx="6684990" cy="7247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4815" marR="0" lvl="0" indent="-304815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8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did the SNP concept become important enough to be included in the MMA?</a:t>
            </a:r>
            <a:endParaRPr lang="en-US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8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was the Congressional intent associated with the authority?</a:t>
            </a:r>
            <a:endParaRPr lang="en-US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8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your view, has the authority and intent </a:t>
            </a:r>
            <a:r>
              <a:rPr lang="en-US" sz="2800" kern="0" dirty="0">
                <a:solidFill>
                  <a:srgbClr val="2424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28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folded as you expected? </a:t>
            </a: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800" kern="0" dirty="0">
                <a:solidFill>
                  <a:srgbClr val="2424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 you see the value and outcomes you expected at the time of drafting? </a:t>
            </a:r>
            <a:endParaRPr lang="en-US" sz="2800" kern="0" dirty="0">
              <a:solidFill>
                <a:srgbClr val="242424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en-US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04815" marR="0" lvl="0" indent="-304815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609630" marR="0" lvl="1" indent="-304815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3F856-6F78-13ED-72A5-CA41FAE7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26"/>
          <a:stretch/>
        </p:blipFill>
        <p:spPr>
          <a:xfrm>
            <a:off x="240088" y="1110595"/>
            <a:ext cx="2775385" cy="200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2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F0C8F-4848-97EB-D257-7C5F21EBC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3;p16">
            <a:extLst>
              <a:ext uri="{FF2B5EF4-FFF2-40B4-BE49-F238E27FC236}">
                <a16:creationId xmlns:a16="http://schemas.microsoft.com/office/drawing/2014/main" id="{A141C08C-B4F3-52C5-110A-3D4AA32936C3}"/>
              </a:ext>
            </a:extLst>
          </p:cNvPr>
          <p:cNvSpPr txBox="1"/>
          <p:nvPr/>
        </p:nvSpPr>
        <p:spPr>
          <a:xfrm>
            <a:off x="94268" y="2902357"/>
            <a:ext cx="3269741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CMS Perspective</a:t>
            </a:r>
          </a:p>
          <a:p>
            <a:pPr marL="0" marR="0" lvl="0" indent="0" algn="l" defTabSz="914400" rtl="0" eaLnBrk="1" fontAlgn="auto" latinLnBrk="0" hangingPunct="1">
              <a:lnSpc>
                <a:spcPct val="10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6CF633E8-FE3E-1AAD-808C-A25E2F07844B}"/>
              </a:ext>
            </a:extLst>
          </p:cNvPr>
          <p:cNvSpPr txBox="1"/>
          <p:nvPr/>
        </p:nvSpPr>
        <p:spPr>
          <a:xfrm>
            <a:off x="4430740" y="-182880"/>
            <a:ext cx="6684990" cy="6824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4815" marR="0" lvl="0" indent="-304815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32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Turning to CMS implementation and oversight, what do you view as the major positive impacts of SNPs?</a:t>
            </a: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32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have been some of the challenges? </a:t>
            </a: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32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terms of CMS policy making, what do you view as some of the most significant steps?</a:t>
            </a: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04815" marR="0" lvl="0" indent="-304815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609630" marR="0" lvl="1" indent="-304815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3F013-5B0C-A65B-F1D1-81CE54B2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910"/>
            <a:ext cx="3186870" cy="15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5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3B9A3-6766-360F-D347-96EAFB383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3;p16">
            <a:extLst>
              <a:ext uri="{FF2B5EF4-FFF2-40B4-BE49-F238E27FC236}">
                <a16:creationId xmlns:a16="http://schemas.microsoft.com/office/drawing/2014/main" id="{D8B384BE-4F64-6F10-A7C2-FE71E8163631}"/>
              </a:ext>
            </a:extLst>
          </p:cNvPr>
          <p:cNvSpPr txBox="1"/>
          <p:nvPr/>
        </p:nvSpPr>
        <p:spPr>
          <a:xfrm>
            <a:off x="1" y="1365788"/>
            <a:ext cx="3535052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fontAlgn="base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kern="0" dirty="0">
                <a:solidFill>
                  <a:srgbClr val="2424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Thinking ahead, w</a:t>
            </a:r>
            <a:r>
              <a:rPr lang="en-US" sz="2400" b="1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hat are some environmental factors the SNP Alliance should consider for specialty managed care policy development? </a:t>
            </a: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0017989A-8535-B45B-CD2D-09EEA820B744}"/>
              </a:ext>
            </a:extLst>
          </p:cNvPr>
          <p:cNvSpPr txBox="1"/>
          <p:nvPr/>
        </p:nvSpPr>
        <p:spPr>
          <a:xfrm>
            <a:off x="4656983" y="-212478"/>
            <a:ext cx="6684990" cy="7282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4815" marR="0" lvl="0" indent="-304815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42900" marR="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Hill and Reconciliation Savings Targets</a:t>
            </a:r>
          </a:p>
          <a:p>
            <a:pPr marR="0" lvl="0" fontAlgn="base">
              <a:lnSpc>
                <a:spcPct val="115000"/>
              </a:lnSpc>
            </a:pP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Administration View on MA</a:t>
            </a:r>
          </a:p>
          <a:p>
            <a:pPr marR="0" lvl="0" fontAlgn="base">
              <a:lnSpc>
                <a:spcPct val="115000"/>
              </a:lnSpc>
            </a:pP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Population and Demand</a:t>
            </a:r>
          </a:p>
          <a:p>
            <a:pPr marR="0" lvl="0" fontAlgn="base">
              <a:lnSpc>
                <a:spcPct val="115000"/>
              </a:lnSpc>
            </a:pP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Administration View on All Government Programs - “</a:t>
            </a:r>
            <a:r>
              <a:rPr lang="en-US" sz="3200" i="1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Why to you exist?</a:t>
            </a:r>
            <a:r>
              <a:rPr lang="en-US" sz="3200" kern="0" dirty="0">
                <a:solidFill>
                  <a:srgbClr val="24242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609630" marR="0" lvl="1" indent="-304815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4245E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71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1FA4-D24E-8DBA-1172-A0C87E9CB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6">
            <a:extLst>
              <a:ext uri="{FF2B5EF4-FFF2-40B4-BE49-F238E27FC236}">
                <a16:creationId xmlns:a16="http://schemas.microsoft.com/office/drawing/2014/main" id="{444E605B-FD17-C38B-4510-5D1408D5C874}"/>
              </a:ext>
            </a:extLst>
          </p:cNvPr>
          <p:cNvSpPr txBox="1"/>
          <p:nvPr/>
        </p:nvSpPr>
        <p:spPr>
          <a:xfrm>
            <a:off x="590746" y="2325981"/>
            <a:ext cx="11010508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If you were leading the SNP space, what would your top 3 action steps for moving specialty managed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care forward in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the coming years? </a:t>
            </a:r>
          </a:p>
        </p:txBody>
      </p:sp>
    </p:spTree>
    <p:extLst>
      <p:ext uri="{BB962C8B-B14F-4D97-AF65-F5344CB8AC3E}">
        <p14:creationId xmlns:p14="http://schemas.microsoft.com/office/powerpoint/2010/main" val="499201743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 Slide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Slide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F529ED8262C498DEB5398079006D5" ma:contentTypeVersion="15" ma:contentTypeDescription="Create a new document." ma:contentTypeScope="" ma:versionID="1f110a3dd77a9f80074463ecfb964d8f">
  <xsd:schema xmlns:xsd="http://www.w3.org/2001/XMLSchema" xmlns:xs="http://www.w3.org/2001/XMLSchema" xmlns:p="http://schemas.microsoft.com/office/2006/metadata/properties" xmlns:ns2="8d8b363e-ad92-4be4-9b59-b02f212d2188" xmlns:ns3="8b6e8366-c792-4a68-bf3f-b2cbda418376" targetNamespace="http://schemas.microsoft.com/office/2006/metadata/properties" ma:root="true" ma:fieldsID="2899063bea2e2bcef8541a5ba269a591" ns2:_="" ns3:_="">
    <xsd:import namespace="8d8b363e-ad92-4be4-9b59-b02f212d2188"/>
    <xsd:import namespace="8b6e8366-c792-4a68-bf3f-b2cbda4183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b363e-ad92-4be4-9b59-b02f212d2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e483dfc-722e-4119-ab94-8a26d1a696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e8366-c792-4a68-bf3f-b2cbda4183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db64ed7-7bf4-4951-a2b1-c58e6e352ba3}" ma:internalName="TaxCatchAll" ma:showField="CatchAllData" ma:web="8b6e8366-c792-4a68-bf3f-b2cbda4183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b363e-ad92-4be4-9b59-b02f212d2188">
      <Terms xmlns="http://schemas.microsoft.com/office/infopath/2007/PartnerControls"/>
    </lcf76f155ced4ddcb4097134ff3c332f>
    <TaxCatchAll xmlns="8b6e8366-c792-4a68-bf3f-b2cbda418376" xsi:nil="true"/>
  </documentManagement>
</p:properties>
</file>

<file path=customXml/itemProps1.xml><?xml version="1.0" encoding="utf-8"?>
<ds:datastoreItem xmlns:ds="http://schemas.openxmlformats.org/officeDocument/2006/customXml" ds:itemID="{63D11DE7-8CC1-4DEC-B640-A24E58FDBE05}"/>
</file>

<file path=customXml/itemProps2.xml><?xml version="1.0" encoding="utf-8"?>
<ds:datastoreItem xmlns:ds="http://schemas.openxmlformats.org/officeDocument/2006/customXml" ds:itemID="{FFA10545-E286-4380-A478-589C30488F56}"/>
</file>

<file path=customXml/itemProps3.xml><?xml version="1.0" encoding="utf-8"?>
<ds:datastoreItem xmlns:ds="http://schemas.openxmlformats.org/officeDocument/2006/customXml" ds:itemID="{BF3240E8-6411-43F2-8B26-E283FF5E5A1E}"/>
</file>

<file path=docProps/app.xml><?xml version="1.0" encoding="utf-8"?>
<Properties xmlns="http://schemas.openxmlformats.org/officeDocument/2006/extended-properties" xmlns:vt="http://schemas.openxmlformats.org/officeDocument/2006/docPropsVTypes">
  <Template>MAST</Template>
  <TotalTime>27763</TotalTime>
  <Words>226</Words>
  <Application>Microsoft Office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DM Sans</vt:lpstr>
      <vt:lpstr>League Spartan</vt:lpstr>
      <vt:lpstr>Symbol</vt:lpstr>
      <vt:lpstr>Times New Roman</vt:lpstr>
      <vt:lpstr>1_Master Slide</vt:lpstr>
      <vt:lpstr>Master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Training</dc:title>
  <dc:creator>Thomas Kornfield</dc:creator>
  <cp:lastModifiedBy>michael cheek</cp:lastModifiedBy>
  <cp:revision>75</cp:revision>
  <dcterms:created xsi:type="dcterms:W3CDTF">2024-01-18T14:29:48Z</dcterms:created>
  <dcterms:modified xsi:type="dcterms:W3CDTF">2025-04-11T14:07:33Z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0x010100353F529ED8262C498DEB5398079006D5</vt:lpwstr>
  </property>
</Properties>
</file>