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1" r:id="rId22"/>
    <p:sldId id="292" r:id="rId23"/>
    <p:sldId id="276" r:id="rId2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2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570" y="6253365"/>
            <a:ext cx="2227833" cy="41056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0133" y="2599182"/>
            <a:ext cx="5491733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83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676765" y="0"/>
            <a:ext cx="2514600" cy="6858000"/>
          </a:xfrm>
          <a:custGeom>
            <a:avLst/>
            <a:gdLst/>
            <a:ahLst/>
            <a:cxnLst/>
            <a:rect l="l" t="t" r="r" b="b"/>
            <a:pathLst>
              <a:path w="2514600" h="6858000">
                <a:moveTo>
                  <a:pt x="0" y="6858000"/>
                </a:moveTo>
                <a:lnTo>
                  <a:pt x="2514219" y="6858000"/>
                </a:lnTo>
                <a:lnTo>
                  <a:pt x="2514219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86523" y="1505203"/>
            <a:ext cx="2301240" cy="12700"/>
          </a:xfrm>
          <a:custGeom>
            <a:avLst/>
            <a:gdLst/>
            <a:ahLst/>
            <a:cxnLst/>
            <a:rect l="l" t="t" r="r" b="b"/>
            <a:pathLst>
              <a:path w="2301240" h="12700">
                <a:moveTo>
                  <a:pt x="0" y="0"/>
                </a:moveTo>
                <a:lnTo>
                  <a:pt x="2300770" y="12446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75570" y="6253365"/>
            <a:ext cx="2227833" cy="41056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83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99" y="-1"/>
            <a:ext cx="12131040" cy="685784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723515" cy="6858000"/>
          </a:xfrm>
          <a:custGeom>
            <a:avLst/>
            <a:gdLst/>
            <a:ahLst/>
            <a:cxnLst/>
            <a:rect l="l" t="t" r="r" b="b"/>
            <a:pathLst>
              <a:path w="2723515" h="6858000">
                <a:moveTo>
                  <a:pt x="2723283" y="6858000"/>
                </a:moveTo>
                <a:lnTo>
                  <a:pt x="2723283" y="0"/>
                </a:lnTo>
                <a:lnTo>
                  <a:pt x="0" y="0"/>
                </a:lnTo>
                <a:lnTo>
                  <a:pt x="0" y="6858000"/>
                </a:lnTo>
                <a:lnTo>
                  <a:pt x="2723283" y="685800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2328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8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52290" y="3188970"/>
            <a:ext cx="8042275" cy="162051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03611" y="205993"/>
            <a:ext cx="1872106" cy="21534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rk Blue Sp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8581EED-33C1-8644-9194-28B05F105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094" y="5350567"/>
            <a:ext cx="12249116" cy="151412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215" y="6428062"/>
            <a:ext cx="2743200" cy="3651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FC4B0FD-5F77-433D-950B-A15A779E50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9FCFABF-5AB7-984F-A931-5AB82D61DD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16438" y="567896"/>
            <a:ext cx="1118498" cy="111849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D499A61-28DC-8244-973D-ED9281A6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02" y="530774"/>
            <a:ext cx="10279498" cy="957158"/>
          </a:xfrm>
        </p:spPr>
        <p:txBody>
          <a:bodyPr/>
          <a:lstStyle>
            <a:lvl1pPr>
              <a:defRPr sz="3000" spc="50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74026-4E55-4947-B107-6F729DA98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29" y="1691640"/>
            <a:ext cx="10270183" cy="4131643"/>
          </a:xfrm>
        </p:spPr>
        <p:txBody>
          <a:bodyPr lIns="137160">
            <a:noAutofit/>
          </a:bodyPr>
          <a:lstStyle>
            <a:lvl1pPr marL="194461" indent="-194461" algn="l" defTabSz="5714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>
                <a:schemeClr val="bg2"/>
              </a:buClr>
              <a:defRPr lang="en-US" sz="1333" kern="12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5714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>
                <a:schemeClr val="bg2"/>
              </a:buClr>
              <a:defRPr lang="en-US" sz="1333" kern="12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 defTabSz="5714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>
                <a:schemeClr val="bg2"/>
              </a:buClr>
              <a:defRPr lang="en-US" sz="1333" kern="12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algn="l" defTabSz="5714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>
                <a:schemeClr val="bg2"/>
              </a:buClr>
              <a:defRPr lang="en-US" sz="1333" kern="12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algn="l" defTabSz="5714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Clr>
                <a:schemeClr val="bg2"/>
              </a:buClr>
              <a:defRPr lang="en-US" sz="1333" kern="12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2735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2000" cy="685783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440" y="84835"/>
            <a:ext cx="7090409" cy="139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7276" y="1756994"/>
            <a:ext cx="8232775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2026-advance-notice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cuding@ucare.org" TargetMode="External"/><Relationship Id="rId5" Type="http://schemas.openxmlformats.org/officeDocument/2006/relationships/hyperlink" Target="mailto:nick.gipe@milliman.com" TargetMode="External"/><Relationship Id="rId4" Type="http://schemas.openxmlformats.org/officeDocument/2006/relationships/hyperlink" Target="mailto:tkornfield@masthps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2026-advance-notice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2026-advance-notice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2026-advance-notice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://www.cms.gov/files/document/trends-supporting-2026-ratebook-growth-rates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trends-supporting-2026-ratebook-growth-rates.pdf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files/document/2026-advance-notice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0864" y="4968366"/>
            <a:ext cx="1682114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latin typeface="Calibri"/>
                <a:cs typeface="Calibri"/>
              </a:rPr>
              <a:t>PRESENTATION: </a:t>
            </a:r>
            <a:r>
              <a:rPr sz="2000" b="1" spc="-10" dirty="0">
                <a:latin typeface="Calibri"/>
                <a:cs typeface="Calibri"/>
              </a:rPr>
              <a:t>PRESENTERS: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0864" y="6187846"/>
            <a:ext cx="6343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latin typeface="Calibri"/>
                <a:cs typeface="Calibri"/>
              </a:rPr>
              <a:t>DATE: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9665" y="4968366"/>
            <a:ext cx="6757034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/>
                <a:cs typeface="Calibri"/>
              </a:rPr>
              <a:t>Alternative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Benchmark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Calculations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for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High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Need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Enrollees </a:t>
            </a:r>
            <a:r>
              <a:rPr sz="2000" b="1" spc="-45" dirty="0">
                <a:latin typeface="Calibri"/>
                <a:cs typeface="Calibri"/>
              </a:rPr>
              <a:t>Tom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Kornfield,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5" dirty="0">
                <a:latin typeface="Calibri"/>
                <a:cs typeface="Calibri"/>
              </a:rPr>
              <a:t>MPP,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MAST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Health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Policy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Solutions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Nick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Gipe,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ASA,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MAAA,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Milliman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Chris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Uding,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UCare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Calibri"/>
                <a:cs typeface="Calibri"/>
              </a:rPr>
              <a:t>April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16,</a:t>
            </a:r>
            <a:r>
              <a:rPr sz="2000" b="1" spc="-20" dirty="0">
                <a:latin typeface="Calibri"/>
                <a:cs typeface="Calibri"/>
              </a:rPr>
              <a:t> 2025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000000"/>
                </a:solidFill>
              </a:rPr>
              <a:t>Average</a:t>
            </a:r>
            <a:r>
              <a:rPr spc="-19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Geographic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djustment</a:t>
            </a:r>
            <a:r>
              <a:rPr u="none" spc="-100" dirty="0">
                <a:solidFill>
                  <a:srgbClr val="000000"/>
                </a:solidFill>
              </a:rPr>
              <a:t> </a:t>
            </a:r>
            <a:r>
              <a:rPr u="none" dirty="0">
                <a:solidFill>
                  <a:srgbClr val="000000"/>
                </a:solidFill>
              </a:rPr>
              <a:t>(AGA)</a:t>
            </a:r>
            <a:r>
              <a:rPr u="none" spc="-114" dirty="0">
                <a:solidFill>
                  <a:srgbClr val="000000"/>
                </a:solidFill>
              </a:rPr>
              <a:t> </a:t>
            </a:r>
            <a:r>
              <a:rPr u="none" spc="-30" dirty="0">
                <a:solidFill>
                  <a:srgbClr val="000000"/>
                </a:solidFill>
              </a:rPr>
              <a:t>factors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8683625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Historical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claims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experience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10209" algn="l"/>
              </a:tabLst>
            </a:pPr>
            <a:r>
              <a:rPr sz="2200" spc="-20" dirty="0">
                <a:latin typeface="Calibri"/>
                <a:cs typeface="Calibri"/>
              </a:rPr>
              <a:t>Five-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average </a:t>
            </a:r>
            <a:r>
              <a:rPr sz="2200" spc="-10" dirty="0">
                <a:latin typeface="Calibri"/>
                <a:cs typeface="Calibri"/>
              </a:rPr>
              <a:t>(2019-2023)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Reprice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historical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claims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current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Wage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indices,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fee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schedules,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payment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policies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Part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drugs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not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repriced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Assigned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beneficiary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residence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Various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FFS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adjustments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640"/>
              </a:spcBef>
            </a:pPr>
            <a:r>
              <a:rPr sz="2200" dirty="0">
                <a:latin typeface="Calibri"/>
                <a:cs typeface="Calibri"/>
              </a:rPr>
              <a:t>AGA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factor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=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county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specific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five-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geographic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index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(adjusted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claims) </a:t>
            </a:r>
            <a:r>
              <a:rPr sz="2200" dirty="0">
                <a:latin typeface="Calibri"/>
                <a:cs typeface="Calibri"/>
              </a:rPr>
              <a:t>divided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by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county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specific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five-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average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risk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score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(payment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model)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276" y="6297879"/>
            <a:ext cx="69018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Source: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2026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Advance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Notice -</a:t>
            </a:r>
            <a:r>
              <a:rPr sz="1400" spc="-10" dirty="0">
                <a:latin typeface="Calibri"/>
                <a:cs typeface="Calibri"/>
              </a:rPr>
              <a:t> https://</a:t>
            </a:r>
            <a:r>
              <a:rPr sz="1400" spc="-10" dirty="0">
                <a:latin typeface="Calibri"/>
                <a:cs typeface="Calibri"/>
                <a:hlinkClick r:id="rId3"/>
              </a:rPr>
              <a:t>www.cms.gov/files/document/2026-advance-notice.pdf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523" y="1505203"/>
              <a:ext cx="2301240" cy="12700"/>
            </a:xfrm>
            <a:custGeom>
              <a:avLst/>
              <a:gdLst/>
              <a:ahLst/>
              <a:cxnLst/>
              <a:rect l="l" t="t" r="r" b="b"/>
              <a:pathLst>
                <a:path w="2301240" h="12700">
                  <a:moveTo>
                    <a:pt x="0" y="0"/>
                  </a:moveTo>
                  <a:lnTo>
                    <a:pt x="2300770" y="1244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2026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Rate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Announcement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7276" y="1756994"/>
            <a:ext cx="44049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8.81%</a:t>
            </a:r>
            <a:r>
              <a:rPr sz="2200" spc="-20" dirty="0">
                <a:latin typeface="Calibri"/>
                <a:cs typeface="Calibri"/>
              </a:rPr>
              <a:t> Fee-</a:t>
            </a:r>
            <a:r>
              <a:rPr sz="2200" spc="-10" dirty="0">
                <a:latin typeface="Calibri"/>
                <a:cs typeface="Calibri"/>
              </a:rPr>
              <a:t>for-</a:t>
            </a:r>
            <a:r>
              <a:rPr sz="2200" dirty="0">
                <a:latin typeface="Calibri"/>
                <a:cs typeface="Calibri"/>
              </a:rPr>
              <a:t>Service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Growth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Rate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1052" y="2171573"/>
            <a:ext cx="6657467" cy="419442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570" y="6253365"/>
            <a:ext cx="2227833" cy="4105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00246" y="2599182"/>
            <a:ext cx="419608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Benchmark</a:t>
            </a:r>
            <a:r>
              <a:rPr spc="-195" dirty="0"/>
              <a:t> </a:t>
            </a:r>
            <a:r>
              <a:rPr spc="-20" dirty="0"/>
              <a:t>Study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523" y="1505203"/>
              <a:ext cx="2301240" cy="12700"/>
            </a:xfrm>
            <a:custGeom>
              <a:avLst/>
              <a:gdLst/>
              <a:ahLst/>
              <a:cxnLst/>
              <a:rect l="l" t="t" r="r" b="b"/>
              <a:pathLst>
                <a:path w="2301240" h="12700">
                  <a:moveTo>
                    <a:pt x="0" y="0"/>
                  </a:moveTo>
                  <a:lnTo>
                    <a:pt x="2300770" y="1244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000000"/>
                </a:solidFill>
              </a:rPr>
              <a:t>Background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7276" y="1756994"/>
            <a:ext cx="7728584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Goal: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review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impact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two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key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components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benchmark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rates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–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AGA</a:t>
            </a:r>
            <a:r>
              <a:rPr sz="2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Factors</a:t>
            </a:r>
            <a:r>
              <a:rPr sz="22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FFS</a:t>
            </a:r>
            <a:r>
              <a:rPr sz="2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Trends</a:t>
            </a:r>
            <a:r>
              <a:rPr sz="2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SNP-</a:t>
            </a:r>
            <a:r>
              <a:rPr sz="2200" dirty="0">
                <a:latin typeface="Calibri"/>
                <a:cs typeface="Calibri"/>
              </a:rPr>
              <a:t>specific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populations</a:t>
            </a:r>
            <a:endParaRPr sz="22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200" dirty="0">
                <a:latin typeface="Calibri"/>
                <a:cs typeface="Calibri"/>
              </a:rPr>
              <a:t>assess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whether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significant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differences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exist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between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SNP-eligible </a:t>
            </a:r>
            <a:r>
              <a:rPr sz="2200" dirty="0">
                <a:latin typeface="Calibri"/>
                <a:cs typeface="Calibri"/>
              </a:rPr>
              <a:t>populations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total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Medicare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population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6478905"/>
            </a:xfrm>
            <a:custGeom>
              <a:avLst/>
              <a:gdLst/>
              <a:ahLst/>
              <a:cxnLst/>
              <a:rect l="l" t="t" r="r" b="b"/>
              <a:pathLst>
                <a:path w="12192000" h="6478905">
                  <a:moveTo>
                    <a:pt x="6122784" y="1594396"/>
                  </a:moveTo>
                  <a:lnTo>
                    <a:pt x="6069330" y="1594396"/>
                  </a:lnTo>
                  <a:lnTo>
                    <a:pt x="6069330" y="6478816"/>
                  </a:lnTo>
                  <a:lnTo>
                    <a:pt x="6122784" y="6478816"/>
                  </a:lnTo>
                  <a:lnTo>
                    <a:pt x="6122784" y="1594396"/>
                  </a:lnTo>
                  <a:close/>
                </a:path>
                <a:path w="12192000" h="647890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AGA</a:t>
            </a:r>
            <a:r>
              <a:rPr spc="-150" dirty="0"/>
              <a:t> </a:t>
            </a:r>
            <a:r>
              <a:rPr spc="-10" dirty="0"/>
              <a:t>Factor</a:t>
            </a:r>
            <a:r>
              <a:rPr spc="-140" dirty="0"/>
              <a:t> </a:t>
            </a:r>
            <a:r>
              <a:rPr spc="-10" dirty="0"/>
              <a:t>Review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11995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Approach: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276" y="2428112"/>
            <a:ext cx="5000625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marR="286385" indent="-39814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Summarize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publicly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available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CMS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FFS </a:t>
            </a:r>
            <a:r>
              <a:rPr sz="2200" spc="-20" dirty="0">
                <a:latin typeface="Calibri"/>
                <a:cs typeface="Calibri"/>
              </a:rPr>
              <a:t>data</a:t>
            </a:r>
            <a:endParaRPr sz="2200">
              <a:latin typeface="Calibri"/>
              <a:cs typeface="Calibri"/>
            </a:endParaRPr>
          </a:p>
          <a:p>
            <a:pPr marL="410209" marR="5080" indent="-398145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Generate proxy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county-</a:t>
            </a:r>
            <a:r>
              <a:rPr sz="2200" dirty="0">
                <a:latin typeface="Calibri"/>
                <a:cs typeface="Calibri"/>
              </a:rPr>
              <a:t>specific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risk- </a:t>
            </a:r>
            <a:r>
              <a:rPr sz="2200" dirty="0">
                <a:latin typeface="Calibri"/>
                <a:cs typeface="Calibri"/>
              </a:rPr>
              <a:t>normalized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benchmarks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total </a:t>
            </a:r>
            <a:r>
              <a:rPr sz="2200" dirty="0">
                <a:latin typeface="Calibri"/>
                <a:cs typeface="Calibri"/>
              </a:rPr>
              <a:t>population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 </a:t>
            </a:r>
            <a:r>
              <a:rPr sz="2200" spc="-20" dirty="0">
                <a:latin typeface="Calibri"/>
                <a:cs typeface="Calibri"/>
              </a:rPr>
              <a:t>SNP-</a:t>
            </a:r>
            <a:r>
              <a:rPr sz="2200" dirty="0">
                <a:latin typeface="Calibri"/>
                <a:cs typeface="Calibri"/>
              </a:rPr>
              <a:t>specific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populations</a:t>
            </a:r>
            <a:endParaRPr sz="2200">
              <a:latin typeface="Calibri"/>
              <a:cs typeface="Calibri"/>
            </a:endParaRPr>
          </a:p>
          <a:p>
            <a:pPr marL="410209" marR="74295" indent="-398145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Compare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relativity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between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total </a:t>
            </a:r>
            <a:r>
              <a:rPr sz="2200" dirty="0">
                <a:latin typeface="Calibri"/>
                <a:cs typeface="Calibri"/>
              </a:rPr>
              <a:t>population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benchmark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SNP-</a:t>
            </a:r>
            <a:r>
              <a:rPr sz="2200" spc="-10" dirty="0">
                <a:latin typeface="Calibri"/>
                <a:cs typeface="Calibri"/>
              </a:rPr>
              <a:t>specific benchmark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254750" y="2409951"/>
          <a:ext cx="5905500" cy="2573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5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102235" indent="-1270" algn="ctr">
                        <a:lnSpc>
                          <a:spcPct val="107200"/>
                        </a:lnSpc>
                        <a:spcBef>
                          <a:spcPts val="71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Total Population Nationwide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2865" indent="-635" algn="ctr">
                        <a:lnSpc>
                          <a:spcPct val="107200"/>
                        </a:lnSpc>
                        <a:spcBef>
                          <a:spcPts val="71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Total Population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County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0" dirty="0">
                          <a:latin typeface="Arial"/>
                          <a:cs typeface="Arial"/>
                        </a:rPr>
                        <a:t>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59690" algn="ctr">
                        <a:lnSpc>
                          <a:spcPct val="107200"/>
                        </a:lnSpc>
                        <a:spcBef>
                          <a:spcPts val="71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SNP-eligible Population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County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0" dirty="0">
                          <a:latin typeface="Arial"/>
                          <a:cs typeface="Arial"/>
                        </a:rPr>
                        <a:t>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FFS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 (PMPM)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$1,265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$1,625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Average</a:t>
                      </a:r>
                      <a:r>
                        <a:rPr sz="16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risk</a:t>
                      </a:r>
                      <a:r>
                        <a:rPr sz="16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latin typeface="Arial"/>
                          <a:cs typeface="Arial"/>
                        </a:rPr>
                        <a:t>score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spc="-2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spc="-2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1.15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spc="-2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1.40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Normalized</a:t>
                      </a:r>
                      <a:r>
                        <a:rPr sz="16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costs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$1,100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$1,161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Proxy</a:t>
                      </a:r>
                      <a:r>
                        <a:rPr sz="16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AGA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factor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spc="-2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1.10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spc="-2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1.16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SNP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AGA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relativity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10" dirty="0">
                          <a:solidFill>
                            <a:srgbClr val="252525"/>
                          </a:solidFill>
                          <a:latin typeface="Arial"/>
                          <a:cs typeface="Arial"/>
                        </a:rPr>
                        <a:t>+5.5%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666992" y="1756994"/>
            <a:ext cx="22504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Illustrative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Example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" y="0"/>
              <a:ext cx="12192000" cy="1358265"/>
            </a:xfrm>
            <a:custGeom>
              <a:avLst/>
              <a:gdLst/>
              <a:ahLst/>
              <a:cxnLst/>
              <a:rect l="l" t="t" r="r" b="b"/>
              <a:pathLst>
                <a:path w="12192000" h="135826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69329" y="1594396"/>
            <a:ext cx="53975" cy="4884420"/>
          </a:xfrm>
          <a:custGeom>
            <a:avLst/>
            <a:gdLst/>
            <a:ahLst/>
            <a:cxnLst/>
            <a:rect l="l" t="t" r="r" b="b"/>
            <a:pathLst>
              <a:path w="53975" h="4884420">
                <a:moveTo>
                  <a:pt x="53459" y="0"/>
                </a:moveTo>
                <a:lnTo>
                  <a:pt x="0" y="0"/>
                </a:lnTo>
                <a:lnTo>
                  <a:pt x="0" y="4884420"/>
                </a:lnTo>
                <a:lnTo>
                  <a:pt x="53459" y="4884420"/>
                </a:lnTo>
                <a:lnTo>
                  <a:pt x="53459" y="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</a:t>
            </a:r>
            <a:r>
              <a:rPr spc="-140" dirty="0"/>
              <a:t> </a:t>
            </a:r>
            <a:r>
              <a:rPr dirty="0"/>
              <a:t>–</a:t>
            </a:r>
            <a:r>
              <a:rPr spc="-140" dirty="0"/>
              <a:t> </a:t>
            </a:r>
            <a:r>
              <a:rPr dirty="0"/>
              <a:t>AGA</a:t>
            </a:r>
            <a:r>
              <a:rPr spc="-135" dirty="0"/>
              <a:t> </a:t>
            </a:r>
            <a:r>
              <a:rPr dirty="0"/>
              <a:t>Factor</a:t>
            </a:r>
            <a:r>
              <a:rPr spc="-120" dirty="0"/>
              <a:t> </a:t>
            </a:r>
            <a:r>
              <a:rPr spc="-10" dirty="0"/>
              <a:t>Review</a:t>
            </a: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200" i="1" dirty="0">
                <a:latin typeface="Calibri"/>
                <a:cs typeface="Calibri"/>
              </a:rPr>
              <a:t>Distribution</a:t>
            </a:r>
            <a:r>
              <a:rPr sz="3200" i="1" spc="-3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of</a:t>
            </a:r>
            <a:r>
              <a:rPr sz="3200" i="1" spc="-7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AGA</a:t>
            </a:r>
            <a:r>
              <a:rPr sz="3200" i="1" spc="-5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relativities</a:t>
            </a:r>
            <a:r>
              <a:rPr sz="3200" i="1" spc="-5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around</a:t>
            </a:r>
            <a:r>
              <a:rPr sz="3200" i="1" spc="-50" dirty="0">
                <a:latin typeface="Calibri"/>
                <a:cs typeface="Calibri"/>
              </a:rPr>
              <a:t> </a:t>
            </a:r>
            <a:r>
              <a:rPr sz="3200" i="1" spc="-25" dirty="0">
                <a:latin typeface="Calibri"/>
                <a:cs typeface="Calibri"/>
              </a:rPr>
              <a:t>1.0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276" y="1756994"/>
            <a:ext cx="114204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2035" algn="l"/>
              </a:tabLst>
            </a:pPr>
            <a:r>
              <a:rPr sz="2200" spc="-10" dirty="0">
                <a:latin typeface="Calibri"/>
                <a:cs typeface="Calibri"/>
              </a:rPr>
              <a:t>D-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Cohort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(All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Duals)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20" dirty="0">
                <a:latin typeface="Calibri"/>
                <a:cs typeface="Calibri"/>
              </a:rPr>
              <a:t>C-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Group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4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(Diabetes,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CHF,</a:t>
            </a:r>
            <a:r>
              <a:rPr sz="2200" spc="-10" dirty="0">
                <a:latin typeface="Calibri"/>
                <a:cs typeface="Calibri"/>
              </a:rPr>
              <a:t> Cardiovascular)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14350" y="2413000"/>
            <a:ext cx="5302250" cy="3492500"/>
            <a:chOff x="514350" y="2413000"/>
            <a:chExt cx="5302250" cy="3492500"/>
          </a:xfrm>
        </p:grpSpPr>
        <p:sp>
          <p:nvSpPr>
            <p:cNvPr id="9" name="object 9"/>
            <p:cNvSpPr/>
            <p:nvPr/>
          </p:nvSpPr>
          <p:spPr>
            <a:xfrm>
              <a:off x="514350" y="2413000"/>
              <a:ext cx="5302250" cy="3492500"/>
            </a:xfrm>
            <a:custGeom>
              <a:avLst/>
              <a:gdLst/>
              <a:ahLst/>
              <a:cxnLst/>
              <a:rect l="l" t="t" r="r" b="b"/>
              <a:pathLst>
                <a:path w="5302250" h="3492500">
                  <a:moveTo>
                    <a:pt x="5302250" y="0"/>
                  </a:moveTo>
                  <a:lnTo>
                    <a:pt x="0" y="0"/>
                  </a:lnTo>
                  <a:lnTo>
                    <a:pt x="0" y="3492500"/>
                  </a:lnTo>
                  <a:lnTo>
                    <a:pt x="5302250" y="3492500"/>
                  </a:lnTo>
                  <a:lnTo>
                    <a:pt x="530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2705" y="2727325"/>
              <a:ext cx="4354195" cy="1988185"/>
            </a:xfrm>
            <a:custGeom>
              <a:avLst/>
              <a:gdLst/>
              <a:ahLst/>
              <a:cxnLst/>
              <a:rect l="l" t="t" r="r" b="b"/>
              <a:pathLst>
                <a:path w="4354195" h="1988185">
                  <a:moveTo>
                    <a:pt x="0" y="1987931"/>
                  </a:moveTo>
                  <a:lnTo>
                    <a:pt x="880999" y="1987931"/>
                  </a:lnTo>
                </a:path>
                <a:path w="4354195" h="1988185">
                  <a:moveTo>
                    <a:pt x="984631" y="1987931"/>
                  </a:moveTo>
                  <a:lnTo>
                    <a:pt x="1088263" y="1987931"/>
                  </a:lnTo>
                </a:path>
                <a:path w="4354195" h="1988185">
                  <a:moveTo>
                    <a:pt x="1191895" y="1987931"/>
                  </a:moveTo>
                  <a:lnTo>
                    <a:pt x="1295527" y="1987931"/>
                  </a:lnTo>
                </a:path>
                <a:path w="4354195" h="1988185">
                  <a:moveTo>
                    <a:pt x="1399158" y="1987931"/>
                  </a:moveTo>
                  <a:lnTo>
                    <a:pt x="1502790" y="1987931"/>
                  </a:lnTo>
                </a:path>
                <a:path w="4354195" h="1988185">
                  <a:moveTo>
                    <a:pt x="1606422" y="1987931"/>
                  </a:moveTo>
                  <a:lnTo>
                    <a:pt x="1710055" y="1987931"/>
                  </a:lnTo>
                </a:path>
                <a:path w="4354195" h="1988185">
                  <a:moveTo>
                    <a:pt x="1813687" y="1987931"/>
                  </a:moveTo>
                  <a:lnTo>
                    <a:pt x="1917319" y="1987931"/>
                  </a:lnTo>
                </a:path>
                <a:path w="4354195" h="1988185">
                  <a:moveTo>
                    <a:pt x="2020950" y="1987931"/>
                  </a:moveTo>
                  <a:lnTo>
                    <a:pt x="2124583" y="1987931"/>
                  </a:lnTo>
                </a:path>
                <a:path w="4354195" h="1988185">
                  <a:moveTo>
                    <a:pt x="2228215" y="1987931"/>
                  </a:moveTo>
                  <a:lnTo>
                    <a:pt x="2333371" y="1987931"/>
                  </a:lnTo>
                </a:path>
                <a:path w="4354195" h="1988185">
                  <a:moveTo>
                    <a:pt x="2437003" y="1987931"/>
                  </a:moveTo>
                  <a:lnTo>
                    <a:pt x="2540635" y="1987931"/>
                  </a:lnTo>
                </a:path>
                <a:path w="4354195" h="1988185">
                  <a:moveTo>
                    <a:pt x="2644267" y="1987931"/>
                  </a:moveTo>
                  <a:lnTo>
                    <a:pt x="2747898" y="1987931"/>
                  </a:lnTo>
                </a:path>
                <a:path w="4354195" h="1988185">
                  <a:moveTo>
                    <a:pt x="2851531" y="1987931"/>
                  </a:moveTo>
                  <a:lnTo>
                    <a:pt x="2955162" y="1987931"/>
                  </a:lnTo>
                </a:path>
                <a:path w="4354195" h="1988185">
                  <a:moveTo>
                    <a:pt x="3058795" y="1987931"/>
                  </a:moveTo>
                  <a:lnTo>
                    <a:pt x="3162427" y="1987931"/>
                  </a:lnTo>
                </a:path>
                <a:path w="4354195" h="1988185">
                  <a:moveTo>
                    <a:pt x="3266058" y="1987931"/>
                  </a:moveTo>
                  <a:lnTo>
                    <a:pt x="3369691" y="1987931"/>
                  </a:lnTo>
                </a:path>
                <a:path w="4354195" h="1988185">
                  <a:moveTo>
                    <a:pt x="3473323" y="1987931"/>
                  </a:moveTo>
                  <a:lnTo>
                    <a:pt x="3576954" y="1987931"/>
                  </a:lnTo>
                </a:path>
                <a:path w="4354195" h="1988185">
                  <a:moveTo>
                    <a:pt x="3680586" y="1987931"/>
                  </a:moveTo>
                  <a:lnTo>
                    <a:pt x="4198747" y="1987931"/>
                  </a:lnTo>
                </a:path>
                <a:path w="4354195" h="1988185">
                  <a:moveTo>
                    <a:pt x="4302379" y="1987931"/>
                  </a:moveTo>
                  <a:lnTo>
                    <a:pt x="4354195" y="1987931"/>
                  </a:lnTo>
                </a:path>
                <a:path w="4354195" h="1988185">
                  <a:moveTo>
                    <a:pt x="0" y="1657223"/>
                  </a:moveTo>
                  <a:lnTo>
                    <a:pt x="1502790" y="1657223"/>
                  </a:lnTo>
                </a:path>
                <a:path w="4354195" h="1988185">
                  <a:moveTo>
                    <a:pt x="1606422" y="1657223"/>
                  </a:moveTo>
                  <a:lnTo>
                    <a:pt x="1710055" y="1657223"/>
                  </a:lnTo>
                </a:path>
                <a:path w="4354195" h="1988185">
                  <a:moveTo>
                    <a:pt x="1813687" y="1657223"/>
                  </a:moveTo>
                  <a:lnTo>
                    <a:pt x="1917319" y="1657223"/>
                  </a:lnTo>
                </a:path>
                <a:path w="4354195" h="1988185">
                  <a:moveTo>
                    <a:pt x="2020950" y="1657223"/>
                  </a:moveTo>
                  <a:lnTo>
                    <a:pt x="2124583" y="1657223"/>
                  </a:lnTo>
                </a:path>
                <a:path w="4354195" h="1988185">
                  <a:moveTo>
                    <a:pt x="2228215" y="1657223"/>
                  </a:moveTo>
                  <a:lnTo>
                    <a:pt x="2333371" y="1657223"/>
                  </a:lnTo>
                </a:path>
                <a:path w="4354195" h="1988185">
                  <a:moveTo>
                    <a:pt x="2437003" y="1657223"/>
                  </a:moveTo>
                  <a:lnTo>
                    <a:pt x="2540635" y="1657223"/>
                  </a:lnTo>
                </a:path>
                <a:path w="4354195" h="1988185">
                  <a:moveTo>
                    <a:pt x="2644267" y="1657223"/>
                  </a:moveTo>
                  <a:lnTo>
                    <a:pt x="2747898" y="1657223"/>
                  </a:lnTo>
                </a:path>
                <a:path w="4354195" h="1988185">
                  <a:moveTo>
                    <a:pt x="2851531" y="1657223"/>
                  </a:moveTo>
                  <a:lnTo>
                    <a:pt x="2955162" y="1657223"/>
                  </a:lnTo>
                </a:path>
                <a:path w="4354195" h="1988185">
                  <a:moveTo>
                    <a:pt x="3058795" y="1657223"/>
                  </a:moveTo>
                  <a:lnTo>
                    <a:pt x="3162427" y="1657223"/>
                  </a:lnTo>
                </a:path>
                <a:path w="4354195" h="1988185">
                  <a:moveTo>
                    <a:pt x="3266058" y="1657223"/>
                  </a:moveTo>
                  <a:lnTo>
                    <a:pt x="4354195" y="1657223"/>
                  </a:lnTo>
                </a:path>
                <a:path w="4354195" h="1988185">
                  <a:moveTo>
                    <a:pt x="0" y="1324991"/>
                  </a:moveTo>
                  <a:lnTo>
                    <a:pt x="1502790" y="1324991"/>
                  </a:lnTo>
                </a:path>
                <a:path w="4354195" h="1988185">
                  <a:moveTo>
                    <a:pt x="1606422" y="1324991"/>
                  </a:moveTo>
                  <a:lnTo>
                    <a:pt x="1710055" y="1324991"/>
                  </a:lnTo>
                </a:path>
                <a:path w="4354195" h="1988185">
                  <a:moveTo>
                    <a:pt x="1813687" y="1324991"/>
                  </a:moveTo>
                  <a:lnTo>
                    <a:pt x="1917319" y="1324991"/>
                  </a:lnTo>
                </a:path>
                <a:path w="4354195" h="1988185">
                  <a:moveTo>
                    <a:pt x="2020950" y="1324991"/>
                  </a:moveTo>
                  <a:lnTo>
                    <a:pt x="2124583" y="1324991"/>
                  </a:lnTo>
                </a:path>
                <a:path w="4354195" h="1988185">
                  <a:moveTo>
                    <a:pt x="2228215" y="1324991"/>
                  </a:moveTo>
                  <a:lnTo>
                    <a:pt x="2333371" y="1324991"/>
                  </a:lnTo>
                </a:path>
                <a:path w="4354195" h="1988185">
                  <a:moveTo>
                    <a:pt x="2437003" y="1324991"/>
                  </a:moveTo>
                  <a:lnTo>
                    <a:pt x="2540635" y="1324991"/>
                  </a:lnTo>
                </a:path>
                <a:path w="4354195" h="1988185">
                  <a:moveTo>
                    <a:pt x="2644267" y="1324991"/>
                  </a:moveTo>
                  <a:lnTo>
                    <a:pt x="2747898" y="1324991"/>
                  </a:lnTo>
                </a:path>
                <a:path w="4354195" h="1988185">
                  <a:moveTo>
                    <a:pt x="2851531" y="1324991"/>
                  </a:moveTo>
                  <a:lnTo>
                    <a:pt x="4354195" y="1324991"/>
                  </a:lnTo>
                </a:path>
                <a:path w="4354195" h="1988185">
                  <a:moveTo>
                    <a:pt x="0" y="994282"/>
                  </a:moveTo>
                  <a:lnTo>
                    <a:pt x="1710055" y="994282"/>
                  </a:lnTo>
                </a:path>
                <a:path w="4354195" h="1988185">
                  <a:moveTo>
                    <a:pt x="1813687" y="994282"/>
                  </a:moveTo>
                  <a:lnTo>
                    <a:pt x="1917319" y="994282"/>
                  </a:lnTo>
                </a:path>
                <a:path w="4354195" h="1988185">
                  <a:moveTo>
                    <a:pt x="2020950" y="994282"/>
                  </a:moveTo>
                  <a:lnTo>
                    <a:pt x="2124583" y="994282"/>
                  </a:lnTo>
                </a:path>
                <a:path w="4354195" h="1988185">
                  <a:moveTo>
                    <a:pt x="2228215" y="994282"/>
                  </a:moveTo>
                  <a:lnTo>
                    <a:pt x="2333371" y="994282"/>
                  </a:lnTo>
                </a:path>
                <a:path w="4354195" h="1988185">
                  <a:moveTo>
                    <a:pt x="2437003" y="994282"/>
                  </a:moveTo>
                  <a:lnTo>
                    <a:pt x="2540635" y="994282"/>
                  </a:lnTo>
                </a:path>
                <a:path w="4354195" h="1988185">
                  <a:moveTo>
                    <a:pt x="2644267" y="994282"/>
                  </a:moveTo>
                  <a:lnTo>
                    <a:pt x="4354195" y="994282"/>
                  </a:lnTo>
                </a:path>
                <a:path w="4354195" h="1988185">
                  <a:moveTo>
                    <a:pt x="0" y="663575"/>
                  </a:moveTo>
                  <a:lnTo>
                    <a:pt x="1710055" y="663575"/>
                  </a:lnTo>
                </a:path>
                <a:path w="4354195" h="1988185">
                  <a:moveTo>
                    <a:pt x="1813687" y="663575"/>
                  </a:moveTo>
                  <a:lnTo>
                    <a:pt x="1917319" y="663575"/>
                  </a:lnTo>
                </a:path>
                <a:path w="4354195" h="1988185">
                  <a:moveTo>
                    <a:pt x="2020950" y="663575"/>
                  </a:moveTo>
                  <a:lnTo>
                    <a:pt x="2124583" y="663575"/>
                  </a:lnTo>
                </a:path>
                <a:path w="4354195" h="1988185">
                  <a:moveTo>
                    <a:pt x="2228215" y="663575"/>
                  </a:moveTo>
                  <a:lnTo>
                    <a:pt x="2333371" y="663575"/>
                  </a:lnTo>
                </a:path>
                <a:path w="4354195" h="1988185">
                  <a:moveTo>
                    <a:pt x="2437003" y="663575"/>
                  </a:moveTo>
                  <a:lnTo>
                    <a:pt x="4354195" y="663575"/>
                  </a:lnTo>
                </a:path>
                <a:path w="4354195" h="1988185">
                  <a:moveTo>
                    <a:pt x="0" y="331342"/>
                  </a:moveTo>
                  <a:lnTo>
                    <a:pt x="1917319" y="331342"/>
                  </a:lnTo>
                </a:path>
                <a:path w="4354195" h="1988185">
                  <a:moveTo>
                    <a:pt x="2020950" y="331342"/>
                  </a:moveTo>
                  <a:lnTo>
                    <a:pt x="4354195" y="331342"/>
                  </a:lnTo>
                </a:path>
                <a:path w="4354195" h="1988185">
                  <a:moveTo>
                    <a:pt x="0" y="0"/>
                  </a:moveTo>
                  <a:lnTo>
                    <a:pt x="4354195" y="0"/>
                  </a:lnTo>
                </a:path>
              </a:pathLst>
            </a:custGeom>
            <a:ln w="9525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74648" y="2991611"/>
              <a:ext cx="4250690" cy="2056130"/>
            </a:xfrm>
            <a:custGeom>
              <a:avLst/>
              <a:gdLst/>
              <a:ahLst/>
              <a:cxnLst/>
              <a:rect l="l" t="t" r="r" b="b"/>
              <a:pathLst>
                <a:path w="4250690" h="2056129">
                  <a:moveTo>
                    <a:pt x="103632" y="1991868"/>
                  </a:moveTo>
                  <a:lnTo>
                    <a:pt x="0" y="1991868"/>
                  </a:lnTo>
                  <a:lnTo>
                    <a:pt x="0" y="2055622"/>
                  </a:lnTo>
                  <a:lnTo>
                    <a:pt x="103632" y="2055622"/>
                  </a:lnTo>
                  <a:lnTo>
                    <a:pt x="103632" y="1991868"/>
                  </a:lnTo>
                  <a:close/>
                </a:path>
                <a:path w="4250690" h="2056129">
                  <a:moveTo>
                    <a:pt x="310896" y="1991868"/>
                  </a:moveTo>
                  <a:lnTo>
                    <a:pt x="207264" y="1991868"/>
                  </a:lnTo>
                  <a:lnTo>
                    <a:pt x="207264" y="2055622"/>
                  </a:lnTo>
                  <a:lnTo>
                    <a:pt x="310896" y="2055622"/>
                  </a:lnTo>
                  <a:lnTo>
                    <a:pt x="310896" y="1991868"/>
                  </a:lnTo>
                  <a:close/>
                </a:path>
                <a:path w="4250690" h="2056129">
                  <a:moveTo>
                    <a:pt x="518160" y="1863852"/>
                  </a:moveTo>
                  <a:lnTo>
                    <a:pt x="414528" y="1863852"/>
                  </a:lnTo>
                  <a:lnTo>
                    <a:pt x="414528" y="2055622"/>
                  </a:lnTo>
                  <a:lnTo>
                    <a:pt x="518160" y="2055622"/>
                  </a:lnTo>
                  <a:lnTo>
                    <a:pt x="518160" y="1863852"/>
                  </a:lnTo>
                  <a:close/>
                </a:path>
                <a:path w="4250690" h="2056129">
                  <a:moveTo>
                    <a:pt x="725424" y="1880616"/>
                  </a:moveTo>
                  <a:lnTo>
                    <a:pt x="621792" y="1880616"/>
                  </a:lnTo>
                  <a:lnTo>
                    <a:pt x="621792" y="2055622"/>
                  </a:lnTo>
                  <a:lnTo>
                    <a:pt x="725424" y="2055622"/>
                  </a:lnTo>
                  <a:lnTo>
                    <a:pt x="725424" y="1880616"/>
                  </a:lnTo>
                  <a:close/>
                </a:path>
                <a:path w="4250690" h="2056129">
                  <a:moveTo>
                    <a:pt x="932688" y="1626108"/>
                  </a:moveTo>
                  <a:lnTo>
                    <a:pt x="829056" y="1626108"/>
                  </a:lnTo>
                  <a:lnTo>
                    <a:pt x="829056" y="2055622"/>
                  </a:lnTo>
                  <a:lnTo>
                    <a:pt x="932688" y="2055622"/>
                  </a:lnTo>
                  <a:lnTo>
                    <a:pt x="932688" y="1626108"/>
                  </a:lnTo>
                  <a:close/>
                </a:path>
                <a:path w="4250690" h="2056129">
                  <a:moveTo>
                    <a:pt x="1139952" y="1513332"/>
                  </a:moveTo>
                  <a:lnTo>
                    <a:pt x="1036320" y="1513332"/>
                  </a:lnTo>
                  <a:lnTo>
                    <a:pt x="1036320" y="2055622"/>
                  </a:lnTo>
                  <a:lnTo>
                    <a:pt x="1139952" y="2055622"/>
                  </a:lnTo>
                  <a:lnTo>
                    <a:pt x="1139952" y="1513332"/>
                  </a:lnTo>
                  <a:close/>
                </a:path>
                <a:path w="4250690" h="2056129">
                  <a:moveTo>
                    <a:pt x="1347216" y="1450848"/>
                  </a:moveTo>
                  <a:lnTo>
                    <a:pt x="1243584" y="1450848"/>
                  </a:lnTo>
                  <a:lnTo>
                    <a:pt x="1243584" y="2055622"/>
                  </a:lnTo>
                  <a:lnTo>
                    <a:pt x="1347216" y="2055622"/>
                  </a:lnTo>
                  <a:lnTo>
                    <a:pt x="1347216" y="1450848"/>
                  </a:lnTo>
                  <a:close/>
                </a:path>
                <a:path w="4250690" h="2056129">
                  <a:moveTo>
                    <a:pt x="1554480" y="861060"/>
                  </a:moveTo>
                  <a:lnTo>
                    <a:pt x="1450848" y="861060"/>
                  </a:lnTo>
                  <a:lnTo>
                    <a:pt x="1450848" y="2055622"/>
                  </a:lnTo>
                  <a:lnTo>
                    <a:pt x="1554480" y="2055622"/>
                  </a:lnTo>
                  <a:lnTo>
                    <a:pt x="1554480" y="861060"/>
                  </a:lnTo>
                  <a:close/>
                </a:path>
                <a:path w="4250690" h="2056129">
                  <a:moveTo>
                    <a:pt x="1761744" y="303276"/>
                  </a:moveTo>
                  <a:lnTo>
                    <a:pt x="1658112" y="303276"/>
                  </a:lnTo>
                  <a:lnTo>
                    <a:pt x="1658112" y="2055622"/>
                  </a:lnTo>
                  <a:lnTo>
                    <a:pt x="1761744" y="2055622"/>
                  </a:lnTo>
                  <a:lnTo>
                    <a:pt x="1761744" y="303276"/>
                  </a:lnTo>
                  <a:close/>
                </a:path>
                <a:path w="4250690" h="2056129">
                  <a:moveTo>
                    <a:pt x="1969008" y="0"/>
                  </a:moveTo>
                  <a:lnTo>
                    <a:pt x="1865376" y="0"/>
                  </a:lnTo>
                  <a:lnTo>
                    <a:pt x="1865376" y="2055622"/>
                  </a:lnTo>
                  <a:lnTo>
                    <a:pt x="1969008" y="2055622"/>
                  </a:lnTo>
                  <a:lnTo>
                    <a:pt x="1969008" y="0"/>
                  </a:lnTo>
                  <a:close/>
                </a:path>
                <a:path w="4250690" h="2056129">
                  <a:moveTo>
                    <a:pt x="2176272" y="160020"/>
                  </a:moveTo>
                  <a:lnTo>
                    <a:pt x="2072640" y="160020"/>
                  </a:lnTo>
                  <a:lnTo>
                    <a:pt x="2072640" y="2055622"/>
                  </a:lnTo>
                  <a:lnTo>
                    <a:pt x="2176272" y="2055622"/>
                  </a:lnTo>
                  <a:lnTo>
                    <a:pt x="2176272" y="160020"/>
                  </a:lnTo>
                  <a:close/>
                </a:path>
                <a:path w="4250690" h="2056129">
                  <a:moveTo>
                    <a:pt x="2385060" y="303276"/>
                  </a:moveTo>
                  <a:lnTo>
                    <a:pt x="2281428" y="303276"/>
                  </a:lnTo>
                  <a:lnTo>
                    <a:pt x="2281428" y="2055622"/>
                  </a:lnTo>
                  <a:lnTo>
                    <a:pt x="2385060" y="2055622"/>
                  </a:lnTo>
                  <a:lnTo>
                    <a:pt x="2385060" y="303276"/>
                  </a:lnTo>
                  <a:close/>
                </a:path>
                <a:path w="4250690" h="2056129">
                  <a:moveTo>
                    <a:pt x="2592324" y="493776"/>
                  </a:moveTo>
                  <a:lnTo>
                    <a:pt x="2488692" y="493776"/>
                  </a:lnTo>
                  <a:lnTo>
                    <a:pt x="2488692" y="2055622"/>
                  </a:lnTo>
                  <a:lnTo>
                    <a:pt x="2592324" y="2055622"/>
                  </a:lnTo>
                  <a:lnTo>
                    <a:pt x="2592324" y="493776"/>
                  </a:lnTo>
                  <a:close/>
                </a:path>
                <a:path w="4250690" h="2056129">
                  <a:moveTo>
                    <a:pt x="2799588" y="1004316"/>
                  </a:moveTo>
                  <a:lnTo>
                    <a:pt x="2695956" y="1004316"/>
                  </a:lnTo>
                  <a:lnTo>
                    <a:pt x="2695956" y="2055622"/>
                  </a:lnTo>
                  <a:lnTo>
                    <a:pt x="2799588" y="2055622"/>
                  </a:lnTo>
                  <a:lnTo>
                    <a:pt x="2799588" y="1004316"/>
                  </a:lnTo>
                  <a:close/>
                </a:path>
                <a:path w="4250690" h="2056129">
                  <a:moveTo>
                    <a:pt x="3006852" y="1194816"/>
                  </a:moveTo>
                  <a:lnTo>
                    <a:pt x="2903220" y="1194816"/>
                  </a:lnTo>
                  <a:lnTo>
                    <a:pt x="2903220" y="2055622"/>
                  </a:lnTo>
                  <a:lnTo>
                    <a:pt x="3006852" y="2055622"/>
                  </a:lnTo>
                  <a:lnTo>
                    <a:pt x="3006852" y="1194816"/>
                  </a:lnTo>
                  <a:close/>
                </a:path>
                <a:path w="4250690" h="2056129">
                  <a:moveTo>
                    <a:pt x="3214116" y="1322832"/>
                  </a:moveTo>
                  <a:lnTo>
                    <a:pt x="3110484" y="1322832"/>
                  </a:lnTo>
                  <a:lnTo>
                    <a:pt x="3110484" y="2055622"/>
                  </a:lnTo>
                  <a:lnTo>
                    <a:pt x="3214116" y="2055622"/>
                  </a:lnTo>
                  <a:lnTo>
                    <a:pt x="3214116" y="1322832"/>
                  </a:lnTo>
                  <a:close/>
                </a:path>
                <a:path w="4250690" h="2056129">
                  <a:moveTo>
                    <a:pt x="3421380" y="1641348"/>
                  </a:moveTo>
                  <a:lnTo>
                    <a:pt x="3317748" y="1641348"/>
                  </a:lnTo>
                  <a:lnTo>
                    <a:pt x="3317748" y="2055622"/>
                  </a:lnTo>
                  <a:lnTo>
                    <a:pt x="3421380" y="2055622"/>
                  </a:lnTo>
                  <a:lnTo>
                    <a:pt x="3421380" y="1641348"/>
                  </a:lnTo>
                  <a:close/>
                </a:path>
                <a:path w="4250690" h="2056129">
                  <a:moveTo>
                    <a:pt x="3628644" y="1656588"/>
                  </a:moveTo>
                  <a:lnTo>
                    <a:pt x="3525012" y="1656588"/>
                  </a:lnTo>
                  <a:lnTo>
                    <a:pt x="3525012" y="2055622"/>
                  </a:lnTo>
                  <a:lnTo>
                    <a:pt x="3628644" y="2055622"/>
                  </a:lnTo>
                  <a:lnTo>
                    <a:pt x="3628644" y="1656588"/>
                  </a:lnTo>
                  <a:close/>
                </a:path>
                <a:path w="4250690" h="2056129">
                  <a:moveTo>
                    <a:pt x="3835908" y="1863852"/>
                  </a:moveTo>
                  <a:lnTo>
                    <a:pt x="3732276" y="1863852"/>
                  </a:lnTo>
                  <a:lnTo>
                    <a:pt x="3732276" y="2055622"/>
                  </a:lnTo>
                  <a:lnTo>
                    <a:pt x="3835908" y="2055622"/>
                  </a:lnTo>
                  <a:lnTo>
                    <a:pt x="3835908" y="1863852"/>
                  </a:lnTo>
                  <a:close/>
                </a:path>
                <a:path w="4250690" h="2056129">
                  <a:moveTo>
                    <a:pt x="4043172" y="1863852"/>
                  </a:moveTo>
                  <a:lnTo>
                    <a:pt x="3939540" y="1863852"/>
                  </a:lnTo>
                  <a:lnTo>
                    <a:pt x="3939540" y="2055622"/>
                  </a:lnTo>
                  <a:lnTo>
                    <a:pt x="4043172" y="2055622"/>
                  </a:lnTo>
                  <a:lnTo>
                    <a:pt x="4043172" y="1863852"/>
                  </a:lnTo>
                  <a:close/>
                </a:path>
                <a:path w="4250690" h="2056129">
                  <a:moveTo>
                    <a:pt x="4250436" y="1609344"/>
                  </a:moveTo>
                  <a:lnTo>
                    <a:pt x="4146804" y="1609344"/>
                  </a:lnTo>
                  <a:lnTo>
                    <a:pt x="4146804" y="2055622"/>
                  </a:lnTo>
                  <a:lnTo>
                    <a:pt x="4250436" y="2055622"/>
                  </a:lnTo>
                  <a:lnTo>
                    <a:pt x="4250436" y="1609344"/>
                  </a:lnTo>
                  <a:close/>
                </a:path>
              </a:pathLst>
            </a:custGeom>
            <a:solidFill>
              <a:srgbClr val="008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22705" y="5047233"/>
              <a:ext cx="4354195" cy="0"/>
            </a:xfrm>
            <a:custGeom>
              <a:avLst/>
              <a:gdLst/>
              <a:ahLst/>
              <a:cxnLst/>
              <a:rect l="l" t="t" r="r" b="b"/>
              <a:pathLst>
                <a:path w="4354195">
                  <a:moveTo>
                    <a:pt x="0" y="0"/>
                  </a:moveTo>
                  <a:lnTo>
                    <a:pt x="43541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29394" y="5126302"/>
            <a:ext cx="4343400" cy="4210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5715" algn="r">
              <a:lnSpc>
                <a:spcPts val="1425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50%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19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+5%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+10%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+15%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+20%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+25%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+30%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+35%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+40%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+45%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+50%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5895" y="3053272"/>
            <a:ext cx="196215" cy="1508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Proportion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12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counties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4350" y="2413000"/>
            <a:ext cx="5302250" cy="34925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85"/>
              </a:spcBef>
            </a:pP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117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1200">
              <a:latin typeface="Arial"/>
              <a:cs typeface="Arial"/>
            </a:endParaRPr>
          </a:p>
          <a:p>
            <a:pPr marL="2092960">
              <a:lnSpc>
                <a:spcPct val="100000"/>
              </a:lnSpc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Dual-eligible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AGA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relativity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375400" y="2413000"/>
            <a:ext cx="5302250" cy="3492500"/>
            <a:chOff x="6375400" y="2413000"/>
            <a:chExt cx="5302250" cy="3492500"/>
          </a:xfrm>
        </p:grpSpPr>
        <p:sp>
          <p:nvSpPr>
            <p:cNvPr id="17" name="object 17"/>
            <p:cNvSpPr/>
            <p:nvPr/>
          </p:nvSpPr>
          <p:spPr>
            <a:xfrm>
              <a:off x="6375400" y="2413000"/>
              <a:ext cx="5302250" cy="3492500"/>
            </a:xfrm>
            <a:custGeom>
              <a:avLst/>
              <a:gdLst/>
              <a:ahLst/>
              <a:cxnLst/>
              <a:rect l="l" t="t" r="r" b="b"/>
              <a:pathLst>
                <a:path w="5302250" h="3492500">
                  <a:moveTo>
                    <a:pt x="5302250" y="0"/>
                  </a:moveTo>
                  <a:lnTo>
                    <a:pt x="0" y="0"/>
                  </a:lnTo>
                  <a:lnTo>
                    <a:pt x="0" y="3492500"/>
                  </a:lnTo>
                  <a:lnTo>
                    <a:pt x="5302250" y="3492500"/>
                  </a:lnTo>
                  <a:lnTo>
                    <a:pt x="530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83755" y="2561717"/>
              <a:ext cx="4354195" cy="1864360"/>
            </a:xfrm>
            <a:custGeom>
              <a:avLst/>
              <a:gdLst/>
              <a:ahLst/>
              <a:cxnLst/>
              <a:rect l="l" t="t" r="r" b="b"/>
              <a:pathLst>
                <a:path w="4354195" h="1864360">
                  <a:moveTo>
                    <a:pt x="0" y="1863979"/>
                  </a:moveTo>
                  <a:lnTo>
                    <a:pt x="1503045" y="1863979"/>
                  </a:lnTo>
                </a:path>
                <a:path w="4354195" h="1864360">
                  <a:moveTo>
                    <a:pt x="1606677" y="1863979"/>
                  </a:moveTo>
                  <a:lnTo>
                    <a:pt x="1710309" y="1863979"/>
                  </a:lnTo>
                </a:path>
                <a:path w="4354195" h="1864360">
                  <a:moveTo>
                    <a:pt x="1813941" y="1863979"/>
                  </a:moveTo>
                  <a:lnTo>
                    <a:pt x="1917573" y="1863979"/>
                  </a:lnTo>
                </a:path>
                <a:path w="4354195" h="1864360">
                  <a:moveTo>
                    <a:pt x="2021204" y="1863979"/>
                  </a:moveTo>
                  <a:lnTo>
                    <a:pt x="2124837" y="1863979"/>
                  </a:lnTo>
                </a:path>
                <a:path w="4354195" h="1864360">
                  <a:moveTo>
                    <a:pt x="2228469" y="1863979"/>
                  </a:moveTo>
                  <a:lnTo>
                    <a:pt x="2332101" y="1863979"/>
                  </a:lnTo>
                </a:path>
                <a:path w="4354195" h="1864360">
                  <a:moveTo>
                    <a:pt x="2435733" y="1863979"/>
                  </a:moveTo>
                  <a:lnTo>
                    <a:pt x="2539365" y="1863979"/>
                  </a:lnTo>
                </a:path>
                <a:path w="4354195" h="1864360">
                  <a:moveTo>
                    <a:pt x="2642997" y="1863979"/>
                  </a:moveTo>
                  <a:lnTo>
                    <a:pt x="2746629" y="1863979"/>
                  </a:lnTo>
                </a:path>
                <a:path w="4354195" h="1864360">
                  <a:moveTo>
                    <a:pt x="2850261" y="1863979"/>
                  </a:moveTo>
                  <a:lnTo>
                    <a:pt x="4354195" y="1863979"/>
                  </a:lnTo>
                </a:path>
                <a:path w="4354195" h="1864360">
                  <a:moveTo>
                    <a:pt x="0" y="1242187"/>
                  </a:moveTo>
                  <a:lnTo>
                    <a:pt x="1917573" y="1242187"/>
                  </a:lnTo>
                </a:path>
                <a:path w="4354195" h="1864360">
                  <a:moveTo>
                    <a:pt x="2021204" y="1242187"/>
                  </a:moveTo>
                  <a:lnTo>
                    <a:pt x="2124837" y="1242187"/>
                  </a:lnTo>
                </a:path>
                <a:path w="4354195" h="1864360">
                  <a:moveTo>
                    <a:pt x="2228469" y="1242187"/>
                  </a:moveTo>
                  <a:lnTo>
                    <a:pt x="2332101" y="1242187"/>
                  </a:lnTo>
                </a:path>
                <a:path w="4354195" h="1864360">
                  <a:moveTo>
                    <a:pt x="2435733" y="1242187"/>
                  </a:moveTo>
                  <a:lnTo>
                    <a:pt x="2539365" y="1242187"/>
                  </a:lnTo>
                </a:path>
                <a:path w="4354195" h="1864360">
                  <a:moveTo>
                    <a:pt x="2642997" y="1242187"/>
                  </a:moveTo>
                  <a:lnTo>
                    <a:pt x="4354195" y="1242187"/>
                  </a:lnTo>
                </a:path>
                <a:path w="4354195" h="1864360">
                  <a:moveTo>
                    <a:pt x="0" y="621919"/>
                  </a:moveTo>
                  <a:lnTo>
                    <a:pt x="1917573" y="621919"/>
                  </a:lnTo>
                </a:path>
                <a:path w="4354195" h="1864360">
                  <a:moveTo>
                    <a:pt x="2021204" y="621919"/>
                  </a:moveTo>
                  <a:lnTo>
                    <a:pt x="2124837" y="621919"/>
                  </a:lnTo>
                </a:path>
                <a:path w="4354195" h="1864360">
                  <a:moveTo>
                    <a:pt x="2228469" y="621919"/>
                  </a:moveTo>
                  <a:lnTo>
                    <a:pt x="2332101" y="621919"/>
                  </a:lnTo>
                </a:path>
                <a:path w="4354195" h="1864360">
                  <a:moveTo>
                    <a:pt x="2435733" y="621919"/>
                  </a:moveTo>
                  <a:lnTo>
                    <a:pt x="4354195" y="621919"/>
                  </a:lnTo>
                </a:path>
                <a:path w="4354195" h="1864360">
                  <a:moveTo>
                    <a:pt x="0" y="0"/>
                  </a:moveTo>
                  <a:lnTo>
                    <a:pt x="4354195" y="0"/>
                  </a:lnTo>
                </a:path>
              </a:pathLst>
            </a:custGeom>
            <a:ln w="9525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235952" y="2593847"/>
              <a:ext cx="4250690" cy="2453640"/>
            </a:xfrm>
            <a:custGeom>
              <a:avLst/>
              <a:gdLst/>
              <a:ahLst/>
              <a:cxnLst/>
              <a:rect l="l" t="t" r="r" b="b"/>
              <a:pathLst>
                <a:path w="4250690" h="2453640">
                  <a:moveTo>
                    <a:pt x="103632" y="2447544"/>
                  </a:moveTo>
                  <a:lnTo>
                    <a:pt x="0" y="2447544"/>
                  </a:lnTo>
                  <a:lnTo>
                    <a:pt x="0" y="2453386"/>
                  </a:lnTo>
                  <a:lnTo>
                    <a:pt x="103632" y="2453386"/>
                  </a:lnTo>
                  <a:lnTo>
                    <a:pt x="103632" y="2447544"/>
                  </a:lnTo>
                  <a:close/>
                </a:path>
                <a:path w="4250690" h="2453640">
                  <a:moveTo>
                    <a:pt x="518160" y="2420112"/>
                  </a:moveTo>
                  <a:lnTo>
                    <a:pt x="414528" y="2420112"/>
                  </a:lnTo>
                  <a:lnTo>
                    <a:pt x="414528" y="2453386"/>
                  </a:lnTo>
                  <a:lnTo>
                    <a:pt x="518160" y="2453386"/>
                  </a:lnTo>
                  <a:lnTo>
                    <a:pt x="518160" y="2420112"/>
                  </a:lnTo>
                  <a:close/>
                </a:path>
                <a:path w="4250690" h="2453640">
                  <a:moveTo>
                    <a:pt x="725424" y="2439924"/>
                  </a:moveTo>
                  <a:lnTo>
                    <a:pt x="621792" y="2439924"/>
                  </a:lnTo>
                  <a:lnTo>
                    <a:pt x="621792" y="2453386"/>
                  </a:lnTo>
                  <a:lnTo>
                    <a:pt x="725424" y="2453386"/>
                  </a:lnTo>
                  <a:lnTo>
                    <a:pt x="725424" y="2439924"/>
                  </a:lnTo>
                  <a:close/>
                </a:path>
                <a:path w="4250690" h="2453640">
                  <a:moveTo>
                    <a:pt x="932688" y="2354580"/>
                  </a:moveTo>
                  <a:lnTo>
                    <a:pt x="829056" y="2354580"/>
                  </a:lnTo>
                  <a:lnTo>
                    <a:pt x="829056" y="2453386"/>
                  </a:lnTo>
                  <a:lnTo>
                    <a:pt x="932688" y="2453386"/>
                  </a:lnTo>
                  <a:lnTo>
                    <a:pt x="932688" y="2354580"/>
                  </a:lnTo>
                  <a:close/>
                </a:path>
                <a:path w="4250690" h="2453640">
                  <a:moveTo>
                    <a:pt x="1139952" y="2203704"/>
                  </a:moveTo>
                  <a:lnTo>
                    <a:pt x="1036320" y="2203704"/>
                  </a:lnTo>
                  <a:lnTo>
                    <a:pt x="1036320" y="2453386"/>
                  </a:lnTo>
                  <a:lnTo>
                    <a:pt x="1139952" y="2453386"/>
                  </a:lnTo>
                  <a:lnTo>
                    <a:pt x="1139952" y="2203704"/>
                  </a:lnTo>
                  <a:close/>
                </a:path>
                <a:path w="4250690" h="2453640">
                  <a:moveTo>
                    <a:pt x="1347216" y="2090928"/>
                  </a:moveTo>
                  <a:lnTo>
                    <a:pt x="1243584" y="2090928"/>
                  </a:lnTo>
                  <a:lnTo>
                    <a:pt x="1243584" y="2453386"/>
                  </a:lnTo>
                  <a:lnTo>
                    <a:pt x="1347216" y="2453386"/>
                  </a:lnTo>
                  <a:lnTo>
                    <a:pt x="1347216" y="2090928"/>
                  </a:lnTo>
                  <a:close/>
                </a:path>
                <a:path w="4250690" h="2453640">
                  <a:moveTo>
                    <a:pt x="1554480" y="1749552"/>
                  </a:moveTo>
                  <a:lnTo>
                    <a:pt x="1450848" y="1749552"/>
                  </a:lnTo>
                  <a:lnTo>
                    <a:pt x="1450848" y="2453386"/>
                  </a:lnTo>
                  <a:lnTo>
                    <a:pt x="1554480" y="2453386"/>
                  </a:lnTo>
                  <a:lnTo>
                    <a:pt x="1554480" y="1749552"/>
                  </a:lnTo>
                  <a:close/>
                </a:path>
                <a:path w="4250690" h="2453640">
                  <a:moveTo>
                    <a:pt x="1761744" y="1281684"/>
                  </a:moveTo>
                  <a:lnTo>
                    <a:pt x="1658112" y="1281684"/>
                  </a:lnTo>
                  <a:lnTo>
                    <a:pt x="1658112" y="2453386"/>
                  </a:lnTo>
                  <a:lnTo>
                    <a:pt x="1761744" y="2453386"/>
                  </a:lnTo>
                  <a:lnTo>
                    <a:pt x="1761744" y="1281684"/>
                  </a:lnTo>
                  <a:close/>
                </a:path>
                <a:path w="4250690" h="2453640">
                  <a:moveTo>
                    <a:pt x="1969008" y="420624"/>
                  </a:moveTo>
                  <a:lnTo>
                    <a:pt x="1865376" y="420624"/>
                  </a:lnTo>
                  <a:lnTo>
                    <a:pt x="1865376" y="2453386"/>
                  </a:lnTo>
                  <a:lnTo>
                    <a:pt x="1969008" y="2453386"/>
                  </a:lnTo>
                  <a:lnTo>
                    <a:pt x="1969008" y="420624"/>
                  </a:lnTo>
                  <a:close/>
                </a:path>
                <a:path w="4250690" h="2453640">
                  <a:moveTo>
                    <a:pt x="2176272" y="0"/>
                  </a:moveTo>
                  <a:lnTo>
                    <a:pt x="2072640" y="0"/>
                  </a:lnTo>
                  <a:lnTo>
                    <a:pt x="2072640" y="2453386"/>
                  </a:lnTo>
                  <a:lnTo>
                    <a:pt x="2176272" y="2453386"/>
                  </a:lnTo>
                  <a:lnTo>
                    <a:pt x="2176272" y="0"/>
                  </a:lnTo>
                  <a:close/>
                </a:path>
                <a:path w="4250690" h="2453640">
                  <a:moveTo>
                    <a:pt x="2383536" y="210312"/>
                  </a:moveTo>
                  <a:lnTo>
                    <a:pt x="2279904" y="210312"/>
                  </a:lnTo>
                  <a:lnTo>
                    <a:pt x="2279904" y="2453386"/>
                  </a:lnTo>
                  <a:lnTo>
                    <a:pt x="2383536" y="2453386"/>
                  </a:lnTo>
                  <a:lnTo>
                    <a:pt x="2383536" y="210312"/>
                  </a:lnTo>
                  <a:close/>
                </a:path>
                <a:path w="4250690" h="2453640">
                  <a:moveTo>
                    <a:pt x="2590800" y="1078992"/>
                  </a:moveTo>
                  <a:lnTo>
                    <a:pt x="2487168" y="1078992"/>
                  </a:lnTo>
                  <a:lnTo>
                    <a:pt x="2487168" y="2453386"/>
                  </a:lnTo>
                  <a:lnTo>
                    <a:pt x="2590800" y="2453386"/>
                  </a:lnTo>
                  <a:lnTo>
                    <a:pt x="2590800" y="1078992"/>
                  </a:lnTo>
                  <a:close/>
                </a:path>
                <a:path w="4250690" h="2453640">
                  <a:moveTo>
                    <a:pt x="2798064" y="1618488"/>
                  </a:moveTo>
                  <a:lnTo>
                    <a:pt x="2694432" y="1618488"/>
                  </a:lnTo>
                  <a:lnTo>
                    <a:pt x="2694432" y="2453386"/>
                  </a:lnTo>
                  <a:lnTo>
                    <a:pt x="2798064" y="2453386"/>
                  </a:lnTo>
                  <a:lnTo>
                    <a:pt x="2798064" y="1618488"/>
                  </a:lnTo>
                  <a:close/>
                </a:path>
                <a:path w="4250690" h="2453640">
                  <a:moveTo>
                    <a:pt x="3006852" y="2005584"/>
                  </a:moveTo>
                  <a:lnTo>
                    <a:pt x="2901696" y="2005584"/>
                  </a:lnTo>
                  <a:lnTo>
                    <a:pt x="2901696" y="2453386"/>
                  </a:lnTo>
                  <a:lnTo>
                    <a:pt x="3006852" y="2453386"/>
                  </a:lnTo>
                  <a:lnTo>
                    <a:pt x="3006852" y="2005584"/>
                  </a:lnTo>
                  <a:close/>
                </a:path>
                <a:path w="4250690" h="2453640">
                  <a:moveTo>
                    <a:pt x="3214116" y="2282952"/>
                  </a:moveTo>
                  <a:lnTo>
                    <a:pt x="3110484" y="2282952"/>
                  </a:lnTo>
                  <a:lnTo>
                    <a:pt x="3110484" y="2453386"/>
                  </a:lnTo>
                  <a:lnTo>
                    <a:pt x="3214116" y="2453386"/>
                  </a:lnTo>
                  <a:lnTo>
                    <a:pt x="3214116" y="2282952"/>
                  </a:lnTo>
                  <a:close/>
                </a:path>
                <a:path w="4250690" h="2453640">
                  <a:moveTo>
                    <a:pt x="3421380" y="2328672"/>
                  </a:moveTo>
                  <a:lnTo>
                    <a:pt x="3317748" y="2328672"/>
                  </a:lnTo>
                  <a:lnTo>
                    <a:pt x="3317748" y="2453386"/>
                  </a:lnTo>
                  <a:lnTo>
                    <a:pt x="3421380" y="2453386"/>
                  </a:lnTo>
                  <a:lnTo>
                    <a:pt x="3421380" y="2328672"/>
                  </a:lnTo>
                  <a:close/>
                </a:path>
                <a:path w="4250690" h="2453640">
                  <a:moveTo>
                    <a:pt x="3628644" y="2400300"/>
                  </a:moveTo>
                  <a:lnTo>
                    <a:pt x="3525012" y="2400300"/>
                  </a:lnTo>
                  <a:lnTo>
                    <a:pt x="3525012" y="2453386"/>
                  </a:lnTo>
                  <a:lnTo>
                    <a:pt x="3628644" y="2453386"/>
                  </a:lnTo>
                  <a:lnTo>
                    <a:pt x="3628644" y="2400300"/>
                  </a:lnTo>
                  <a:close/>
                </a:path>
                <a:path w="4250690" h="2453640">
                  <a:moveTo>
                    <a:pt x="3835908" y="2433828"/>
                  </a:moveTo>
                  <a:lnTo>
                    <a:pt x="3732276" y="2433828"/>
                  </a:lnTo>
                  <a:lnTo>
                    <a:pt x="3732276" y="2453386"/>
                  </a:lnTo>
                  <a:lnTo>
                    <a:pt x="3835908" y="2453386"/>
                  </a:lnTo>
                  <a:lnTo>
                    <a:pt x="3835908" y="2433828"/>
                  </a:lnTo>
                  <a:close/>
                </a:path>
                <a:path w="4250690" h="2453640">
                  <a:moveTo>
                    <a:pt x="4043172" y="2433828"/>
                  </a:moveTo>
                  <a:lnTo>
                    <a:pt x="3939540" y="2433828"/>
                  </a:lnTo>
                  <a:lnTo>
                    <a:pt x="3939540" y="2453386"/>
                  </a:lnTo>
                  <a:lnTo>
                    <a:pt x="4043172" y="2453386"/>
                  </a:lnTo>
                  <a:lnTo>
                    <a:pt x="4043172" y="2433828"/>
                  </a:lnTo>
                  <a:close/>
                </a:path>
                <a:path w="4250690" h="2453640">
                  <a:moveTo>
                    <a:pt x="4250436" y="2439924"/>
                  </a:moveTo>
                  <a:lnTo>
                    <a:pt x="4146804" y="2439924"/>
                  </a:lnTo>
                  <a:lnTo>
                    <a:pt x="4146804" y="2453386"/>
                  </a:lnTo>
                  <a:lnTo>
                    <a:pt x="4250436" y="2453386"/>
                  </a:lnTo>
                  <a:lnTo>
                    <a:pt x="4250436" y="2439924"/>
                  </a:lnTo>
                  <a:close/>
                </a:path>
              </a:pathLst>
            </a:custGeom>
            <a:solidFill>
              <a:srgbClr val="008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183755" y="5047233"/>
              <a:ext cx="4354195" cy="0"/>
            </a:xfrm>
            <a:custGeom>
              <a:avLst/>
              <a:gdLst/>
              <a:ahLst/>
              <a:cxnLst/>
              <a:rect l="l" t="t" r="r" b="b"/>
              <a:pathLst>
                <a:path w="4354195">
                  <a:moveTo>
                    <a:pt x="0" y="0"/>
                  </a:moveTo>
                  <a:lnTo>
                    <a:pt x="43541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191333" y="5126327"/>
            <a:ext cx="4343400" cy="4210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5715" algn="r">
              <a:lnSpc>
                <a:spcPts val="1425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50%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19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  <a:spcBef>
                <a:spcPts val="19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+5%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+10%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+15%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+20%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+25%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+30%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+35%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+40%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+45%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+50%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27503" y="3053272"/>
            <a:ext cx="196215" cy="1508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Proportion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12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counties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75400" y="2413000"/>
            <a:ext cx="5302250" cy="34925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72745">
              <a:lnSpc>
                <a:spcPct val="100000"/>
              </a:lnSpc>
              <a:spcBef>
                <a:spcPts val="36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0"/>
              </a:spcBef>
            </a:pPr>
            <a:endParaRPr sz="120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0"/>
              </a:spcBef>
            </a:pPr>
            <a:endParaRPr sz="120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1200">
              <a:latin typeface="Arial"/>
              <a:cs typeface="Arial"/>
            </a:endParaRPr>
          </a:p>
          <a:p>
            <a:pPr marL="457834">
              <a:lnSpc>
                <a:spcPct val="100000"/>
              </a:lnSpc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1200">
              <a:latin typeface="Arial"/>
              <a:cs typeface="Arial"/>
            </a:endParaRPr>
          </a:p>
          <a:p>
            <a:pPr marL="457834">
              <a:lnSpc>
                <a:spcPct val="100000"/>
              </a:lnSpc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1200">
              <a:latin typeface="Arial"/>
              <a:cs typeface="Arial"/>
            </a:endParaRPr>
          </a:p>
          <a:p>
            <a:pPr marL="2012950">
              <a:lnSpc>
                <a:spcPct val="100000"/>
              </a:lnSpc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C-SNP-eligible</a:t>
            </a: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AGA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relativity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0855" y="6581952"/>
            <a:ext cx="4384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Source: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March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2025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Milliman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analysis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(commissioned by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Alliance)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94250" y="6599418"/>
            <a:ext cx="699770" cy="1879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200" dirty="0">
                <a:latin typeface="Calibri"/>
                <a:cs typeface="Calibri"/>
              </a:rPr>
              <a:t>&lt;add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URL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&gt;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6478905"/>
            </a:xfrm>
            <a:custGeom>
              <a:avLst/>
              <a:gdLst/>
              <a:ahLst/>
              <a:cxnLst/>
              <a:rect l="l" t="t" r="r" b="b"/>
              <a:pathLst>
                <a:path w="12192000" h="6478905">
                  <a:moveTo>
                    <a:pt x="6122784" y="1594396"/>
                  </a:moveTo>
                  <a:lnTo>
                    <a:pt x="6069330" y="1594396"/>
                  </a:lnTo>
                  <a:lnTo>
                    <a:pt x="6069330" y="6478816"/>
                  </a:lnTo>
                  <a:lnTo>
                    <a:pt x="6122784" y="6478816"/>
                  </a:lnTo>
                  <a:lnTo>
                    <a:pt x="6122784" y="1594396"/>
                  </a:lnTo>
                  <a:close/>
                </a:path>
                <a:path w="12192000" h="647890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</a:t>
            </a:r>
            <a:r>
              <a:rPr spc="-140" dirty="0"/>
              <a:t> </a:t>
            </a:r>
            <a:r>
              <a:rPr dirty="0"/>
              <a:t>–</a:t>
            </a:r>
            <a:r>
              <a:rPr spc="-140" dirty="0"/>
              <a:t> </a:t>
            </a:r>
            <a:r>
              <a:rPr dirty="0"/>
              <a:t>AGA</a:t>
            </a:r>
            <a:r>
              <a:rPr spc="-135" dirty="0"/>
              <a:t> </a:t>
            </a:r>
            <a:r>
              <a:rPr dirty="0"/>
              <a:t>Factor</a:t>
            </a:r>
            <a:r>
              <a:rPr spc="-120" dirty="0"/>
              <a:t> </a:t>
            </a:r>
            <a:r>
              <a:rPr spc="-10" dirty="0"/>
              <a:t>Review</a:t>
            </a: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200" i="1" dirty="0">
                <a:latin typeface="Calibri"/>
                <a:cs typeface="Calibri"/>
              </a:rPr>
              <a:t>County</a:t>
            </a:r>
            <a:r>
              <a:rPr sz="3200" i="1" spc="-5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Specific</a:t>
            </a:r>
            <a:r>
              <a:rPr sz="3200" i="1" spc="-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Looks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114204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2035" algn="l"/>
              </a:tabLst>
            </a:pPr>
            <a:r>
              <a:rPr sz="2200" spc="-10" dirty="0">
                <a:latin typeface="Calibri"/>
                <a:cs typeface="Calibri"/>
              </a:rPr>
              <a:t>D-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Cohort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(All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Duals)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20" dirty="0">
                <a:latin typeface="Calibri"/>
                <a:cs typeface="Calibri"/>
              </a:rPr>
              <a:t>C-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Group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4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(Diabetes,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CHF,</a:t>
            </a:r>
            <a:r>
              <a:rPr sz="2200" spc="-10" dirty="0">
                <a:latin typeface="Calibri"/>
                <a:cs typeface="Calibri"/>
              </a:rPr>
              <a:t> Cardiovascular)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7436" y="2230056"/>
          <a:ext cx="5124450" cy="3957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72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County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Name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2019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Angeles,</a:t>
                      </a:r>
                      <a:r>
                        <a:rPr sz="10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AF7FD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DEDFC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EEEFC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2F5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68580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Cook,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IL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9.0%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C0EA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19.7%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79D4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10.8%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B4E7FA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C5E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Orange,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solidFill>
                      <a:srgbClr val="FAF6F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solidFill>
                      <a:srgbClr val="F9D5D9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5.3%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solidFill>
                      <a:srgbClr val="F9D2D3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solidFill>
                      <a:srgbClr val="FA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Miami-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Dade,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FL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EEDFC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14.3%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9DDFF9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9.9%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AE9FB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2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Queens,</a:t>
                      </a:r>
                      <a:r>
                        <a:rPr sz="10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FF3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9.9%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9E9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BF8F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9E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Philadelphia,</a:t>
                      </a:r>
                      <a:r>
                        <a:rPr sz="10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PA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7.0%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C5C7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4F9F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6EBFB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9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Wayne,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10.3%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8E8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19.2%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7CD5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1EFFC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7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Alameda,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3.2%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2E4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2.5%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8E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F6F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San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Diego,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DF3FD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16.5%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EDB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BF1FD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13.1%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A4E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San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Francisco,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BF7FD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5.5%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D0D2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4F0FC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3.6%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Middlesex,</a:t>
                      </a:r>
                      <a:r>
                        <a:rPr sz="10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C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CF8F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2.7%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6E9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5.7%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CF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Sacramento,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7.8%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BEC1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0F4FD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6F0FC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1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Clark,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NV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13.6%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A1E0F9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17.6%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6D9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16.8%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DDBF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15.5%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94D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York,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DF8F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20.1%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76D3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0F4FD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13.7%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A0E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Suffolk,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-11.4%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A1A3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10.5%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B6E7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AF0F3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13.3%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A3E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Santa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Clara,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-10.8%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A7A9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7.6%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C0C3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D4D7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6.7%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C6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Harris,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TX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19.9%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78D3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37.8%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23.0%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62CEF6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28.5%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3EC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San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Bernardino,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D1EFFC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C4EB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DFF4FD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1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Bristol,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7.5%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C0C3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E9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8580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Maricopa,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AZ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-13.5%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9193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E9F7FD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D5D9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5.5%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626352" y="2230056"/>
          <a:ext cx="5124450" cy="3957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720">
                <a:tc>
                  <a:txBody>
                    <a:bodyPr/>
                    <a:lstStyle/>
                    <a:p>
                      <a:pPr marL="69215">
                        <a:lnSpc>
                          <a:spcPts val="1265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County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Name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2019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ts val="1265"/>
                        </a:lnSpc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2022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Angeles,</a:t>
                      </a:r>
                      <a:r>
                        <a:rPr sz="10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92DD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40C4F4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49C6F5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19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5FC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Cook,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IL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99DEF9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6ED2F7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86D9F8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solidFill>
                      <a:srgbClr val="C5E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69215">
                        <a:lnSpc>
                          <a:spcPts val="1190"/>
                        </a:lnSpc>
                        <a:spcBef>
                          <a:spcPts val="6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Harris,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TX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6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solidFill>
                      <a:srgbClr val="A0E0F9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90"/>
                        </a:lnSpc>
                        <a:spcBef>
                          <a:spcPts val="6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solidFill>
                      <a:srgbClr val="6CD1F7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90"/>
                        </a:lnSpc>
                        <a:spcBef>
                          <a:spcPts val="6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solidFill>
                      <a:srgbClr val="78D4F8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90"/>
                        </a:lnSpc>
                        <a:spcBef>
                          <a:spcPts val="6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solidFill>
                      <a:srgbClr val="C0E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Suffolk,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0E6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94DDF8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AF1FC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Kings,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3.4%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88E9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C5C8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D4D7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7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Orange,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5E7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8ECFB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86B6C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Palm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Beach,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 FL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BED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BCC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9CFD1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4.6%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Nassau,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6F9F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DDBF8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2EFFC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FF4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Wayne,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ABE3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56CAF6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5DCCF6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8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San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Diego,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ABE3FA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4AC6F5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3D7F8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Queens,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FAE1E4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7F6FD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5EBFB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FEE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Middlesex,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DDF3FD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9FE0F9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4F6FD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E1F4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Clark,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NV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10.7%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34C0F4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81D6F8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73D2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Dallas,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TX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C4EB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50C7F5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9E8FB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BDE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Oakland,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C7EC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A6E1F9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ACE3FA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3.2%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AFE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Bexar,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 TX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6.0%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6FD2F7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8.4%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37C1F4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8.0%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40C4F4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0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solidFill>
                      <a:srgbClr val="54C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King,</a:t>
                      </a:r>
                      <a:r>
                        <a:rPr sz="10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WA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C5EBFB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B7E8FA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41C4F4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5.6%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77D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Baltimore,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MD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1.0%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ADDD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2.1%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9B8B9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E7F6FD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5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3.7%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84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Tarrant,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TX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4.7%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8EDBF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5.9%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6FD2F7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7.2%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52C8F5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6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69215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Miami-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Dade,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FL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1.5%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D9F1FC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2.8%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BAE9FB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0.2%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180"/>
                        </a:lnSpc>
                        <a:spcBef>
                          <a:spcPts val="215"/>
                        </a:spcBef>
                      </a:pPr>
                      <a:r>
                        <a:rPr sz="105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0.7%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solidFill>
                      <a:srgbClr val="F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90855" y="6581952"/>
            <a:ext cx="4384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Source: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March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2025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Milliman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analysis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(commissioned by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Alliance)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94250" y="6599418"/>
            <a:ext cx="699770" cy="1879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200" dirty="0">
                <a:latin typeface="Calibri"/>
                <a:cs typeface="Calibri"/>
              </a:rPr>
              <a:t>&lt;add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URL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&gt;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6478905"/>
            </a:xfrm>
            <a:custGeom>
              <a:avLst/>
              <a:gdLst/>
              <a:ahLst/>
              <a:cxnLst/>
              <a:rect l="l" t="t" r="r" b="b"/>
              <a:pathLst>
                <a:path w="12192000" h="6478905">
                  <a:moveTo>
                    <a:pt x="6122784" y="1594396"/>
                  </a:moveTo>
                  <a:lnTo>
                    <a:pt x="6069330" y="1594396"/>
                  </a:lnTo>
                  <a:lnTo>
                    <a:pt x="6069330" y="6478816"/>
                  </a:lnTo>
                  <a:lnTo>
                    <a:pt x="6122784" y="6478816"/>
                  </a:lnTo>
                  <a:lnTo>
                    <a:pt x="6122784" y="1594396"/>
                  </a:lnTo>
                  <a:close/>
                </a:path>
                <a:path w="12192000" h="647890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5440" y="84835"/>
            <a:ext cx="6772909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</a:t>
            </a:r>
            <a:r>
              <a:rPr spc="-140" dirty="0"/>
              <a:t> </a:t>
            </a:r>
            <a:r>
              <a:rPr dirty="0"/>
              <a:t>–</a:t>
            </a:r>
            <a:r>
              <a:rPr spc="-140" dirty="0"/>
              <a:t> </a:t>
            </a:r>
            <a:r>
              <a:rPr dirty="0"/>
              <a:t>AGA</a:t>
            </a:r>
            <a:r>
              <a:rPr spc="-135" dirty="0"/>
              <a:t> </a:t>
            </a:r>
            <a:r>
              <a:rPr dirty="0"/>
              <a:t>Factor</a:t>
            </a:r>
            <a:r>
              <a:rPr spc="-120" dirty="0"/>
              <a:t> </a:t>
            </a:r>
            <a:r>
              <a:rPr spc="-10" dirty="0"/>
              <a:t>Review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5440" y="784047"/>
            <a:ext cx="36131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FFFF"/>
                </a:solidFill>
                <a:latin typeface="Calibri"/>
                <a:cs typeface="Calibri"/>
              </a:rPr>
              <a:t>County</a:t>
            </a:r>
            <a:r>
              <a:rPr sz="3200" b="1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3200" b="1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spc="-10" dirty="0">
                <a:solidFill>
                  <a:srgbClr val="FFFFFF"/>
                </a:solidFill>
                <a:latin typeface="Calibri"/>
                <a:cs typeface="Calibri"/>
              </a:rPr>
              <a:t>Looks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34276" y="2751073"/>
            <a:ext cx="1682750" cy="688975"/>
          </a:xfrm>
          <a:custGeom>
            <a:avLst/>
            <a:gdLst/>
            <a:ahLst/>
            <a:cxnLst/>
            <a:rect l="l" t="t" r="r" b="b"/>
            <a:pathLst>
              <a:path w="1682750" h="688975">
                <a:moveTo>
                  <a:pt x="1025652" y="670560"/>
                </a:moveTo>
                <a:lnTo>
                  <a:pt x="0" y="670560"/>
                </a:lnTo>
                <a:lnTo>
                  <a:pt x="0" y="688848"/>
                </a:lnTo>
                <a:lnTo>
                  <a:pt x="1025652" y="688848"/>
                </a:lnTo>
                <a:lnTo>
                  <a:pt x="1025652" y="670560"/>
                </a:lnTo>
                <a:close/>
              </a:path>
              <a:path w="1682750" h="688975">
                <a:moveTo>
                  <a:pt x="1682496" y="0"/>
                </a:moveTo>
                <a:lnTo>
                  <a:pt x="435864" y="0"/>
                </a:lnTo>
                <a:lnTo>
                  <a:pt x="435864" y="18288"/>
                </a:lnTo>
                <a:lnTo>
                  <a:pt x="1682496" y="18288"/>
                </a:lnTo>
                <a:lnTo>
                  <a:pt x="16824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679438" y="1756994"/>
            <a:ext cx="512064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dirty="0">
                <a:latin typeface="Calibri"/>
                <a:cs typeface="Calibri"/>
              </a:rPr>
              <a:t>Consistent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Patterns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Emerge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In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Top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20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Counties:</a:t>
            </a:r>
            <a:endParaRPr sz="2200">
              <a:latin typeface="Calibri"/>
              <a:cs typeface="Calibri"/>
            </a:endParaRPr>
          </a:p>
          <a:p>
            <a:pPr marL="355600" marR="46164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For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two-</a:t>
            </a:r>
            <a:r>
              <a:rPr sz="2200" dirty="0">
                <a:latin typeface="Calibri"/>
                <a:cs typeface="Calibri"/>
              </a:rPr>
              <a:t>thirds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counties,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factors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are </a:t>
            </a:r>
            <a:r>
              <a:rPr sz="2200" dirty="0">
                <a:latin typeface="Calibri"/>
                <a:cs typeface="Calibri"/>
              </a:rPr>
              <a:t>either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all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positive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all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negative</a:t>
            </a:r>
            <a:endParaRPr sz="2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200" dirty="0">
                <a:latin typeface="Calibri"/>
                <a:cs typeface="Calibri"/>
              </a:rPr>
              <a:t>Only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two had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even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split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positive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negative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relativities</a:t>
            </a:r>
            <a:endParaRPr sz="2200">
              <a:latin typeface="Calibri"/>
              <a:cs typeface="Calibri"/>
            </a:endParaRPr>
          </a:p>
          <a:p>
            <a:pPr marL="355600" marR="5397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For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most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counties,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factors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either consistently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overstate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consistently </a:t>
            </a:r>
            <a:r>
              <a:rPr sz="2200" dirty="0">
                <a:latin typeface="Calibri"/>
                <a:cs typeface="Calibri"/>
              </a:rPr>
              <a:t>understate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costs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SNP-</a:t>
            </a:r>
            <a:r>
              <a:rPr sz="2200" spc="-10" dirty="0">
                <a:latin typeface="Calibri"/>
                <a:cs typeface="Calibri"/>
              </a:rPr>
              <a:t>eligible populations.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45920" y="3613289"/>
            <a:ext cx="336550" cy="83820"/>
          </a:xfrm>
          <a:custGeom>
            <a:avLst/>
            <a:gdLst/>
            <a:ahLst/>
            <a:cxnLst/>
            <a:rect l="l" t="t" r="r" b="b"/>
            <a:pathLst>
              <a:path w="336550" h="83820">
                <a:moveTo>
                  <a:pt x="336219" y="0"/>
                </a:moveTo>
                <a:lnTo>
                  <a:pt x="0" y="0"/>
                </a:lnTo>
                <a:lnTo>
                  <a:pt x="0" y="83680"/>
                </a:lnTo>
                <a:lnTo>
                  <a:pt x="336219" y="83680"/>
                </a:lnTo>
                <a:lnTo>
                  <a:pt x="336219" y="0"/>
                </a:lnTo>
                <a:close/>
              </a:path>
            </a:pathLst>
          </a:custGeom>
          <a:solidFill>
            <a:srgbClr val="F89F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18335" y="3613289"/>
            <a:ext cx="336550" cy="83820"/>
          </a:xfrm>
          <a:custGeom>
            <a:avLst/>
            <a:gdLst/>
            <a:ahLst/>
            <a:cxnLst/>
            <a:rect l="l" t="t" r="r" b="b"/>
            <a:pathLst>
              <a:path w="336550" h="83820">
                <a:moveTo>
                  <a:pt x="336219" y="0"/>
                </a:moveTo>
                <a:lnTo>
                  <a:pt x="0" y="0"/>
                </a:lnTo>
                <a:lnTo>
                  <a:pt x="0" y="83680"/>
                </a:lnTo>
                <a:lnTo>
                  <a:pt x="336219" y="83680"/>
                </a:lnTo>
                <a:lnTo>
                  <a:pt x="336219" y="0"/>
                </a:lnTo>
                <a:close/>
              </a:path>
            </a:pathLst>
          </a:custGeom>
          <a:solidFill>
            <a:srgbClr val="F899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45920" y="3948061"/>
            <a:ext cx="336550" cy="83820"/>
          </a:xfrm>
          <a:custGeom>
            <a:avLst/>
            <a:gdLst/>
            <a:ahLst/>
            <a:cxnLst/>
            <a:rect l="l" t="t" r="r" b="b"/>
            <a:pathLst>
              <a:path w="336550" h="83820">
                <a:moveTo>
                  <a:pt x="336219" y="0"/>
                </a:moveTo>
                <a:lnTo>
                  <a:pt x="0" y="0"/>
                </a:lnTo>
                <a:lnTo>
                  <a:pt x="0" y="83680"/>
                </a:lnTo>
                <a:lnTo>
                  <a:pt x="336219" y="83680"/>
                </a:lnTo>
                <a:lnTo>
                  <a:pt x="336219" y="0"/>
                </a:lnTo>
                <a:close/>
              </a:path>
            </a:pathLst>
          </a:custGeom>
          <a:solidFill>
            <a:srgbClr val="FAD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1918335" y="3948061"/>
            <a:ext cx="673100" cy="83820"/>
            <a:chOff x="1918335" y="3948061"/>
            <a:chExt cx="673100" cy="83820"/>
          </a:xfrm>
        </p:grpSpPr>
        <p:sp>
          <p:nvSpPr>
            <p:cNvPr id="13" name="object 13"/>
            <p:cNvSpPr/>
            <p:nvPr/>
          </p:nvSpPr>
          <p:spPr>
            <a:xfrm>
              <a:off x="1918335" y="39480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6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54631" y="39480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B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511086" y="2351785"/>
            <a:ext cx="2086610" cy="4274185"/>
            <a:chOff x="511086" y="2351785"/>
            <a:chExt cx="2086610" cy="4274185"/>
          </a:xfrm>
        </p:grpSpPr>
        <p:sp>
          <p:nvSpPr>
            <p:cNvPr id="16" name="object 16"/>
            <p:cNvSpPr/>
            <p:nvPr/>
          </p:nvSpPr>
          <p:spPr>
            <a:xfrm>
              <a:off x="1245920" y="235814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C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82165" y="235814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7E2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18334" y="235814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D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54631" y="235814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F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45920" y="244184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9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82165" y="244184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7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18334" y="244184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B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54631" y="244184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45920" y="252553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B0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82165" y="252553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F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18334" y="252553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54631" y="252553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45920" y="260910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82165" y="260910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6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18334" y="260910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2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254631" y="260910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C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45920" y="269279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F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82165" y="269279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18334" y="269279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E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254631" y="269279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B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45920" y="277648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0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82165" y="277648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18334" y="277648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9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54631" y="277648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7EC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45920" y="2860179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1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918334" y="2860179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B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254631" y="2860179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45920" y="294387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6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582165" y="294387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1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918334" y="294387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5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254631" y="294387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D4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45920" y="302756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3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82165" y="302756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B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918334" y="302756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B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254631" y="302756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6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245920" y="311125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582165" y="311125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C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18334" y="311125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1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254631" y="311125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F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245920" y="319495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1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582165" y="319495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78D4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918334" y="319495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A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54631" y="319495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6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45920" y="327864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4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82165" y="327864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87D9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918334" y="327864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D5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254631" y="327864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94DD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45920" y="3362337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99DE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82165" y="3362337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918334" y="3362337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3E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254631" y="3362337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90DC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45920" y="344590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3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82165" y="344590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4E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918334" y="344590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DE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254631" y="344590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9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245920" y="378067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A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582165" y="378067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1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918334" y="378067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0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254631" y="378067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C6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245920" y="419901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F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582165" y="419901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7E2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18334" y="419901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F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254631" y="4199013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45920" y="428270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B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582165" y="428270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3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18334" y="428270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254631" y="4282706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245920" y="461747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D6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582165" y="461747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CE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918334" y="461747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254631" y="461747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245920" y="47011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0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582165" y="47011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DE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918334" y="47011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1E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254631" y="47011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8E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245920" y="478486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B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582165" y="478486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7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918334" y="478486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254631" y="478486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3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45920" y="520320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EE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582165" y="520320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1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918334" y="520320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69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254631" y="520320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4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245920" y="528689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A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582165" y="528689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7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918334" y="528689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CE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254631" y="5286895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245920" y="537058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F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582165" y="537058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7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918334" y="537058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C9E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54631" y="5370588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5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245920" y="545428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582165" y="545428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C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918334" y="545428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4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254631" y="545428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245920" y="55379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D4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582165" y="55379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7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918334" y="55379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9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254631" y="553796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E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245920" y="562164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9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582165" y="562164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F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918334" y="562164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C2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254631" y="562164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5F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245920" y="570532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582165" y="570532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9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918334" y="570532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A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254631" y="570532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C6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245920" y="578899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4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582165" y="578899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7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918334" y="578899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A3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254631" y="578899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245920" y="5872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582165" y="5872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3E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918334" y="5872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254631" y="5872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6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45920" y="595635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3E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582165" y="595635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54C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918334" y="595635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95DE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254631" y="595635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7DD5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45920" y="604003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582165" y="604003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87D9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918334" y="604003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F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254631" y="604003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C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245920" y="612371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9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582165" y="612371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0E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918334" y="612371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75D3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254631" y="612371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BC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245920" y="620739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A0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582165" y="620739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918334" y="620739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8E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2254631" y="620739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7E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245920" y="62910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A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82165" y="62910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8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918334" y="62910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2254631" y="6291071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B9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245920" y="637475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82165" y="637475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ADE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918334" y="637475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6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254631" y="637475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9D5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245920" y="645843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AE4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582165" y="645843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7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918334" y="645843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B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254631" y="6458432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36219" y="83680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45920" y="654211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79"/>
                  </a:lnTo>
                  <a:lnTo>
                    <a:pt x="336219" y="83679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6AD0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582165" y="654211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79"/>
                  </a:lnTo>
                  <a:lnTo>
                    <a:pt x="336219" y="83679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D3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918334" y="654211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79"/>
                  </a:lnTo>
                  <a:lnTo>
                    <a:pt x="336219" y="83679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F8A4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2254631" y="6542114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20">
                  <a:moveTo>
                    <a:pt x="336219" y="0"/>
                  </a:moveTo>
                  <a:lnTo>
                    <a:pt x="0" y="0"/>
                  </a:lnTo>
                  <a:lnTo>
                    <a:pt x="0" y="83679"/>
                  </a:lnTo>
                  <a:lnTo>
                    <a:pt x="336219" y="83679"/>
                  </a:lnTo>
                  <a:lnTo>
                    <a:pt x="336219" y="0"/>
                  </a:lnTo>
                  <a:close/>
                </a:path>
              </a:pathLst>
            </a:custGeom>
            <a:solidFill>
              <a:srgbClr val="90DC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17436" y="2358135"/>
              <a:ext cx="2073910" cy="0"/>
            </a:xfrm>
            <a:custGeom>
              <a:avLst/>
              <a:gdLst/>
              <a:ahLst/>
              <a:cxnLst/>
              <a:rect l="l" t="t" r="r" b="b"/>
              <a:pathLst>
                <a:path w="2073910">
                  <a:moveTo>
                    <a:pt x="0" y="0"/>
                  </a:moveTo>
                  <a:lnTo>
                    <a:pt x="2073363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4" name="object 164"/>
          <p:cNvSpPr txBox="1"/>
          <p:nvPr/>
        </p:nvSpPr>
        <p:spPr>
          <a:xfrm>
            <a:off x="542340" y="1903350"/>
            <a:ext cx="1626870" cy="4660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280"/>
              </a:spcBef>
            </a:pPr>
            <a:r>
              <a:rPr sz="2200" spc="-10" dirty="0">
                <a:latin typeface="Calibri"/>
                <a:cs typeface="Calibri"/>
              </a:rPr>
              <a:t>D-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Cohort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  <a:tabLst>
                <a:tab pos="800735" algn="l"/>
                <a:tab pos="1137285" algn="l"/>
                <a:tab pos="1473200" algn="l"/>
              </a:tabLst>
            </a:pPr>
            <a:r>
              <a:rPr sz="500" b="1" dirty="0">
                <a:latin typeface="Arial"/>
                <a:cs typeface="Arial"/>
              </a:rPr>
              <a:t>County</a:t>
            </a:r>
            <a:r>
              <a:rPr sz="500" b="1" spc="-35" dirty="0">
                <a:latin typeface="Arial"/>
                <a:cs typeface="Arial"/>
              </a:rPr>
              <a:t> </a:t>
            </a:r>
            <a:r>
              <a:rPr sz="500" b="1" spc="-20" dirty="0">
                <a:latin typeface="Arial"/>
                <a:cs typeface="Arial"/>
              </a:rPr>
              <a:t>Name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2019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2020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2021</a:t>
            </a:r>
            <a:endParaRPr sz="5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339467" y="2267204"/>
            <a:ext cx="16573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b="1" spc="-20" dirty="0">
                <a:latin typeface="Arial"/>
                <a:cs typeface="Arial"/>
              </a:rPr>
              <a:t>2022</a:t>
            </a:r>
            <a:endParaRPr sz="5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395854" y="2351024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2.9%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42340" y="2344267"/>
            <a:ext cx="1687830" cy="19304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857250" algn="l"/>
                <a:tab pos="1158240" algn="l"/>
                <a:tab pos="1529080" algn="l"/>
              </a:tabLst>
            </a:pPr>
            <a:r>
              <a:rPr sz="500" dirty="0">
                <a:latin typeface="Arial"/>
                <a:cs typeface="Arial"/>
              </a:rPr>
              <a:t>Jefferson,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AL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7.4%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19.2%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3.3%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857250" algn="l"/>
                <a:tab pos="1193165" algn="l"/>
                <a:tab pos="1529080" algn="l"/>
              </a:tabLst>
            </a:pPr>
            <a:r>
              <a:rPr sz="500" spc="-10" dirty="0">
                <a:latin typeface="Arial"/>
                <a:cs typeface="Arial"/>
              </a:rPr>
              <a:t>Anchorage,</a:t>
            </a:r>
            <a:r>
              <a:rPr sz="500" spc="5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AK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4.5%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1.3%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3.7%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374138" y="2434589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374138" y="2518410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339085" y="2601849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42340" y="2511780"/>
            <a:ext cx="496570" cy="276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695">
              <a:lnSpc>
                <a:spcPct val="1095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Maricopa,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AZ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Pulaski,</a:t>
            </a:r>
            <a:r>
              <a:rPr sz="500" spc="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AR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dirty="0">
                <a:latin typeface="Arial"/>
                <a:cs typeface="Arial"/>
              </a:rPr>
              <a:t>Los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Angeles,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CA</a:t>
            </a:r>
            <a:endParaRPr sz="5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330578" y="2511780"/>
            <a:ext cx="899794" cy="27622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405130" algn="l"/>
                <a:tab pos="719455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13.5%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2.9%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4.8%</a:t>
            </a:r>
            <a:endParaRPr sz="500">
              <a:latin typeface="Arial"/>
              <a:cs typeface="Arial"/>
            </a:endParaRPr>
          </a:p>
          <a:p>
            <a:pPr marL="47625">
              <a:lnSpc>
                <a:spcPct val="100000"/>
              </a:lnSpc>
              <a:spcBef>
                <a:spcPts val="55"/>
              </a:spcBef>
              <a:tabLst>
                <a:tab pos="405130" algn="l"/>
                <a:tab pos="741045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8.4%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5.8%</a:t>
            </a:r>
            <a:endParaRPr sz="50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60"/>
              </a:spcBef>
              <a:tabLst>
                <a:tab pos="405130" algn="l"/>
                <a:tab pos="741045" algn="l"/>
              </a:tabLst>
            </a:pPr>
            <a:r>
              <a:rPr sz="500" spc="-20" dirty="0">
                <a:latin typeface="Arial"/>
                <a:cs typeface="Arial"/>
              </a:rPr>
              <a:t>2.8%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7.1%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6.9%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395854" y="2685669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3.8%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42340" y="2769488"/>
            <a:ext cx="37528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El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Paso,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CO</a:t>
            </a:r>
            <a:endParaRPr sz="5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360422" y="2769488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365630" y="2762732"/>
            <a:ext cx="864869" cy="19304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55"/>
              </a:spcBef>
              <a:tabLst>
                <a:tab pos="348615" algn="l"/>
                <a:tab pos="649605" algn="l"/>
              </a:tabLst>
            </a:pPr>
            <a:r>
              <a:rPr sz="500" spc="-20" dirty="0">
                <a:latin typeface="Arial"/>
                <a:cs typeface="Arial"/>
              </a:rPr>
              <a:t>6.1%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0.5%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10" dirty="0">
                <a:latin typeface="Arial"/>
                <a:cs typeface="Arial"/>
              </a:rPr>
              <a:t>11.9%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70612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374138" y="2853055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1386966" y="2936875"/>
            <a:ext cx="84328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9605" algn="l"/>
              </a:tabLst>
            </a:pPr>
            <a:r>
              <a:rPr sz="500" spc="-20" dirty="0">
                <a:latin typeface="Arial"/>
                <a:cs typeface="Arial"/>
              </a:rPr>
              <a:t>1.4%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10" dirty="0">
                <a:latin typeface="Arial"/>
                <a:cs typeface="Arial"/>
              </a:rPr>
              <a:t>16.2%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2374138" y="2936875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7.0%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059304" y="3020313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374138" y="3020313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2059304" y="3104133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9.9%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2395854" y="3104133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6.4%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84" name="object 184"/>
          <p:cNvGraphicFramePr>
            <a:graphicFrameLocks noGrp="1"/>
          </p:cNvGraphicFramePr>
          <p:nvPr/>
        </p:nvGraphicFramePr>
        <p:xfrm>
          <a:off x="1582166" y="2860179"/>
          <a:ext cx="412750" cy="375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915">
                <a:tc>
                  <a:txBody>
                    <a:bodyPr/>
                    <a:lstStyle/>
                    <a:p>
                      <a:pPr marL="118110">
                        <a:lnSpc>
                          <a:spcPts val="320"/>
                        </a:lnSpc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17.8%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320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4.6%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53670">
                        <a:lnSpc>
                          <a:spcPts val="509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3.9%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83680">
                      <a:solidFill>
                        <a:srgbClr val="ACE4FA"/>
                      </a:solidFill>
                      <a:prstDash val="solid"/>
                    </a:lnT>
                    <a:lnB w="83680">
                      <a:solidFill>
                        <a:srgbClr val="BCE9F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">
                <a:tc>
                  <a:txBody>
                    <a:bodyPr/>
                    <a:lstStyle/>
                    <a:p>
                      <a:pPr marL="81280" algn="ctr">
                        <a:lnSpc>
                          <a:spcPts val="555"/>
                        </a:lnSpc>
                        <a:spcBef>
                          <a:spcPts val="4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14.3%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T w="83680">
                      <a:solidFill>
                        <a:srgbClr val="BCE9FB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70">
                <a:tc>
                  <a:txBody>
                    <a:bodyPr/>
                    <a:lstStyle/>
                    <a:p>
                      <a:pPr marL="81280" algn="ctr">
                        <a:lnSpc>
                          <a:spcPts val="509"/>
                        </a:lnSpc>
                        <a:spcBef>
                          <a:spcPts val="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29.8%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78D4F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5" name="object 185"/>
          <p:cNvSpPr txBox="1"/>
          <p:nvPr/>
        </p:nvSpPr>
        <p:spPr>
          <a:xfrm>
            <a:off x="2024252" y="3187954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14.8%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360422" y="3187954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16.0%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1386966" y="3013303"/>
            <a:ext cx="170815" cy="36068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9.1%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7.0%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9.7%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9.0%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688083" y="3271520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26.3%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2037969" y="3271520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360422" y="3271520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23.3%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351914" y="3355339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22.5%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688083" y="3355339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56.8%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2024252" y="3355339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16.5%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2360422" y="3355339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24.5%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386966" y="343890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9.0%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688083" y="3438905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19.7%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2024252" y="3438905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10.8%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2395854" y="343890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8.1%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99" name="object 199"/>
          <p:cNvGraphicFramePr>
            <a:graphicFrameLocks noGrp="1"/>
          </p:cNvGraphicFramePr>
          <p:nvPr/>
        </p:nvGraphicFramePr>
        <p:xfrm>
          <a:off x="1245920" y="3529596"/>
          <a:ext cx="1421130" cy="167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F89FA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2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F8999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AF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16.9%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F9B5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9.3%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A3E1F9"/>
                      </a:solidFill>
                      <a:prstDash val="solid"/>
                    </a:lnB>
                    <a:solidFill>
                      <a:srgbClr val="D2EFFC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17.9%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F9D6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0.9%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FADFE2"/>
                      </a:solidFill>
                      <a:prstDash val="solid"/>
                    </a:lnB>
                    <a:solidFill>
                      <a:srgbClr val="FAF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0" name="object 200"/>
          <p:cNvSpPr txBox="1"/>
          <p:nvPr/>
        </p:nvSpPr>
        <p:spPr>
          <a:xfrm>
            <a:off x="1330578" y="3689984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12.8%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688083" y="3689984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20.0%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037969" y="3689984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374138" y="3689984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1386966" y="377380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4.2%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1688083" y="3773804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13.4%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059304" y="377380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6.2%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2374138" y="3773804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9.6%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208" name="object 208"/>
          <p:cNvGraphicFramePr>
            <a:graphicFrameLocks noGrp="1"/>
          </p:cNvGraphicFramePr>
          <p:nvPr/>
        </p:nvGraphicFramePr>
        <p:xfrm>
          <a:off x="1245920" y="3864368"/>
          <a:ext cx="1421130" cy="249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FADCD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76D3F8"/>
                      </a:solidFill>
                      <a:prstDash val="solid"/>
                    </a:lnT>
                    <a:solidFill>
                      <a:srgbClr val="ED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C6EBF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EBF7FD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0">
                <a:tc>
                  <a:txBody>
                    <a:bodyPr/>
                    <a:lstStyle/>
                    <a:p>
                      <a:pPr marL="94615" algn="ctr">
                        <a:lnSpc>
                          <a:spcPts val="509"/>
                        </a:lnSpc>
                        <a:spcBef>
                          <a:spcPts val="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5.8%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509"/>
                        </a:lnSpc>
                        <a:spcBef>
                          <a:spcPts val="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5.3%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solidFill>
                      <a:srgbClr val="EDF8FF"/>
                    </a:solidFill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509"/>
                        </a:lnSpc>
                        <a:spcBef>
                          <a:spcPts val="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12.1%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509"/>
                        </a:lnSpc>
                        <a:spcBef>
                          <a:spcPts val="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4.0%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1162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7.5%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B w="83680">
                      <a:solidFill>
                        <a:srgbClr val="CFEEFC"/>
                      </a:solidFill>
                      <a:prstDash val="solid"/>
                    </a:lnB>
                    <a:solidFill>
                      <a:srgbClr val="FAF0F4"/>
                    </a:solidFill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3.2%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solidFill>
                      <a:srgbClr val="EDF8FF"/>
                    </a:solidFill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2.2%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solidFill>
                      <a:srgbClr val="FAECEF"/>
                    </a:solidFill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0.5%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B w="83680">
                      <a:solidFill>
                        <a:srgbClr val="F8FAFF"/>
                      </a:solidFill>
                      <a:prstDash val="solid"/>
                    </a:lnB>
                    <a:solidFill>
                      <a:srgbClr val="FA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9" name="object 209"/>
          <p:cNvSpPr txBox="1"/>
          <p:nvPr/>
        </p:nvSpPr>
        <p:spPr>
          <a:xfrm>
            <a:off x="1365630" y="4108450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1723135" y="410845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2037969" y="4108450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374138" y="4108450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1351914" y="4192270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10.3%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1688083" y="4192270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19.2%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059304" y="419227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6.5%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2395854" y="419227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365630" y="427583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1723135" y="427583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9.1%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037969" y="427583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2374138" y="4275835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5.6%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221" name="object 221"/>
          <p:cNvGraphicFramePr>
            <a:graphicFrameLocks noGrp="1"/>
          </p:cNvGraphicFramePr>
          <p:nvPr/>
        </p:nvGraphicFramePr>
        <p:xfrm>
          <a:off x="1245920" y="4366399"/>
          <a:ext cx="1421130" cy="16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E0F4FD"/>
                      </a:solidFill>
                      <a:prstDash val="solid"/>
                    </a:lnT>
                    <a:solidFill>
                      <a:srgbClr val="FA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93DDF8"/>
                      </a:solidFill>
                      <a:prstDash val="solid"/>
                    </a:lnT>
                    <a:solidFill>
                      <a:srgbClr val="E4F5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AEE4FA"/>
                      </a:solidFill>
                      <a:prstDash val="solid"/>
                    </a:lnT>
                    <a:solidFill>
                      <a:srgbClr val="E4F5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83680">
                      <a:solidFill>
                        <a:srgbClr val="93DDF8"/>
                      </a:solidFill>
                      <a:prstDash val="solid"/>
                    </a:lnT>
                    <a:solidFill>
                      <a:srgbClr val="B5E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2.0%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F9D6D9"/>
                      </a:solidFill>
                      <a:prstDash val="solid"/>
                    </a:lnB>
                    <a:solidFill>
                      <a:srgbClr val="FAF0F3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7.8%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solidFill>
                      <a:srgbClr val="E4F5FD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5.4%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solidFill>
                      <a:srgbClr val="E4F5F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16.0%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83680">
                      <a:solidFill>
                        <a:srgbClr val="FAE0E3"/>
                      </a:solidFill>
                      <a:prstDash val="solid"/>
                    </a:lnB>
                    <a:solidFill>
                      <a:srgbClr val="B5E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2" name="object 222"/>
          <p:cNvSpPr txBox="1"/>
          <p:nvPr/>
        </p:nvSpPr>
        <p:spPr>
          <a:xfrm>
            <a:off x="1365630" y="452704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688083" y="452704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059304" y="452704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9.0%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339085" y="4527041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21.4%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1365630" y="461086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1688083" y="461086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059304" y="461086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7.2%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374138" y="4610861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1351914" y="469430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13.6%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688083" y="469430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17.6%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2024252" y="469430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16.8%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2360422" y="4694301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386966" y="477812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723135" y="477812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8.2%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2037969" y="477812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374138" y="4778121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4.2%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238" name="object 238"/>
          <p:cNvGraphicFramePr>
            <a:graphicFrameLocks noGrp="1"/>
          </p:cNvGraphicFramePr>
          <p:nvPr/>
        </p:nvGraphicFramePr>
        <p:xfrm>
          <a:off x="1245920" y="4868557"/>
          <a:ext cx="1421130" cy="250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5095">
                <a:tc>
                  <a:txBody>
                    <a:bodyPr/>
                    <a:lstStyle/>
                    <a:p>
                      <a:pPr marL="97155">
                        <a:lnSpc>
                          <a:spcPts val="320"/>
                        </a:lnSpc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19.0%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32080">
                        <a:lnSpc>
                          <a:spcPts val="509"/>
                        </a:lnSpc>
                        <a:spcBef>
                          <a:spcPts val="6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6.5%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83680">
                      <a:solidFill>
                        <a:srgbClr val="F89294"/>
                      </a:solidFill>
                      <a:prstDash val="solid"/>
                    </a:lnT>
                    <a:solidFill>
                      <a:srgbClr val="FAD7DA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ts val="320"/>
                        </a:lnSpc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3.8%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53670">
                        <a:lnSpc>
                          <a:spcPts val="509"/>
                        </a:lnSpc>
                        <a:spcBef>
                          <a:spcPts val="60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0.6%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83680">
                      <a:solidFill>
                        <a:srgbClr val="FAE6E9"/>
                      </a:solidFill>
                      <a:prstDash val="solid"/>
                    </a:lnT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ts val="320"/>
                        </a:lnSpc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4.6%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ts val="509"/>
                        </a:lnSpc>
                        <a:spcBef>
                          <a:spcPts val="6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18.2%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83680">
                      <a:solidFill>
                        <a:srgbClr val="FAE1E4"/>
                      </a:solidFill>
                      <a:prstDash val="solid"/>
                    </a:lnT>
                    <a:solidFill>
                      <a:srgbClr val="F8979A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ts val="320"/>
                        </a:lnSpc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0.0%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32080">
                        <a:lnSpc>
                          <a:spcPts val="509"/>
                        </a:lnSpc>
                        <a:spcBef>
                          <a:spcPts val="6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6.4%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83680">
                      <a:solidFill>
                        <a:srgbClr val="FBFBFF"/>
                      </a:solidFill>
                      <a:prstDash val="solid"/>
                    </a:lnT>
                    <a:solidFill>
                      <a:srgbClr val="FAD7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2.8%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B w="83680">
                      <a:solidFill>
                        <a:srgbClr val="FAEAEC"/>
                      </a:solidFill>
                      <a:prstDash val="solid"/>
                    </a:lnB>
                    <a:solidFill>
                      <a:srgbClr val="FAEAEC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8.6%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B w="83680">
                      <a:solidFill>
                        <a:srgbClr val="F8FAFF"/>
                      </a:solidFill>
                      <a:prstDash val="solid"/>
                    </a:lnB>
                    <a:solidFill>
                      <a:srgbClr val="F8FA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89584" algn="l"/>
                        </a:tabLst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4.2%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2.1%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B w="83680">
                      <a:solidFill>
                        <a:srgbClr val="EAF7FD"/>
                      </a:solidFill>
                      <a:prstDash val="solid"/>
                    </a:lnB>
                    <a:solidFill>
                      <a:srgbClr val="EA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9" name="object 239"/>
          <p:cNvSpPr txBox="1"/>
          <p:nvPr/>
        </p:nvSpPr>
        <p:spPr>
          <a:xfrm>
            <a:off x="1365630" y="511276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1723135" y="511276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2037969" y="511276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2395854" y="511276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4.1%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1351914" y="5196585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17.4%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688083" y="5196585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13.4%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2002917" y="5196585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26.7%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2395854" y="519658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9.0%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1386966" y="528015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4.1%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1701800" y="5280152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2024252" y="5280152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2374138" y="5280152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386966" y="536397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2.8%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1688083" y="5363972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15.8%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2024252" y="5363972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2374138" y="5363972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1701800" y="5447791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2339085" y="5447791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1365630" y="5441086"/>
            <a:ext cx="192405" cy="19304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7.0%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723135" y="5531307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2059304" y="5441086"/>
            <a:ext cx="170815" cy="19304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spc="-20" dirty="0">
                <a:latin typeface="Arial"/>
                <a:cs typeface="Arial"/>
              </a:rPr>
              <a:t>5.3%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8.0%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2395854" y="5531307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3.0%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330578" y="5615127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16.7%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1701800" y="5615127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2002917" y="5615127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10.4%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2395854" y="5615127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1.7%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1365630" y="5698642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1701800" y="5698642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2002917" y="5698642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14.7%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374138" y="5698642"/>
            <a:ext cx="19304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9.5%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1330578" y="5782462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13.1%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1723135" y="578246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1.2%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2002917" y="5782462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16.0%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2339085" y="5782462"/>
            <a:ext cx="227329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14.5%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1386966" y="586628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1688083" y="5866282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20.0%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2037969" y="5866282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2395854" y="586628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1351914" y="5949797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19.9%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1688083" y="5949797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37.8%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2024252" y="5949797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23.0%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2360422" y="5949797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28.5%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1386966" y="6033617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1688083" y="6033617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26.2%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2059304" y="6033617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6.4%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2374138" y="6033617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8.2%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1330578" y="611713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16.6%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1688083" y="6117132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17.0%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2024252" y="6117132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30.6%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2360422" y="6117132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14.4%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330578" y="620095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16.5%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1701800" y="6200952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2002917" y="620095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20.0%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2339085" y="620095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22.6%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1330578" y="628477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11.7%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1723135" y="6284772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4.6%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2037969" y="6284772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8.9%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2339085" y="6284772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11.9%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1386966" y="636828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1688083" y="6368288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17.6%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2037969" y="6368288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2374138" y="6368288"/>
            <a:ext cx="19304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1365630" y="6452108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1723135" y="645210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8.3%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2059304" y="645210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2395854" y="645210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542340" y="2846044"/>
            <a:ext cx="553085" cy="379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1915">
              <a:lnSpc>
                <a:spcPct val="1099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New Haven,</a:t>
            </a:r>
            <a:r>
              <a:rPr sz="500" spc="-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CT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New</a:t>
            </a:r>
            <a:r>
              <a:rPr sz="500" spc="2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Castle,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DE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Washington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DC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Miami-</a:t>
            </a:r>
            <a:r>
              <a:rPr sz="500" spc="-10" dirty="0">
                <a:latin typeface="Arial"/>
                <a:cs typeface="Arial"/>
              </a:rPr>
              <a:t>Dade,</a:t>
            </a:r>
            <a:r>
              <a:rPr sz="500" spc="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FL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Fulton,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GA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Honolulu,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HI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Ada,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ID</a:t>
            </a:r>
            <a:endParaRPr sz="500">
              <a:latin typeface="Arial"/>
              <a:cs typeface="Arial"/>
            </a:endParaRPr>
          </a:p>
          <a:p>
            <a:pPr marL="12700" marR="140970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Cook,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IL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Marion,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IN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Polk,</a:t>
            </a:r>
            <a:r>
              <a:rPr sz="500" spc="-25" dirty="0">
                <a:latin typeface="Arial"/>
                <a:cs typeface="Arial"/>
              </a:rPr>
              <a:t> IA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Sedgwick,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KS</a:t>
            </a:r>
            <a:endParaRPr sz="500">
              <a:latin typeface="Arial"/>
              <a:cs typeface="Arial"/>
            </a:endParaRPr>
          </a:p>
          <a:p>
            <a:pPr marL="12700" marR="5080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Jefferson,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KY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Orleans,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LA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Penobscot,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Baltimore</a:t>
            </a:r>
            <a:r>
              <a:rPr sz="500" spc="-5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City,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Middlesex,</a:t>
            </a:r>
            <a:r>
              <a:rPr sz="500" spc="5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Wayne,</a:t>
            </a:r>
            <a:r>
              <a:rPr sz="500" spc="-25" dirty="0">
                <a:latin typeface="Arial"/>
                <a:cs typeface="Arial"/>
              </a:rPr>
              <a:t> MI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Hennepin,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Hinds,</a:t>
            </a:r>
            <a:r>
              <a:rPr sz="500" spc="-25" dirty="0">
                <a:latin typeface="Arial"/>
                <a:cs typeface="Arial"/>
              </a:rPr>
              <a:t> MS</a:t>
            </a:r>
            <a:endParaRPr sz="500">
              <a:latin typeface="Arial"/>
              <a:cs typeface="Arial"/>
            </a:endParaRPr>
          </a:p>
          <a:p>
            <a:pPr marL="12700" marR="63500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Saint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Louis,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MO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Yellowstone,</a:t>
            </a:r>
            <a:r>
              <a:rPr sz="500" spc="7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Douglas,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Clark,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NV</a:t>
            </a:r>
            <a:endParaRPr sz="500">
              <a:latin typeface="Arial"/>
              <a:cs typeface="Arial"/>
            </a:endParaRPr>
          </a:p>
          <a:p>
            <a:pPr marL="12700" marR="45720">
              <a:lnSpc>
                <a:spcPct val="109800"/>
              </a:lnSpc>
            </a:pPr>
            <a:r>
              <a:rPr sz="500" spc="-10" dirty="0">
                <a:latin typeface="Arial"/>
                <a:cs typeface="Arial"/>
              </a:rPr>
              <a:t>Hillsborough,</a:t>
            </a:r>
            <a:r>
              <a:rPr sz="500" spc="8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NH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Bergen,</a:t>
            </a:r>
            <a:r>
              <a:rPr sz="500" spc="2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NJ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Bernalillo,</a:t>
            </a:r>
            <a:r>
              <a:rPr sz="500" spc="-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NM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Kings,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NY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Mecklenburg,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NC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Cass,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ND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Cuyahoga,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OH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Oklahoma,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OK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Multnomah,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OR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Philadelphia,</a:t>
            </a:r>
            <a:r>
              <a:rPr sz="500" spc="8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PA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Providence,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RI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Horry,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SC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Minnehaha,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SD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Shelby,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TN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Harris,</a:t>
            </a:r>
            <a:r>
              <a:rPr sz="500" spc="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TX</a:t>
            </a:r>
            <a:endParaRPr sz="500">
              <a:latin typeface="Arial"/>
              <a:cs typeface="Arial"/>
            </a:endParaRPr>
          </a:p>
          <a:p>
            <a:pPr marL="12700" marR="110489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Salt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Lake,</a:t>
            </a:r>
            <a:r>
              <a:rPr sz="500" spc="-1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UT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Chittenden,</a:t>
            </a:r>
            <a:r>
              <a:rPr sz="500" spc="6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VT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Fairfax,</a:t>
            </a:r>
            <a:r>
              <a:rPr sz="500" spc="-25" dirty="0">
                <a:latin typeface="Arial"/>
                <a:cs typeface="Arial"/>
              </a:rPr>
              <a:t> VA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King,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Kanawha,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WV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Milwaukee,</a:t>
            </a:r>
            <a:r>
              <a:rPr sz="500" spc="5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Laramie,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WY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306" name="object 306"/>
          <p:cNvGrpSpPr/>
          <p:nvPr/>
        </p:nvGrpSpPr>
        <p:grpSpPr>
          <a:xfrm>
            <a:off x="3305302" y="2354579"/>
            <a:ext cx="1870710" cy="4274185"/>
            <a:chOff x="3305302" y="2354579"/>
            <a:chExt cx="1870710" cy="4274185"/>
          </a:xfrm>
        </p:grpSpPr>
        <p:sp>
          <p:nvSpPr>
            <p:cNvPr id="307" name="object 307"/>
            <p:cNvSpPr/>
            <p:nvPr/>
          </p:nvSpPr>
          <p:spPr>
            <a:xfrm>
              <a:off x="3964305" y="236094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CA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4265549" y="236094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BE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4566793" y="236094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6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4868037" y="236094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3964305" y="244463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0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4265549" y="244463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4566793" y="244463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78D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3964305" y="2444635"/>
              <a:ext cx="1205230" cy="167640"/>
            </a:xfrm>
            <a:custGeom>
              <a:avLst/>
              <a:gdLst/>
              <a:ahLst/>
              <a:cxnLst/>
              <a:rect l="l" t="t" r="r" b="b"/>
              <a:pathLst>
                <a:path w="1205229" h="167639">
                  <a:moveTo>
                    <a:pt x="301244" y="83693"/>
                  </a:moveTo>
                  <a:lnTo>
                    <a:pt x="0" y="83693"/>
                  </a:lnTo>
                  <a:lnTo>
                    <a:pt x="0" y="167373"/>
                  </a:lnTo>
                  <a:lnTo>
                    <a:pt x="301244" y="167373"/>
                  </a:lnTo>
                  <a:lnTo>
                    <a:pt x="301244" y="83693"/>
                  </a:lnTo>
                  <a:close/>
                </a:path>
                <a:path w="1205229" h="167639">
                  <a:moveTo>
                    <a:pt x="1204976" y="0"/>
                  </a:moveTo>
                  <a:lnTo>
                    <a:pt x="903732" y="0"/>
                  </a:lnTo>
                  <a:lnTo>
                    <a:pt x="903732" y="83680"/>
                  </a:lnTo>
                  <a:lnTo>
                    <a:pt x="1204976" y="83680"/>
                  </a:lnTo>
                  <a:lnTo>
                    <a:pt x="1204976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4265549" y="252832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E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4566793" y="252832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4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4868037" y="252832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3964305" y="261202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4265549" y="261202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7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4566793" y="261202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D6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4868037" y="261202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B4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3964305" y="269558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7EC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4265549" y="269558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9ED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4566793" y="269558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2E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4868037" y="269558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DE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3964305" y="277928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7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4265549" y="277928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C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4566793" y="277928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A6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4868037" y="277928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7E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3964305" y="286297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A9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4265549" y="286297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8E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4566793" y="286297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8E2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4868037" y="286297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2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3964305" y="294666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4265549" y="294666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4566793" y="294666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7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4868037" y="294666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3F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3964305" y="303035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E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4265549" y="303035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9FE0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4566793" y="303035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C5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4868037" y="303035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74D2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3964305" y="311405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6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4265549" y="311405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9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4566793" y="311405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D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4868037" y="311405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19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3964305" y="319774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DC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4265549" y="319774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D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4566793" y="319774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1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4868037" y="319774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4E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3964305" y="328143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8EDB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4265549" y="328143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E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4566793" y="328143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4868037" y="328143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3964305" y="336513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E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4265549" y="336513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F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4566793" y="336513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6ED2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4868037" y="336513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3964305" y="344882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AE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4265549" y="344882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6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4566793" y="344882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C2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4868037" y="344882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0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3964305" y="353239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6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4265549" y="353239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F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4566793" y="353239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8E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4868037" y="353239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3964305" y="361608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7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4265549" y="361608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B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4566793" y="361608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4868037" y="361608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B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3964305" y="369977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2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4265549" y="369977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B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4566793" y="369977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4868037" y="369977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6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3964305" y="37834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D1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4265549" y="37834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1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4566793" y="37834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4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4868037" y="37834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9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3964305" y="386716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D4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4265549" y="386716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92DC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4566793" y="386716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4868037" y="386716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BE3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3964305" y="395085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4F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4265549" y="395085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3F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4566793" y="395085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BD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4868037" y="395085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99DE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3964305" y="40345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1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4265549" y="40345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7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4566793" y="40345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4868037" y="40345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D6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3964305" y="411824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4265549" y="411824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E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4566793" y="411824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0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4868037" y="411824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E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3964305" y="420193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3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4265549" y="420193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AAE3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4566793" y="420193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CE3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4868037" y="420193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A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3964305" y="428562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33C0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4265549" y="428562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3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4566793" y="428562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4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4868037" y="428562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3964305" y="436919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6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4265549" y="436919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B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4566793" y="436919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E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4868037" y="436919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A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3964305" y="445288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4265549" y="445288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4566793" y="445288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1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4868037" y="445288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9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3964305" y="453657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DE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4265549" y="453657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9C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4566793" y="453657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A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4868037" y="453657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E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3964305" y="462027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B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4265549" y="462027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F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4566793" y="462027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C5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4868037" y="462027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4F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3964305" y="470396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7ED6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4265549" y="470396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99DE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4566793" y="470396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E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4868037" y="470396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8E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3964305" y="478765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50C8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4265549" y="478765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4566793" y="478765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2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4868037" y="478765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1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3964305" y="48713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2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4265549" y="48713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4566793" y="48713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B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4868037" y="48713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2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3964305" y="495504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B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4265549" y="495504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A0E0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4566793" y="495504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4868037" y="4955044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A3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3964305" y="503873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6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4265549" y="503873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8EC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4566793" y="503873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B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4868037" y="5038737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3964305" y="512230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4265549" y="512230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F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4566793" y="512230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D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4868037" y="5122303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6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3964305" y="520599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89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4265549" y="520599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8A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4566793" y="520599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E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4868037" y="5205996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3964305" y="52896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2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4265549" y="52896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A9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4566793" y="52896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0E0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4868037" y="52896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9AD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3964305" y="537338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4265549" y="537338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7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4566793" y="537338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7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4868037" y="537338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3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3964305" y="545707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6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4265549" y="545707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4F5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4566793" y="545707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9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4868037" y="5457075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87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3964305" y="554076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A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4265549" y="554076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4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4566793" y="554076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4868037" y="554076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1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3964305" y="56244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60CE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4265549" y="56244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4EC7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4566793" y="56244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4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4868037" y="5624448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36C1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3964305" y="570812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7F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4265549" y="570812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5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4566793" y="570812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4868037" y="570812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D3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3964305" y="579180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8FDB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4265549" y="579180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DE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4566793" y="579180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4868037" y="579180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9FD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3964305" y="58754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2E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4265549" y="58754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E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4566793" y="58754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6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4868037" y="587548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9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3964305" y="59591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FE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4265549" y="59591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4E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4566793" y="59591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A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4868037" y="5959169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E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3964305" y="604285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4265549" y="604285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C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4566793" y="604285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1E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4868037" y="604285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ABE3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3964305" y="612653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60CE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4265549" y="612653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882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4566793" y="612653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B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4868037" y="612653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869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3964305" y="621021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AE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4265549" y="621021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1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4566793" y="621021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E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4868037" y="6210210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7F6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3964305" y="629389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E0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4265549" y="629389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AF1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4566793" y="629389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9FD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4868037" y="629389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B9E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3964305" y="637757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4265549" y="637757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BEE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4566793" y="637757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DB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4868037" y="637757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AF7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3964305" y="64612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CDE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4265549" y="64612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FAF0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4566793" y="64612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FAF5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4868037" y="6461251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EDF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3964305" y="654493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D2EF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4265549" y="654493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4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4" y="83680"/>
                  </a:lnTo>
                  <a:lnTo>
                    <a:pt x="301244" y="0"/>
                  </a:lnTo>
                  <a:close/>
                </a:path>
              </a:pathLst>
            </a:custGeom>
            <a:solidFill>
              <a:srgbClr val="9FE0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4566793" y="654493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58CA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4868037" y="6544932"/>
              <a:ext cx="301625" cy="83820"/>
            </a:xfrm>
            <a:custGeom>
              <a:avLst/>
              <a:gdLst/>
              <a:ahLst/>
              <a:cxnLst/>
              <a:rect l="l" t="t" r="r" b="b"/>
              <a:pathLst>
                <a:path w="301625" h="83820">
                  <a:moveTo>
                    <a:pt x="301243" y="0"/>
                  </a:moveTo>
                  <a:lnTo>
                    <a:pt x="0" y="0"/>
                  </a:lnTo>
                  <a:lnTo>
                    <a:pt x="0" y="83680"/>
                  </a:lnTo>
                  <a:lnTo>
                    <a:pt x="301243" y="83680"/>
                  </a:lnTo>
                  <a:lnTo>
                    <a:pt x="301243" y="0"/>
                  </a:lnTo>
                  <a:close/>
                </a:path>
              </a:pathLst>
            </a:custGeom>
            <a:solidFill>
              <a:srgbClr val="DDF3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3311652" y="2360929"/>
              <a:ext cx="1858010" cy="0"/>
            </a:xfrm>
            <a:custGeom>
              <a:avLst/>
              <a:gdLst/>
              <a:ahLst/>
              <a:cxnLst/>
              <a:rect l="l" t="t" r="r" b="b"/>
              <a:pathLst>
                <a:path w="1858010">
                  <a:moveTo>
                    <a:pt x="0" y="0"/>
                  </a:moveTo>
                  <a:lnTo>
                    <a:pt x="185762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1" name="object 511"/>
          <p:cNvSpPr txBox="1"/>
          <p:nvPr/>
        </p:nvSpPr>
        <p:spPr>
          <a:xfrm>
            <a:off x="3337052" y="1939798"/>
            <a:ext cx="1765300" cy="4324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">
              <a:lnSpc>
                <a:spcPts val="2625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C-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Group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4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585"/>
              </a:lnSpc>
              <a:tabLst>
                <a:tab pos="708025" algn="l"/>
                <a:tab pos="1009015" algn="l"/>
                <a:tab pos="1310640" algn="l"/>
                <a:tab pos="1611630" algn="l"/>
              </a:tabLst>
            </a:pPr>
            <a:r>
              <a:rPr sz="500" b="1" dirty="0">
                <a:latin typeface="Arial"/>
                <a:cs typeface="Arial"/>
              </a:rPr>
              <a:t>County</a:t>
            </a:r>
            <a:r>
              <a:rPr sz="500" b="1" spc="-35" dirty="0">
                <a:latin typeface="Arial"/>
                <a:cs typeface="Arial"/>
              </a:rPr>
              <a:t> </a:t>
            </a:r>
            <a:r>
              <a:rPr sz="500" b="1" spc="-20" dirty="0">
                <a:latin typeface="Arial"/>
                <a:cs typeface="Arial"/>
              </a:rPr>
              <a:t>Name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2019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2020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2021</a:t>
            </a:r>
            <a:r>
              <a:rPr sz="500" b="1" dirty="0">
                <a:latin typeface="Arial"/>
                <a:cs typeface="Arial"/>
              </a:rPr>
              <a:t>	</a:t>
            </a:r>
            <a:r>
              <a:rPr sz="500" b="1" spc="-20" dirty="0">
                <a:latin typeface="Arial"/>
                <a:cs typeface="Arial"/>
              </a:rPr>
              <a:t>2022</a:t>
            </a:r>
            <a:endParaRPr sz="500">
              <a:latin typeface="Arial"/>
              <a:cs typeface="Arial"/>
            </a:endParaRPr>
          </a:p>
        </p:txBody>
      </p:sp>
      <p:sp>
        <p:nvSpPr>
          <p:cNvPr id="512" name="object 512"/>
          <p:cNvSpPr txBox="1"/>
          <p:nvPr/>
        </p:nvSpPr>
        <p:spPr>
          <a:xfrm>
            <a:off x="3311652" y="2353818"/>
            <a:ext cx="185928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49935" algn="l"/>
                <a:tab pos="1050925" algn="l"/>
                <a:tab pos="1352550" algn="l"/>
                <a:tab pos="1653539" algn="l"/>
              </a:tabLst>
            </a:pPr>
            <a:r>
              <a:rPr sz="750" baseline="5555" dirty="0">
                <a:latin typeface="Arial"/>
                <a:cs typeface="Arial"/>
              </a:rPr>
              <a:t>Jefferson,</a:t>
            </a:r>
            <a:r>
              <a:rPr sz="750" spc="-52" baseline="5555" dirty="0">
                <a:latin typeface="Arial"/>
                <a:cs typeface="Arial"/>
              </a:rPr>
              <a:t> </a:t>
            </a:r>
            <a:r>
              <a:rPr sz="750" spc="-37" baseline="5555" dirty="0">
                <a:latin typeface="Arial"/>
                <a:cs typeface="Arial"/>
              </a:rPr>
              <a:t>AL</a:t>
            </a:r>
            <a:r>
              <a:rPr sz="750" baseline="5555" dirty="0">
                <a:latin typeface="Arial"/>
                <a:cs typeface="Arial"/>
              </a:rPr>
              <a:t>	</a:t>
            </a: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5.0%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6.2%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5.4%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3" name="object 513"/>
          <p:cNvSpPr txBox="1"/>
          <p:nvPr/>
        </p:nvSpPr>
        <p:spPr>
          <a:xfrm>
            <a:off x="3311652" y="2437257"/>
            <a:ext cx="9556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71525" algn="l"/>
              </a:tabLst>
            </a:pPr>
            <a:r>
              <a:rPr sz="750" spc="-15" baseline="5555" dirty="0">
                <a:latin typeface="Arial"/>
                <a:cs typeface="Arial"/>
              </a:rPr>
              <a:t>Anchorage,</a:t>
            </a:r>
            <a:r>
              <a:rPr sz="750" spc="82" baseline="5555" dirty="0">
                <a:latin typeface="Arial"/>
                <a:cs typeface="Arial"/>
              </a:rPr>
              <a:t> </a:t>
            </a:r>
            <a:r>
              <a:rPr sz="750" spc="-37" baseline="5555" dirty="0">
                <a:latin typeface="Arial"/>
                <a:cs typeface="Arial"/>
              </a:rPr>
              <a:t>AK</a:t>
            </a:r>
            <a:r>
              <a:rPr sz="750" baseline="5555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4" name="object 514"/>
          <p:cNvSpPr txBox="1"/>
          <p:nvPr/>
        </p:nvSpPr>
        <p:spPr>
          <a:xfrm>
            <a:off x="4070730" y="2521076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2.7%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5" name="object 515"/>
          <p:cNvSpPr txBox="1"/>
          <p:nvPr/>
        </p:nvSpPr>
        <p:spPr>
          <a:xfrm>
            <a:off x="4350511" y="2430247"/>
            <a:ext cx="795020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  <a:tabLst>
                <a:tab pos="636270" algn="l"/>
              </a:tabLst>
            </a:pPr>
            <a:r>
              <a:rPr sz="500" dirty="0">
                <a:latin typeface="Arial"/>
                <a:cs typeface="Arial"/>
              </a:rPr>
              <a:t>-1.8%</a:t>
            </a:r>
            <a:r>
              <a:rPr sz="500" spc="325" dirty="0">
                <a:latin typeface="Arial"/>
                <a:cs typeface="Arial"/>
              </a:rPr>
              <a:t>  </a:t>
            </a:r>
            <a:r>
              <a:rPr sz="500" spc="-10" dirty="0">
                <a:latin typeface="Arial"/>
                <a:cs typeface="Arial"/>
              </a:rPr>
              <a:t>11.3%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2.7%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  <a:tabLst>
                <a:tab pos="31369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1.2%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2.3%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6" name="object 516"/>
          <p:cNvSpPr txBox="1"/>
          <p:nvPr/>
        </p:nvSpPr>
        <p:spPr>
          <a:xfrm>
            <a:off x="4049395" y="2604897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7" name="object 517"/>
          <p:cNvSpPr txBox="1"/>
          <p:nvPr/>
        </p:nvSpPr>
        <p:spPr>
          <a:xfrm>
            <a:off x="4350511" y="2604897"/>
            <a:ext cx="79502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3690" algn="l"/>
                <a:tab pos="61468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2.1%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3.8%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7.4%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8" name="object 518"/>
          <p:cNvSpPr txBox="1"/>
          <p:nvPr/>
        </p:nvSpPr>
        <p:spPr>
          <a:xfrm>
            <a:off x="4070730" y="2688463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4.5%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19" name="object 519"/>
          <p:cNvSpPr txBox="1"/>
          <p:nvPr/>
        </p:nvSpPr>
        <p:spPr>
          <a:xfrm>
            <a:off x="4070730" y="277228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0" name="object 520"/>
          <p:cNvSpPr txBox="1"/>
          <p:nvPr/>
        </p:nvSpPr>
        <p:spPr>
          <a:xfrm>
            <a:off x="4350511" y="2681452"/>
            <a:ext cx="795020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60"/>
              </a:spcBef>
              <a:tabLst>
                <a:tab pos="33528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8.0%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7.6%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6.7%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31369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5.9%</a:t>
            </a:r>
            <a:r>
              <a:rPr sz="500" dirty="0">
                <a:latin typeface="Arial"/>
                <a:cs typeface="Arial"/>
              </a:rPr>
              <a:t>	-8.8%</a:t>
            </a:r>
            <a:r>
              <a:rPr sz="500" spc="245" dirty="0">
                <a:latin typeface="Arial"/>
                <a:cs typeface="Arial"/>
              </a:rPr>
              <a:t>  </a:t>
            </a: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12.8%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1" name="object 521"/>
          <p:cNvSpPr txBox="1"/>
          <p:nvPr/>
        </p:nvSpPr>
        <p:spPr>
          <a:xfrm>
            <a:off x="4070730" y="285572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7.1%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2" name="object 522"/>
          <p:cNvSpPr txBox="1"/>
          <p:nvPr/>
        </p:nvSpPr>
        <p:spPr>
          <a:xfrm>
            <a:off x="4070730" y="293954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3" name="object 523"/>
          <p:cNvSpPr txBox="1"/>
          <p:nvPr/>
        </p:nvSpPr>
        <p:spPr>
          <a:xfrm>
            <a:off x="4371847" y="2848711"/>
            <a:ext cx="773430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  <a:tabLst>
                <a:tab pos="313690" algn="l"/>
                <a:tab pos="593725" algn="l"/>
              </a:tabLst>
            </a:pPr>
            <a:r>
              <a:rPr sz="500" spc="-20" dirty="0">
                <a:latin typeface="Arial"/>
                <a:cs typeface="Arial"/>
              </a:rPr>
              <a:t>5.8%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7.2%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2.5%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313690" algn="l"/>
                <a:tab pos="614680" algn="l"/>
              </a:tabLst>
            </a:pPr>
            <a:r>
              <a:rPr sz="500" spc="-20" dirty="0">
                <a:latin typeface="Arial"/>
                <a:cs typeface="Arial"/>
              </a:rPr>
              <a:t>0.9%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3.1%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4" name="object 524"/>
          <p:cNvSpPr txBox="1"/>
          <p:nvPr/>
        </p:nvSpPr>
        <p:spPr>
          <a:xfrm>
            <a:off x="4070730" y="302336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5" name="object 525"/>
          <p:cNvSpPr txBox="1"/>
          <p:nvPr/>
        </p:nvSpPr>
        <p:spPr>
          <a:xfrm>
            <a:off x="4049395" y="3106927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6" name="object 526"/>
          <p:cNvSpPr txBox="1"/>
          <p:nvPr/>
        </p:nvSpPr>
        <p:spPr>
          <a:xfrm>
            <a:off x="4049395" y="3190748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7" name="object 527"/>
          <p:cNvSpPr txBox="1"/>
          <p:nvPr/>
        </p:nvSpPr>
        <p:spPr>
          <a:xfrm>
            <a:off x="4070730" y="3274313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9.4%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8" name="object 528"/>
          <p:cNvSpPr txBox="1"/>
          <p:nvPr/>
        </p:nvSpPr>
        <p:spPr>
          <a:xfrm>
            <a:off x="4070730" y="3351123"/>
            <a:ext cx="17081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5.2%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4.2%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29" name="object 529"/>
          <p:cNvSpPr txBox="1"/>
          <p:nvPr/>
        </p:nvSpPr>
        <p:spPr>
          <a:xfrm>
            <a:off x="4350511" y="3016605"/>
            <a:ext cx="795020" cy="52768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55"/>
              </a:spcBef>
              <a:tabLst>
                <a:tab pos="335280" algn="l"/>
              </a:tabLst>
            </a:pPr>
            <a:r>
              <a:rPr sz="500" spc="-20" dirty="0">
                <a:latin typeface="Arial"/>
                <a:cs typeface="Arial"/>
              </a:rPr>
              <a:t>7.9%</a:t>
            </a:r>
            <a:r>
              <a:rPr sz="500" dirty="0">
                <a:latin typeface="Arial"/>
                <a:cs typeface="Arial"/>
              </a:rPr>
              <a:t>	4.7%</a:t>
            </a:r>
            <a:r>
              <a:rPr sz="500" spc="325" dirty="0">
                <a:latin typeface="Arial"/>
                <a:cs typeface="Arial"/>
              </a:rPr>
              <a:t>  </a:t>
            </a:r>
            <a:r>
              <a:rPr sz="500" spc="-10" dirty="0">
                <a:latin typeface="Arial"/>
                <a:cs typeface="Arial"/>
              </a:rPr>
              <a:t>11.6%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313690" algn="l"/>
                <a:tab pos="61468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1.9%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1.4%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4.6%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313690" algn="l"/>
                <a:tab pos="63627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1.4%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0.9%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6.2%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55"/>
              </a:spcBef>
              <a:tabLst>
                <a:tab pos="33528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3.9%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0.2%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1.3%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  <a:tabLst>
                <a:tab pos="614680" algn="l"/>
              </a:tabLst>
            </a:pPr>
            <a:r>
              <a:rPr sz="500" dirty="0">
                <a:latin typeface="Arial"/>
                <a:cs typeface="Arial"/>
              </a:rPr>
              <a:t>2.4%</a:t>
            </a:r>
            <a:r>
              <a:rPr sz="500" spc="325" dirty="0">
                <a:latin typeface="Arial"/>
                <a:cs typeface="Arial"/>
              </a:rPr>
              <a:t>  </a:t>
            </a:r>
            <a:r>
              <a:rPr sz="500" spc="-10" dirty="0">
                <a:latin typeface="Arial"/>
                <a:cs typeface="Arial"/>
              </a:rPr>
              <a:t>12.0%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  <a:tabLst>
                <a:tab pos="33528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6.0%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5.0%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2.4%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0" name="object 530"/>
          <p:cNvSpPr txBox="1"/>
          <p:nvPr/>
        </p:nvSpPr>
        <p:spPr>
          <a:xfrm>
            <a:off x="4070730" y="3525392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4.6%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1" name="object 531"/>
          <p:cNvSpPr txBox="1"/>
          <p:nvPr/>
        </p:nvSpPr>
        <p:spPr>
          <a:xfrm>
            <a:off x="4049395" y="3609213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2" name="object 532"/>
          <p:cNvSpPr txBox="1"/>
          <p:nvPr/>
        </p:nvSpPr>
        <p:spPr>
          <a:xfrm>
            <a:off x="4350511" y="3518382"/>
            <a:ext cx="795020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60"/>
              </a:spcBef>
              <a:tabLst>
                <a:tab pos="33528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3.8%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5.8%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335280" algn="l"/>
                <a:tab pos="61468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7.0%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0.9%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1.6%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3" name="object 533"/>
          <p:cNvSpPr txBox="1"/>
          <p:nvPr/>
        </p:nvSpPr>
        <p:spPr>
          <a:xfrm>
            <a:off x="4070730" y="369277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4" name="object 534"/>
          <p:cNvSpPr txBox="1"/>
          <p:nvPr/>
        </p:nvSpPr>
        <p:spPr>
          <a:xfrm>
            <a:off x="4049395" y="3776598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5" name="object 535"/>
          <p:cNvSpPr txBox="1"/>
          <p:nvPr/>
        </p:nvSpPr>
        <p:spPr>
          <a:xfrm>
            <a:off x="4350511" y="3685768"/>
            <a:ext cx="795020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  <a:tabLst>
                <a:tab pos="313690" algn="l"/>
                <a:tab pos="614680" algn="l"/>
              </a:tabLst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1.7%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1.8%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20" dirty="0">
                <a:latin typeface="Arial"/>
                <a:cs typeface="Arial"/>
              </a:rPr>
              <a:t>5.4%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  <a:tabLst>
                <a:tab pos="335280" algn="l"/>
                <a:tab pos="636270" algn="l"/>
              </a:tabLst>
            </a:pPr>
            <a:r>
              <a:rPr sz="500" spc="-20" dirty="0">
                <a:latin typeface="Arial"/>
                <a:cs typeface="Arial"/>
              </a:rPr>
              <a:t>3.7%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3.3%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1.7%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6" name="object 536"/>
          <p:cNvSpPr txBox="1"/>
          <p:nvPr/>
        </p:nvSpPr>
        <p:spPr>
          <a:xfrm>
            <a:off x="4049395" y="3860419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7" name="object 537"/>
          <p:cNvSpPr txBox="1"/>
          <p:nvPr/>
        </p:nvSpPr>
        <p:spPr>
          <a:xfrm>
            <a:off x="4070730" y="394385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8" name="object 538"/>
          <p:cNvSpPr txBox="1"/>
          <p:nvPr/>
        </p:nvSpPr>
        <p:spPr>
          <a:xfrm>
            <a:off x="4371847" y="3853789"/>
            <a:ext cx="170815" cy="1924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spc="-20" dirty="0">
                <a:latin typeface="Arial"/>
                <a:cs typeface="Arial"/>
              </a:rPr>
              <a:t>9.1%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0.8%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39" name="object 539"/>
          <p:cNvSpPr txBox="1"/>
          <p:nvPr/>
        </p:nvSpPr>
        <p:spPr>
          <a:xfrm>
            <a:off x="4652009" y="3853789"/>
            <a:ext cx="192405" cy="1924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6.3%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0" name="object 540"/>
          <p:cNvSpPr txBox="1"/>
          <p:nvPr/>
        </p:nvSpPr>
        <p:spPr>
          <a:xfrm>
            <a:off x="4974463" y="3853789"/>
            <a:ext cx="170815" cy="1924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spc="-20" dirty="0">
                <a:latin typeface="Arial"/>
                <a:cs typeface="Arial"/>
              </a:rPr>
              <a:t>6.9%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8.5%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1" name="object 541"/>
          <p:cNvSpPr txBox="1"/>
          <p:nvPr/>
        </p:nvSpPr>
        <p:spPr>
          <a:xfrm>
            <a:off x="4049395" y="4027677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2" name="object 542"/>
          <p:cNvSpPr txBox="1"/>
          <p:nvPr/>
        </p:nvSpPr>
        <p:spPr>
          <a:xfrm>
            <a:off x="4350511" y="4027677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3" name="object 543"/>
          <p:cNvSpPr txBox="1"/>
          <p:nvPr/>
        </p:nvSpPr>
        <p:spPr>
          <a:xfrm>
            <a:off x="4673346" y="4027677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4" name="object 544"/>
          <p:cNvSpPr txBox="1"/>
          <p:nvPr/>
        </p:nvSpPr>
        <p:spPr>
          <a:xfrm>
            <a:off x="4953127" y="4027677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5" name="object 545"/>
          <p:cNvSpPr txBox="1"/>
          <p:nvPr/>
        </p:nvSpPr>
        <p:spPr>
          <a:xfrm>
            <a:off x="4070730" y="411124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6" name="object 546"/>
          <p:cNvSpPr txBox="1"/>
          <p:nvPr/>
        </p:nvSpPr>
        <p:spPr>
          <a:xfrm>
            <a:off x="4371847" y="411124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7" name="object 547"/>
          <p:cNvSpPr txBox="1"/>
          <p:nvPr/>
        </p:nvSpPr>
        <p:spPr>
          <a:xfrm>
            <a:off x="4673346" y="411124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8" name="object 548"/>
          <p:cNvSpPr txBox="1"/>
          <p:nvPr/>
        </p:nvSpPr>
        <p:spPr>
          <a:xfrm>
            <a:off x="4974463" y="411124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49" name="object 549"/>
          <p:cNvSpPr txBox="1"/>
          <p:nvPr/>
        </p:nvSpPr>
        <p:spPr>
          <a:xfrm>
            <a:off x="4070730" y="419506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0" name="object 550"/>
          <p:cNvSpPr txBox="1"/>
          <p:nvPr/>
        </p:nvSpPr>
        <p:spPr>
          <a:xfrm>
            <a:off x="4371847" y="419506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7.0%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1" name="object 551"/>
          <p:cNvSpPr txBox="1"/>
          <p:nvPr/>
        </p:nvSpPr>
        <p:spPr>
          <a:xfrm>
            <a:off x="4673346" y="419506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6.8%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2" name="object 552"/>
          <p:cNvSpPr txBox="1"/>
          <p:nvPr/>
        </p:nvSpPr>
        <p:spPr>
          <a:xfrm>
            <a:off x="4974463" y="419506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3" name="object 553"/>
          <p:cNvSpPr txBox="1"/>
          <p:nvPr/>
        </p:nvSpPr>
        <p:spPr>
          <a:xfrm>
            <a:off x="4035678" y="4278884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17.1%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4" name="object 554"/>
          <p:cNvSpPr txBox="1"/>
          <p:nvPr/>
        </p:nvSpPr>
        <p:spPr>
          <a:xfrm>
            <a:off x="4371847" y="427888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4.9%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5" name="object 555"/>
          <p:cNvSpPr txBox="1"/>
          <p:nvPr/>
        </p:nvSpPr>
        <p:spPr>
          <a:xfrm>
            <a:off x="4673346" y="427888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6" name="object 556"/>
          <p:cNvSpPr txBox="1"/>
          <p:nvPr/>
        </p:nvSpPr>
        <p:spPr>
          <a:xfrm>
            <a:off x="4974463" y="427888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7" name="object 557"/>
          <p:cNvSpPr txBox="1"/>
          <p:nvPr/>
        </p:nvSpPr>
        <p:spPr>
          <a:xfrm>
            <a:off x="4070730" y="436245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8" name="object 558"/>
          <p:cNvSpPr txBox="1"/>
          <p:nvPr/>
        </p:nvSpPr>
        <p:spPr>
          <a:xfrm>
            <a:off x="4371847" y="436245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59" name="object 559"/>
          <p:cNvSpPr txBox="1"/>
          <p:nvPr/>
        </p:nvSpPr>
        <p:spPr>
          <a:xfrm>
            <a:off x="4673346" y="436245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0" name="object 560"/>
          <p:cNvSpPr txBox="1"/>
          <p:nvPr/>
        </p:nvSpPr>
        <p:spPr>
          <a:xfrm>
            <a:off x="4974463" y="436245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1" name="object 561"/>
          <p:cNvSpPr txBox="1"/>
          <p:nvPr/>
        </p:nvSpPr>
        <p:spPr>
          <a:xfrm>
            <a:off x="4049395" y="4446270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2" name="object 562"/>
          <p:cNvSpPr txBox="1"/>
          <p:nvPr/>
        </p:nvSpPr>
        <p:spPr>
          <a:xfrm>
            <a:off x="4350511" y="4446270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3" name="object 563"/>
          <p:cNvSpPr txBox="1"/>
          <p:nvPr/>
        </p:nvSpPr>
        <p:spPr>
          <a:xfrm>
            <a:off x="4673346" y="444627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4" name="object 564"/>
          <p:cNvSpPr txBox="1"/>
          <p:nvPr/>
        </p:nvSpPr>
        <p:spPr>
          <a:xfrm>
            <a:off x="4953127" y="4446270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5" name="object 565"/>
          <p:cNvSpPr txBox="1"/>
          <p:nvPr/>
        </p:nvSpPr>
        <p:spPr>
          <a:xfrm>
            <a:off x="4049395" y="4529709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6" name="object 566"/>
          <p:cNvSpPr txBox="1"/>
          <p:nvPr/>
        </p:nvSpPr>
        <p:spPr>
          <a:xfrm>
            <a:off x="4350511" y="4529709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7" name="object 567"/>
          <p:cNvSpPr txBox="1"/>
          <p:nvPr/>
        </p:nvSpPr>
        <p:spPr>
          <a:xfrm>
            <a:off x="4049395" y="4613528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8" name="object 568"/>
          <p:cNvSpPr txBox="1"/>
          <p:nvPr/>
        </p:nvSpPr>
        <p:spPr>
          <a:xfrm>
            <a:off x="4371847" y="4613528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69" name="object 569"/>
          <p:cNvSpPr txBox="1"/>
          <p:nvPr/>
        </p:nvSpPr>
        <p:spPr>
          <a:xfrm>
            <a:off x="4652009" y="4522698"/>
            <a:ext cx="19240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8.3%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4.7%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0" name="object 570"/>
          <p:cNvSpPr txBox="1"/>
          <p:nvPr/>
        </p:nvSpPr>
        <p:spPr>
          <a:xfrm>
            <a:off x="4974463" y="4522698"/>
            <a:ext cx="17081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0.7%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1" name="object 571"/>
          <p:cNvSpPr txBox="1"/>
          <p:nvPr/>
        </p:nvSpPr>
        <p:spPr>
          <a:xfrm>
            <a:off x="4035678" y="4696790"/>
            <a:ext cx="20637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10.7%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2" name="object 572"/>
          <p:cNvSpPr txBox="1"/>
          <p:nvPr/>
        </p:nvSpPr>
        <p:spPr>
          <a:xfrm>
            <a:off x="4371847" y="4696790"/>
            <a:ext cx="1714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8.5%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3" name="object 573"/>
          <p:cNvSpPr txBox="1"/>
          <p:nvPr/>
        </p:nvSpPr>
        <p:spPr>
          <a:xfrm>
            <a:off x="4673346" y="4696790"/>
            <a:ext cx="1714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4" name="object 574"/>
          <p:cNvSpPr txBox="1"/>
          <p:nvPr/>
        </p:nvSpPr>
        <p:spPr>
          <a:xfrm>
            <a:off x="4974463" y="4696790"/>
            <a:ext cx="1714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5" name="object 575"/>
          <p:cNvSpPr txBox="1"/>
          <p:nvPr/>
        </p:nvSpPr>
        <p:spPr>
          <a:xfrm>
            <a:off x="4035678" y="4780915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14.6%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6" name="object 576"/>
          <p:cNvSpPr txBox="1"/>
          <p:nvPr/>
        </p:nvSpPr>
        <p:spPr>
          <a:xfrm>
            <a:off x="4336796" y="4780915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21.4%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7" name="object 577"/>
          <p:cNvSpPr txBox="1"/>
          <p:nvPr/>
        </p:nvSpPr>
        <p:spPr>
          <a:xfrm>
            <a:off x="4652009" y="478091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8" name="object 578"/>
          <p:cNvSpPr txBox="1"/>
          <p:nvPr/>
        </p:nvSpPr>
        <p:spPr>
          <a:xfrm>
            <a:off x="4953127" y="4780915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79" name="object 579"/>
          <p:cNvSpPr txBox="1"/>
          <p:nvPr/>
        </p:nvSpPr>
        <p:spPr>
          <a:xfrm>
            <a:off x="4350511" y="4864734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0" name="object 580"/>
          <p:cNvSpPr txBox="1"/>
          <p:nvPr/>
        </p:nvSpPr>
        <p:spPr>
          <a:xfrm>
            <a:off x="4673346" y="4864734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1" name="object 581"/>
          <p:cNvSpPr txBox="1"/>
          <p:nvPr/>
        </p:nvSpPr>
        <p:spPr>
          <a:xfrm>
            <a:off x="4953127" y="4864734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2" name="object 582"/>
          <p:cNvSpPr txBox="1"/>
          <p:nvPr/>
        </p:nvSpPr>
        <p:spPr>
          <a:xfrm>
            <a:off x="4371847" y="4948173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7.8%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3" name="object 583"/>
          <p:cNvSpPr txBox="1"/>
          <p:nvPr/>
        </p:nvSpPr>
        <p:spPr>
          <a:xfrm>
            <a:off x="4953127" y="4948173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9.0%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4" name="object 584"/>
          <p:cNvSpPr txBox="1"/>
          <p:nvPr/>
        </p:nvSpPr>
        <p:spPr>
          <a:xfrm>
            <a:off x="4070730" y="4858105"/>
            <a:ext cx="170815" cy="27622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2.8%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3.2%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5" name="object 585"/>
          <p:cNvSpPr txBox="1"/>
          <p:nvPr/>
        </p:nvSpPr>
        <p:spPr>
          <a:xfrm>
            <a:off x="4673346" y="4941163"/>
            <a:ext cx="17081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1.4%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6" name="object 586"/>
          <p:cNvSpPr txBox="1"/>
          <p:nvPr/>
        </p:nvSpPr>
        <p:spPr>
          <a:xfrm>
            <a:off x="4070730" y="5115255"/>
            <a:ext cx="1714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7" name="object 587"/>
          <p:cNvSpPr txBox="1"/>
          <p:nvPr/>
        </p:nvSpPr>
        <p:spPr>
          <a:xfrm>
            <a:off x="4371847" y="5025572"/>
            <a:ext cx="171450" cy="1924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spc="-20" dirty="0">
                <a:latin typeface="Arial"/>
                <a:cs typeface="Arial"/>
              </a:rPr>
              <a:t>4.4%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8" name="object 588"/>
          <p:cNvSpPr txBox="1"/>
          <p:nvPr/>
        </p:nvSpPr>
        <p:spPr>
          <a:xfrm>
            <a:off x="4673346" y="5115255"/>
            <a:ext cx="1714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589" name="object 589"/>
          <p:cNvSpPr txBox="1"/>
          <p:nvPr/>
        </p:nvSpPr>
        <p:spPr>
          <a:xfrm>
            <a:off x="4953127" y="5025572"/>
            <a:ext cx="192405" cy="1924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0.7%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55"/>
              </a:spcBef>
            </a:pPr>
            <a:r>
              <a:rPr sz="500" spc="-20" dirty="0">
                <a:latin typeface="Arial"/>
                <a:cs typeface="Arial"/>
              </a:rPr>
              <a:t>0.5%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0" name="object 590"/>
          <p:cNvSpPr txBox="1"/>
          <p:nvPr/>
        </p:nvSpPr>
        <p:spPr>
          <a:xfrm>
            <a:off x="4014342" y="5192369"/>
            <a:ext cx="227329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10.3%</a:t>
            </a:r>
            <a:endParaRPr sz="50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2.2%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1" name="object 591"/>
          <p:cNvSpPr txBox="1"/>
          <p:nvPr/>
        </p:nvSpPr>
        <p:spPr>
          <a:xfrm>
            <a:off x="4350511" y="5192369"/>
            <a:ext cx="19240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8.4%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7.1%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2" name="object 592"/>
          <p:cNvSpPr txBox="1"/>
          <p:nvPr/>
        </p:nvSpPr>
        <p:spPr>
          <a:xfrm>
            <a:off x="4652009" y="5192369"/>
            <a:ext cx="19240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4.7%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7.8%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3" name="object 593"/>
          <p:cNvSpPr txBox="1"/>
          <p:nvPr/>
        </p:nvSpPr>
        <p:spPr>
          <a:xfrm>
            <a:off x="4953127" y="5192369"/>
            <a:ext cx="19240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8.4%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4" name="object 594"/>
          <p:cNvSpPr txBox="1"/>
          <p:nvPr/>
        </p:nvSpPr>
        <p:spPr>
          <a:xfrm>
            <a:off x="4070730" y="5359755"/>
            <a:ext cx="17081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0.9%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1.9%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5" name="object 595"/>
          <p:cNvSpPr txBox="1"/>
          <p:nvPr/>
        </p:nvSpPr>
        <p:spPr>
          <a:xfrm>
            <a:off x="4350511" y="5359755"/>
            <a:ext cx="19240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0.5%</a:t>
            </a:r>
            <a:endParaRPr sz="5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2.0%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6" name="object 596"/>
          <p:cNvSpPr txBox="1"/>
          <p:nvPr/>
        </p:nvSpPr>
        <p:spPr>
          <a:xfrm>
            <a:off x="4673346" y="5359755"/>
            <a:ext cx="170815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3.1%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3.0%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7" name="object 597"/>
          <p:cNvSpPr txBox="1"/>
          <p:nvPr/>
        </p:nvSpPr>
        <p:spPr>
          <a:xfrm>
            <a:off x="4918075" y="5359755"/>
            <a:ext cx="227329" cy="1930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1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2.4%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11.9%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8" name="object 598"/>
          <p:cNvSpPr txBox="1"/>
          <p:nvPr/>
        </p:nvSpPr>
        <p:spPr>
          <a:xfrm>
            <a:off x="4070730" y="553405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9" name="object 599"/>
          <p:cNvSpPr txBox="1"/>
          <p:nvPr/>
        </p:nvSpPr>
        <p:spPr>
          <a:xfrm>
            <a:off x="4371847" y="553405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2.0%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0" name="object 600"/>
          <p:cNvSpPr txBox="1"/>
          <p:nvPr/>
        </p:nvSpPr>
        <p:spPr>
          <a:xfrm>
            <a:off x="4673346" y="553405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1" name="object 601"/>
          <p:cNvSpPr txBox="1"/>
          <p:nvPr/>
        </p:nvSpPr>
        <p:spPr>
          <a:xfrm>
            <a:off x="4974463" y="553405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2" name="object 602"/>
          <p:cNvSpPr txBox="1"/>
          <p:nvPr/>
        </p:nvSpPr>
        <p:spPr>
          <a:xfrm>
            <a:off x="4035678" y="5617870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13.2%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3" name="object 603"/>
          <p:cNvSpPr txBox="1"/>
          <p:nvPr/>
        </p:nvSpPr>
        <p:spPr>
          <a:xfrm>
            <a:off x="4336796" y="5617870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14.9%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4" name="object 604"/>
          <p:cNvSpPr txBox="1"/>
          <p:nvPr/>
        </p:nvSpPr>
        <p:spPr>
          <a:xfrm>
            <a:off x="4673346" y="561787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6.1%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5" name="object 605"/>
          <p:cNvSpPr txBox="1"/>
          <p:nvPr/>
        </p:nvSpPr>
        <p:spPr>
          <a:xfrm>
            <a:off x="4939410" y="5617870"/>
            <a:ext cx="20637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Arial"/>
                <a:cs typeface="Arial"/>
              </a:rPr>
              <a:t>16.8%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6" name="object 606"/>
          <p:cNvSpPr txBox="1"/>
          <p:nvPr/>
        </p:nvSpPr>
        <p:spPr>
          <a:xfrm>
            <a:off x="4070730" y="570169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0.4%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7" name="object 607"/>
          <p:cNvSpPr txBox="1"/>
          <p:nvPr/>
        </p:nvSpPr>
        <p:spPr>
          <a:xfrm>
            <a:off x="4371847" y="570169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6.1%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8" name="object 608"/>
          <p:cNvSpPr txBox="1"/>
          <p:nvPr/>
        </p:nvSpPr>
        <p:spPr>
          <a:xfrm>
            <a:off x="4652009" y="5701690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609" name="object 609"/>
          <p:cNvSpPr txBox="1"/>
          <p:nvPr/>
        </p:nvSpPr>
        <p:spPr>
          <a:xfrm>
            <a:off x="4953127" y="5701690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4.1%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0" name="object 610"/>
          <p:cNvSpPr txBox="1"/>
          <p:nvPr/>
        </p:nvSpPr>
        <p:spPr>
          <a:xfrm>
            <a:off x="4070730" y="578520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9.3%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1" name="object 611"/>
          <p:cNvSpPr txBox="1"/>
          <p:nvPr/>
        </p:nvSpPr>
        <p:spPr>
          <a:xfrm>
            <a:off x="4350511" y="5785205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2" name="object 612"/>
          <p:cNvSpPr txBox="1"/>
          <p:nvPr/>
        </p:nvSpPr>
        <p:spPr>
          <a:xfrm>
            <a:off x="4652009" y="5785205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3" name="object 613"/>
          <p:cNvSpPr txBox="1"/>
          <p:nvPr/>
        </p:nvSpPr>
        <p:spPr>
          <a:xfrm>
            <a:off x="4974463" y="578520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8.0%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4" name="object 614"/>
          <p:cNvSpPr txBox="1"/>
          <p:nvPr/>
        </p:nvSpPr>
        <p:spPr>
          <a:xfrm>
            <a:off x="4070730" y="586902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5" name="object 615"/>
          <p:cNvSpPr txBox="1"/>
          <p:nvPr/>
        </p:nvSpPr>
        <p:spPr>
          <a:xfrm>
            <a:off x="4350511" y="5869025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6" name="object 616"/>
          <p:cNvSpPr txBox="1"/>
          <p:nvPr/>
        </p:nvSpPr>
        <p:spPr>
          <a:xfrm>
            <a:off x="4673346" y="5869025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3.2%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7" name="object 617"/>
          <p:cNvSpPr txBox="1"/>
          <p:nvPr/>
        </p:nvSpPr>
        <p:spPr>
          <a:xfrm>
            <a:off x="4953127" y="5869025"/>
            <a:ext cx="19240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5.3%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8" name="object 618"/>
          <p:cNvSpPr txBox="1"/>
          <p:nvPr/>
        </p:nvSpPr>
        <p:spPr>
          <a:xfrm>
            <a:off x="4070730" y="595254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9" name="object 619"/>
          <p:cNvSpPr txBox="1"/>
          <p:nvPr/>
        </p:nvSpPr>
        <p:spPr>
          <a:xfrm>
            <a:off x="4371847" y="595254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6.1%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0" name="object 620"/>
          <p:cNvSpPr txBox="1"/>
          <p:nvPr/>
        </p:nvSpPr>
        <p:spPr>
          <a:xfrm>
            <a:off x="4673346" y="595254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5.6%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1" name="object 621"/>
          <p:cNvSpPr txBox="1"/>
          <p:nvPr/>
        </p:nvSpPr>
        <p:spPr>
          <a:xfrm>
            <a:off x="4974463" y="5952540"/>
            <a:ext cx="170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2" name="object 622"/>
          <p:cNvSpPr txBox="1"/>
          <p:nvPr/>
        </p:nvSpPr>
        <p:spPr>
          <a:xfrm>
            <a:off x="4070730" y="603636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3" name="object 623"/>
          <p:cNvSpPr txBox="1"/>
          <p:nvPr/>
        </p:nvSpPr>
        <p:spPr>
          <a:xfrm>
            <a:off x="4371847" y="603636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4" name="object 624"/>
          <p:cNvSpPr txBox="1"/>
          <p:nvPr/>
        </p:nvSpPr>
        <p:spPr>
          <a:xfrm>
            <a:off x="4673346" y="603636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6.4%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5" name="object 625"/>
          <p:cNvSpPr txBox="1"/>
          <p:nvPr/>
        </p:nvSpPr>
        <p:spPr>
          <a:xfrm>
            <a:off x="4974463" y="603636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7.0%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6" name="object 626"/>
          <p:cNvSpPr txBox="1"/>
          <p:nvPr/>
        </p:nvSpPr>
        <p:spPr>
          <a:xfrm>
            <a:off x="4035678" y="6120180"/>
            <a:ext cx="20637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13.2%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7" name="object 627"/>
          <p:cNvSpPr txBox="1"/>
          <p:nvPr/>
        </p:nvSpPr>
        <p:spPr>
          <a:xfrm>
            <a:off x="4315459" y="6120180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12.5%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8" name="object 628"/>
          <p:cNvSpPr txBox="1"/>
          <p:nvPr/>
        </p:nvSpPr>
        <p:spPr>
          <a:xfrm>
            <a:off x="4673346" y="6120180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5.5%</a:t>
            </a:r>
            <a:endParaRPr sz="500">
              <a:latin typeface="Arial"/>
              <a:cs typeface="Arial"/>
            </a:endParaRPr>
          </a:p>
        </p:txBody>
      </p:sp>
      <p:sp>
        <p:nvSpPr>
          <p:cNvPr id="629" name="object 629"/>
          <p:cNvSpPr txBox="1"/>
          <p:nvPr/>
        </p:nvSpPr>
        <p:spPr>
          <a:xfrm>
            <a:off x="4918075" y="6120180"/>
            <a:ext cx="22732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10" dirty="0">
                <a:latin typeface="Arial"/>
                <a:cs typeface="Arial"/>
              </a:rPr>
              <a:t>15.1%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0" name="object 630"/>
          <p:cNvSpPr txBox="1"/>
          <p:nvPr/>
        </p:nvSpPr>
        <p:spPr>
          <a:xfrm>
            <a:off x="4070730" y="6203696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1" name="object 631"/>
          <p:cNvSpPr txBox="1"/>
          <p:nvPr/>
        </p:nvSpPr>
        <p:spPr>
          <a:xfrm>
            <a:off x="4350511" y="6203696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2" name="object 632"/>
          <p:cNvSpPr txBox="1"/>
          <p:nvPr/>
        </p:nvSpPr>
        <p:spPr>
          <a:xfrm>
            <a:off x="4673346" y="6203696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3" name="object 633"/>
          <p:cNvSpPr txBox="1"/>
          <p:nvPr/>
        </p:nvSpPr>
        <p:spPr>
          <a:xfrm>
            <a:off x="4974463" y="6203696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1.8%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4" name="object 634"/>
          <p:cNvSpPr txBox="1"/>
          <p:nvPr/>
        </p:nvSpPr>
        <p:spPr>
          <a:xfrm>
            <a:off x="4070730" y="628751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5" name="object 635"/>
          <p:cNvSpPr txBox="1"/>
          <p:nvPr/>
        </p:nvSpPr>
        <p:spPr>
          <a:xfrm>
            <a:off x="4371847" y="628751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2.9%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6" name="object 636"/>
          <p:cNvSpPr txBox="1"/>
          <p:nvPr/>
        </p:nvSpPr>
        <p:spPr>
          <a:xfrm>
            <a:off x="4673346" y="628751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7.9%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7" name="object 637"/>
          <p:cNvSpPr txBox="1"/>
          <p:nvPr/>
        </p:nvSpPr>
        <p:spPr>
          <a:xfrm>
            <a:off x="4974463" y="6287515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8" name="object 638"/>
          <p:cNvSpPr txBox="1"/>
          <p:nvPr/>
        </p:nvSpPr>
        <p:spPr>
          <a:xfrm>
            <a:off x="4070730" y="637103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0.0%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9" name="object 639"/>
          <p:cNvSpPr txBox="1"/>
          <p:nvPr/>
        </p:nvSpPr>
        <p:spPr>
          <a:xfrm>
            <a:off x="4371847" y="637103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5.2%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0" name="object 640"/>
          <p:cNvSpPr txBox="1"/>
          <p:nvPr/>
        </p:nvSpPr>
        <p:spPr>
          <a:xfrm>
            <a:off x="4652009" y="637103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3.3%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1" name="object 641"/>
          <p:cNvSpPr txBox="1"/>
          <p:nvPr/>
        </p:nvSpPr>
        <p:spPr>
          <a:xfrm>
            <a:off x="4070730" y="6454851"/>
            <a:ext cx="17081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Arial"/>
                <a:cs typeface="Arial"/>
              </a:rPr>
              <a:t>4.0%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2" name="object 642"/>
          <p:cNvSpPr txBox="1"/>
          <p:nvPr/>
        </p:nvSpPr>
        <p:spPr>
          <a:xfrm>
            <a:off x="4350511" y="645485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1.1%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3" name="object 643"/>
          <p:cNvSpPr txBox="1"/>
          <p:nvPr/>
        </p:nvSpPr>
        <p:spPr>
          <a:xfrm>
            <a:off x="4652009" y="6454851"/>
            <a:ext cx="1924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dirty="0">
                <a:latin typeface="Arial"/>
                <a:cs typeface="Arial"/>
              </a:rPr>
              <a:t>-</a:t>
            </a:r>
            <a:r>
              <a:rPr sz="500" spc="-20" dirty="0">
                <a:latin typeface="Arial"/>
                <a:cs typeface="Arial"/>
              </a:rPr>
              <a:t>0.7%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4" name="object 644"/>
          <p:cNvSpPr txBox="1"/>
          <p:nvPr/>
        </p:nvSpPr>
        <p:spPr>
          <a:xfrm>
            <a:off x="3337052" y="2506573"/>
            <a:ext cx="502920" cy="4126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045">
              <a:lnSpc>
                <a:spcPct val="109500"/>
              </a:lnSpc>
              <a:spcBef>
                <a:spcPts val="100"/>
              </a:spcBef>
            </a:pPr>
            <a:r>
              <a:rPr sz="500" spc="-10" dirty="0">
                <a:latin typeface="Arial"/>
                <a:cs typeface="Arial"/>
              </a:rPr>
              <a:t>Maricopa,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AZ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Pulaski,</a:t>
            </a:r>
            <a:r>
              <a:rPr sz="500" spc="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AR</a:t>
            </a:r>
            <a:endParaRPr sz="500">
              <a:latin typeface="Arial"/>
              <a:cs typeface="Arial"/>
            </a:endParaRPr>
          </a:p>
          <a:p>
            <a:pPr marL="12700" marR="11430">
              <a:lnSpc>
                <a:spcPct val="109900"/>
              </a:lnSpc>
            </a:pPr>
            <a:r>
              <a:rPr sz="500" dirty="0">
                <a:latin typeface="Arial"/>
                <a:cs typeface="Arial"/>
              </a:rPr>
              <a:t>Los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Angeles,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CA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El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Paso,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CO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Fairfield,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CT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New</a:t>
            </a:r>
            <a:r>
              <a:rPr sz="500" spc="2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Castle,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DE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Washington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DC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Palm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Beach,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FL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Fulton,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GA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Honolulu,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HI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Ada,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ID</a:t>
            </a:r>
            <a:endParaRPr sz="500">
              <a:latin typeface="Arial"/>
              <a:cs typeface="Arial"/>
            </a:endParaRPr>
          </a:p>
          <a:p>
            <a:pPr marL="12700" marR="90170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Cook,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IL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Marion,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IN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Polk,</a:t>
            </a:r>
            <a:r>
              <a:rPr sz="500" spc="-25" dirty="0">
                <a:latin typeface="Arial"/>
                <a:cs typeface="Arial"/>
              </a:rPr>
              <a:t> IA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Sedgwick,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KS</a:t>
            </a:r>
            <a:endParaRPr sz="500">
              <a:latin typeface="Arial"/>
              <a:cs typeface="Arial"/>
            </a:endParaRPr>
          </a:p>
          <a:p>
            <a:pPr marL="12700" marR="5080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Jefferson,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KY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Lafayette,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LA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York,</a:t>
            </a:r>
            <a:r>
              <a:rPr sz="500" spc="-25" dirty="0">
                <a:latin typeface="Arial"/>
                <a:cs typeface="Arial"/>
              </a:rPr>
              <a:t> ME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Baltimore,</a:t>
            </a:r>
            <a:r>
              <a:rPr sz="500" spc="-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Middlesex,</a:t>
            </a:r>
            <a:r>
              <a:rPr sz="500" spc="5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Wayne,</a:t>
            </a:r>
            <a:r>
              <a:rPr sz="500" spc="-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Hennepin,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Harrison,</a:t>
            </a:r>
            <a:r>
              <a:rPr sz="500" spc="4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MS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Saint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Louis,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MO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Yellowstone,</a:t>
            </a:r>
            <a:r>
              <a:rPr sz="500" spc="7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MT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Douglas,</a:t>
            </a:r>
            <a:r>
              <a:rPr sz="500" spc="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NE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Clark,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NV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Hillsborough,</a:t>
            </a:r>
            <a:r>
              <a:rPr sz="500" spc="8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NH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Ocean,</a:t>
            </a:r>
            <a:r>
              <a:rPr sz="500" spc="-25" dirty="0">
                <a:latin typeface="Arial"/>
                <a:cs typeface="Arial"/>
              </a:rPr>
              <a:t> NJ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Bernalillo,</a:t>
            </a:r>
            <a:r>
              <a:rPr sz="500" spc="-4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NM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Suffolk,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NY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Wake,</a:t>
            </a:r>
            <a:r>
              <a:rPr sz="500" spc="-25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NC</a:t>
            </a:r>
            <a:endParaRPr sz="500">
              <a:latin typeface="Arial"/>
              <a:cs typeface="Arial"/>
            </a:endParaRPr>
          </a:p>
          <a:p>
            <a:pPr marL="12700" marR="17145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Cass,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ND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Cuyahoga,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OH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Oklahoma,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35" dirty="0">
                <a:latin typeface="Arial"/>
                <a:cs typeface="Arial"/>
              </a:rPr>
              <a:t>OK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Multnomah,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OR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Philadelphia,</a:t>
            </a:r>
            <a:r>
              <a:rPr sz="500" spc="8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PA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Providence,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RI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Horry,</a:t>
            </a:r>
            <a:r>
              <a:rPr sz="500" spc="-1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SC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Minnehaha,</a:t>
            </a:r>
            <a:r>
              <a:rPr sz="500" spc="6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SD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Shelby,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TN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Harris,</a:t>
            </a:r>
            <a:r>
              <a:rPr sz="500" spc="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TX</a:t>
            </a:r>
            <a:endParaRPr sz="500">
              <a:latin typeface="Arial"/>
              <a:cs typeface="Arial"/>
            </a:endParaRPr>
          </a:p>
          <a:p>
            <a:pPr marL="12700" marR="60325">
              <a:lnSpc>
                <a:spcPct val="109800"/>
              </a:lnSpc>
            </a:pPr>
            <a:r>
              <a:rPr sz="500" dirty="0">
                <a:latin typeface="Arial"/>
                <a:cs typeface="Arial"/>
              </a:rPr>
              <a:t>Salt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Lake,</a:t>
            </a:r>
            <a:r>
              <a:rPr sz="500" spc="-1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UT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Chittenden,</a:t>
            </a:r>
            <a:r>
              <a:rPr sz="500" spc="6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VT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Fairfax,</a:t>
            </a:r>
            <a:r>
              <a:rPr sz="500" spc="-25" dirty="0">
                <a:latin typeface="Arial"/>
                <a:cs typeface="Arial"/>
              </a:rPr>
              <a:t> VA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King,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WA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Kanawha,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WV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Milwaukee,</a:t>
            </a:r>
            <a:r>
              <a:rPr sz="500" spc="55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WI</a:t>
            </a:r>
            <a:r>
              <a:rPr sz="500" spc="5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Laramie,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5" dirty="0">
                <a:latin typeface="Arial"/>
                <a:cs typeface="Arial"/>
              </a:rPr>
              <a:t>WY</a:t>
            </a:r>
            <a:endParaRPr sz="500">
              <a:latin typeface="Arial"/>
              <a:cs typeface="Arial"/>
            </a:endParaRPr>
          </a:p>
        </p:txBody>
      </p:sp>
      <p:sp>
        <p:nvSpPr>
          <p:cNvPr id="645" name="object 645"/>
          <p:cNvSpPr txBox="1"/>
          <p:nvPr/>
        </p:nvSpPr>
        <p:spPr>
          <a:xfrm>
            <a:off x="1351914" y="6538671"/>
            <a:ext cx="349186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3540" algn="l"/>
                <a:tab pos="663575" algn="l"/>
                <a:tab pos="1021080" algn="l"/>
                <a:tab pos="2731135" algn="l"/>
                <a:tab pos="3032125" algn="l"/>
              </a:tabLst>
            </a:pPr>
            <a:r>
              <a:rPr sz="500" spc="-10" dirty="0">
                <a:latin typeface="Arial"/>
                <a:cs typeface="Arial"/>
              </a:rPr>
              <a:t>33.0%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9.2%</a:t>
            </a:r>
            <a:r>
              <a:rPr sz="500" dirty="0">
                <a:latin typeface="Arial"/>
                <a:cs typeface="Arial"/>
              </a:rPr>
              <a:t>	-</a:t>
            </a:r>
            <a:r>
              <a:rPr sz="500" spc="-10" dirty="0">
                <a:latin typeface="Arial"/>
                <a:cs typeface="Arial"/>
              </a:rPr>
              <a:t>15.7%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24.4%</a:t>
            </a:r>
            <a:r>
              <a:rPr sz="500" dirty="0">
                <a:latin typeface="Arial"/>
                <a:cs typeface="Arial"/>
              </a:rPr>
              <a:t>	</a:t>
            </a:r>
            <a:r>
              <a:rPr sz="500" spc="-20" dirty="0">
                <a:latin typeface="Arial"/>
                <a:cs typeface="Arial"/>
              </a:rPr>
              <a:t>3.6%</a:t>
            </a:r>
            <a:r>
              <a:rPr sz="500" dirty="0">
                <a:latin typeface="Arial"/>
                <a:cs typeface="Arial"/>
              </a:rPr>
              <a:t>	7.8%</a:t>
            </a:r>
            <a:r>
              <a:rPr sz="500" spc="325" dirty="0">
                <a:latin typeface="Arial"/>
                <a:cs typeface="Arial"/>
              </a:rPr>
              <a:t>  </a:t>
            </a:r>
            <a:r>
              <a:rPr sz="500" spc="-10" dirty="0">
                <a:latin typeface="Arial"/>
                <a:cs typeface="Arial"/>
              </a:rPr>
              <a:t>13.9%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6" name="object 646"/>
          <p:cNvSpPr txBox="1"/>
          <p:nvPr/>
        </p:nvSpPr>
        <p:spPr>
          <a:xfrm>
            <a:off x="4974463" y="6364020"/>
            <a:ext cx="170815" cy="27686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-20" dirty="0">
                <a:latin typeface="Arial"/>
                <a:cs typeface="Arial"/>
              </a:rPr>
              <a:t>1.6%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1.2%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00" spc="-20" dirty="0">
                <a:latin typeface="Arial"/>
                <a:cs typeface="Arial"/>
              </a:rPr>
              <a:t>2.6%</a:t>
            </a:r>
            <a:endParaRPr sz="500">
              <a:latin typeface="Arial"/>
              <a:cs typeface="Arial"/>
            </a:endParaRPr>
          </a:p>
        </p:txBody>
      </p:sp>
      <p:sp>
        <p:nvSpPr>
          <p:cNvPr id="647" name="object 647"/>
          <p:cNvSpPr txBox="1"/>
          <p:nvPr/>
        </p:nvSpPr>
        <p:spPr>
          <a:xfrm>
            <a:off x="544474" y="1584705"/>
            <a:ext cx="28943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Largest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Counties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by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State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48" name="object 648"/>
          <p:cNvSpPr/>
          <p:nvPr/>
        </p:nvSpPr>
        <p:spPr>
          <a:xfrm>
            <a:off x="4794250" y="6632871"/>
            <a:ext cx="699770" cy="187960"/>
          </a:xfrm>
          <a:custGeom>
            <a:avLst/>
            <a:gdLst/>
            <a:ahLst/>
            <a:cxnLst/>
            <a:rect l="l" t="t" r="r" b="b"/>
            <a:pathLst>
              <a:path w="699770" h="187959">
                <a:moveTo>
                  <a:pt x="699515" y="0"/>
                </a:moveTo>
                <a:lnTo>
                  <a:pt x="0" y="0"/>
                </a:lnTo>
                <a:lnTo>
                  <a:pt x="0" y="187452"/>
                </a:lnTo>
                <a:lnTo>
                  <a:pt x="699515" y="187452"/>
                </a:lnTo>
                <a:lnTo>
                  <a:pt x="69951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 txBox="1"/>
          <p:nvPr/>
        </p:nvSpPr>
        <p:spPr>
          <a:xfrm>
            <a:off x="390855" y="6615480"/>
            <a:ext cx="5115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Source: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March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2025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Milliman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analysis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(commissioned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Alliance)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&lt;add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URL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&gt;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6478905"/>
            </a:xfrm>
            <a:custGeom>
              <a:avLst/>
              <a:gdLst/>
              <a:ahLst/>
              <a:cxnLst/>
              <a:rect l="l" t="t" r="r" b="b"/>
              <a:pathLst>
                <a:path w="12192000" h="6478905">
                  <a:moveTo>
                    <a:pt x="6122784" y="1594396"/>
                  </a:moveTo>
                  <a:lnTo>
                    <a:pt x="6069330" y="1594396"/>
                  </a:lnTo>
                  <a:lnTo>
                    <a:pt x="6069330" y="6478816"/>
                  </a:lnTo>
                  <a:lnTo>
                    <a:pt x="6122784" y="6478816"/>
                  </a:lnTo>
                  <a:lnTo>
                    <a:pt x="6122784" y="1594396"/>
                  </a:lnTo>
                  <a:close/>
                </a:path>
                <a:path w="12192000" h="647890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Trend</a:t>
            </a:r>
            <a:r>
              <a:rPr spc="-210" dirty="0"/>
              <a:t> </a:t>
            </a:r>
            <a:r>
              <a:rPr spc="-10" dirty="0"/>
              <a:t>Review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11226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Approach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276" y="2428112"/>
            <a:ext cx="4970780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marR="257175" indent="-39814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Summarize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publicly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available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CMS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FFS </a:t>
            </a:r>
            <a:r>
              <a:rPr sz="2200" spc="-20" dirty="0">
                <a:latin typeface="Calibri"/>
                <a:cs typeface="Calibri"/>
              </a:rPr>
              <a:t>data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Review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differences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service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category</a:t>
            </a:r>
            <a:endParaRPr sz="2200">
              <a:latin typeface="Calibri"/>
              <a:cs typeface="Calibri"/>
            </a:endParaRPr>
          </a:p>
          <a:p>
            <a:pPr marL="410209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distribution</a:t>
            </a:r>
            <a:endParaRPr sz="2200">
              <a:latin typeface="Calibri"/>
              <a:cs typeface="Calibri"/>
            </a:endParaRPr>
          </a:p>
          <a:p>
            <a:pPr marL="410209" marR="5080" indent="-39814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Illustrate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impacts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10" dirty="0">
                <a:latin typeface="Calibri"/>
                <a:cs typeface="Calibri"/>
              </a:rPr>
              <a:t> differences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trend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differences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service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category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66992" y="1756994"/>
            <a:ext cx="33248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Service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Category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Distribution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96050" y="2365375"/>
            <a:ext cx="5289550" cy="3565525"/>
          </a:xfrm>
          <a:custGeom>
            <a:avLst/>
            <a:gdLst/>
            <a:ahLst/>
            <a:cxnLst/>
            <a:rect l="l" t="t" r="r" b="b"/>
            <a:pathLst>
              <a:path w="5289550" h="3565525">
                <a:moveTo>
                  <a:pt x="5289550" y="0"/>
                </a:moveTo>
                <a:lnTo>
                  <a:pt x="0" y="0"/>
                </a:lnTo>
                <a:lnTo>
                  <a:pt x="0" y="3565525"/>
                </a:lnTo>
                <a:lnTo>
                  <a:pt x="5289550" y="3565525"/>
                </a:lnTo>
                <a:lnTo>
                  <a:pt x="5289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7704391" y="2505075"/>
          <a:ext cx="3827779" cy="2757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1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7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54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62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794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4739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07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9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0081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5C8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17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0BD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9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0081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5C8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17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0BD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5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0081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5C8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17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0BD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59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solidFill>
                      <a:srgbClr val="0081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5C8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17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50BD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11244833" y="5331714"/>
            <a:ext cx="415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27569" y="4804917"/>
            <a:ext cx="3638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Total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95007" y="4114927"/>
            <a:ext cx="796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Institutional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66661" y="3424809"/>
            <a:ext cx="1024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C-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SNP-eligible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27697" y="2734817"/>
            <a:ext cx="8642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Dual-eligible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99300" y="5693975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5">
                <a:moveTo>
                  <a:pt x="76638" y="0"/>
                </a:moveTo>
                <a:lnTo>
                  <a:pt x="0" y="0"/>
                </a:lnTo>
                <a:lnTo>
                  <a:pt x="0" y="76638"/>
                </a:lnTo>
                <a:lnTo>
                  <a:pt x="76638" y="76638"/>
                </a:lnTo>
                <a:lnTo>
                  <a:pt x="76638" y="0"/>
                </a:lnTo>
                <a:close/>
              </a:path>
            </a:pathLst>
          </a:custGeom>
          <a:solidFill>
            <a:srgbClr val="008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197597" y="5229556"/>
            <a:ext cx="636905" cy="59626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  <a:p>
            <a:pPr marR="31750" algn="r">
              <a:lnSpc>
                <a:spcPct val="100000"/>
              </a:lnSpc>
              <a:spcBef>
                <a:spcPts val="805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Inpatient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986521" y="5693975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5">
                <a:moveTo>
                  <a:pt x="76638" y="0"/>
                </a:moveTo>
                <a:lnTo>
                  <a:pt x="0" y="0"/>
                </a:lnTo>
                <a:lnTo>
                  <a:pt x="0" y="76638"/>
                </a:lnTo>
                <a:lnTo>
                  <a:pt x="76638" y="76638"/>
                </a:lnTo>
                <a:lnTo>
                  <a:pt x="76638" y="0"/>
                </a:lnTo>
                <a:close/>
              </a:path>
            </a:pathLst>
          </a:custGeom>
          <a:solidFill>
            <a:srgbClr val="C5C8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085201" y="5229556"/>
            <a:ext cx="1286510" cy="59626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905"/>
              </a:spcBef>
              <a:tabLst>
                <a:tab pos="969010" algn="l"/>
              </a:tabLst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20%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Skilled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nursing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280270" y="5693975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5">
                <a:moveTo>
                  <a:pt x="76638" y="0"/>
                </a:moveTo>
                <a:lnTo>
                  <a:pt x="0" y="0"/>
                </a:lnTo>
                <a:lnTo>
                  <a:pt x="0" y="76638"/>
                </a:lnTo>
                <a:lnTo>
                  <a:pt x="76638" y="76638"/>
                </a:lnTo>
                <a:lnTo>
                  <a:pt x="76638" y="0"/>
                </a:lnTo>
                <a:close/>
              </a:path>
            </a:pathLst>
          </a:custGeom>
          <a:solidFill>
            <a:srgbClr val="7179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379077" y="5229556"/>
            <a:ext cx="741680" cy="59626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  <a:p>
            <a:pPr marR="17145" algn="r">
              <a:lnSpc>
                <a:spcPct val="100000"/>
              </a:lnSpc>
              <a:spcBef>
                <a:spcPts val="805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Outpatient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286110" y="5693975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5">
                <a:moveTo>
                  <a:pt x="76638" y="0"/>
                </a:moveTo>
                <a:lnTo>
                  <a:pt x="0" y="0"/>
                </a:lnTo>
                <a:lnTo>
                  <a:pt x="0" y="76638"/>
                </a:lnTo>
                <a:lnTo>
                  <a:pt x="76638" y="76638"/>
                </a:lnTo>
                <a:lnTo>
                  <a:pt x="76638" y="0"/>
                </a:lnTo>
                <a:close/>
              </a:path>
            </a:pathLst>
          </a:custGeom>
          <a:solidFill>
            <a:srgbClr val="50B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0384917" y="5229556"/>
            <a:ext cx="864235" cy="59626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90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Professional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0855" y="6581952"/>
            <a:ext cx="4384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Source: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March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2025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Milliman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analysis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(commissioned by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Alliance)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94250" y="6599418"/>
            <a:ext cx="699770" cy="1879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200" dirty="0">
                <a:latin typeface="Calibri"/>
                <a:cs typeface="Calibri"/>
              </a:rPr>
              <a:t>&lt;add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URL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&gt;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" y="0"/>
              <a:ext cx="12192000" cy="1358265"/>
            </a:xfrm>
            <a:custGeom>
              <a:avLst/>
              <a:gdLst/>
              <a:ahLst/>
              <a:cxnLst/>
              <a:rect l="l" t="t" r="r" b="b"/>
              <a:pathLst>
                <a:path w="12192000" h="1358265">
                  <a:moveTo>
                    <a:pt x="12192000" y="0"/>
                  </a:moveTo>
                  <a:lnTo>
                    <a:pt x="0" y="0"/>
                  </a:lnTo>
                  <a:lnTo>
                    <a:pt x="0" y="1357757"/>
                  </a:lnTo>
                  <a:lnTo>
                    <a:pt x="12192000" y="135775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Illustrative</a:t>
            </a:r>
            <a:r>
              <a:rPr spc="-215" dirty="0"/>
              <a:t> </a:t>
            </a:r>
            <a:r>
              <a:rPr spc="-25" dirty="0"/>
              <a:t>Trend</a:t>
            </a:r>
            <a:r>
              <a:rPr spc="-215" dirty="0"/>
              <a:t> </a:t>
            </a:r>
            <a:r>
              <a:rPr spc="-10" dirty="0"/>
              <a:t>Impact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30372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Total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Medicare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Population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6992" y="1756994"/>
            <a:ext cx="27901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D-</a:t>
            </a:r>
            <a:r>
              <a:rPr sz="2200" dirty="0">
                <a:latin typeface="Calibri"/>
                <a:cs typeface="Calibri"/>
              </a:rPr>
              <a:t>SNP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(All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Duals)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Cohort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61759" y="2563241"/>
          <a:ext cx="5550534" cy="2014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6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Category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4BB7A0"/>
                      </a:solidFill>
                      <a:prstDash val="solid"/>
                    </a:lnL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265430" marR="134620" indent="73025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Base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Period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314960" marR="81915" indent="-226060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Illustrative Trend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170180" marR="161290" indent="184150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2-Year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Projection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R w="9525">
                      <a:solidFill>
                        <a:srgbClr val="4BB7A0"/>
                      </a:solidFill>
                      <a:prstDash val="solid"/>
                    </a:lnR>
                    <a:solidFill>
                      <a:srgbClr val="51B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Inpatient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4BB7A0"/>
                      </a:solidFill>
                      <a:prstDash val="solid"/>
                    </a:lnL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$298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4.0%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$322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4BB7A0"/>
                      </a:solidFill>
                      <a:prstDash val="solid"/>
                    </a:lnR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Skilled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Nursing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5" dirty="0">
                          <a:latin typeface="Arial"/>
                          <a:cs typeface="Arial"/>
                        </a:rPr>
                        <a:t>$72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8.0%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5" dirty="0">
                          <a:latin typeface="Arial"/>
                          <a:cs typeface="Arial"/>
                        </a:rPr>
                        <a:t>$84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Outpatient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$211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5.0%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$232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Professional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$338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1.0%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$345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Total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9525">
                      <a:solidFill>
                        <a:srgbClr val="4BB7A0"/>
                      </a:solidFill>
                      <a:prstDash val="solid"/>
                    </a:lnL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$919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3.5%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  <a:solidFill>
                      <a:srgbClr val="FFC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$983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R w="9525">
                      <a:solidFill>
                        <a:srgbClr val="4BB7A0"/>
                      </a:solidFill>
                      <a:prstDash val="solid"/>
                    </a:lnR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370637" y="2563241"/>
          <a:ext cx="5548629" cy="2014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6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Category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4BB7A0"/>
                      </a:solidFill>
                      <a:prstDash val="solid"/>
                    </a:lnL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265430" marR="133350" indent="73025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Base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Period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315595" marR="81280" indent="-226060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Illustrative Trend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51B8A2"/>
                    </a:solidFill>
                  </a:tcPr>
                </a:tc>
                <a:tc>
                  <a:txBody>
                    <a:bodyPr/>
                    <a:lstStyle/>
                    <a:p>
                      <a:pPr marL="170815" marR="160655" indent="184150">
                        <a:lnSpc>
                          <a:spcPct val="107500"/>
                        </a:lnSpc>
                        <a:spcBef>
                          <a:spcPts val="18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2-Year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Projection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R w="9525">
                      <a:solidFill>
                        <a:srgbClr val="4BB7A0"/>
                      </a:solidFill>
                      <a:prstDash val="solid"/>
                    </a:lnR>
                    <a:solidFill>
                      <a:srgbClr val="51B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Inpatient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4BB7A0"/>
                      </a:solidFill>
                      <a:prstDash val="solid"/>
                    </a:lnL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$362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4.0%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$392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4BB7A0"/>
                      </a:solidFill>
                      <a:prstDash val="solid"/>
                    </a:lnR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Skilled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Nursing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$141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8.0%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$164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Outpatient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$172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5.0%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$190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Professional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4BB7A0"/>
                      </a:solidFill>
                      <a:prstDash val="solid"/>
                    </a:lnL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$293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1.0%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$299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9525">
                      <a:solidFill>
                        <a:srgbClr val="4BB7A0"/>
                      </a:solidFill>
                      <a:prstDash val="solid"/>
                    </a:lnR>
                    <a:lnT w="9525">
                      <a:solidFill>
                        <a:srgbClr val="4BB7A0"/>
                      </a:solidFill>
                      <a:prstDash val="solid"/>
                    </a:lnT>
                    <a:lnB w="19050">
                      <a:solidFill>
                        <a:srgbClr val="51B8A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Total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9525">
                      <a:solidFill>
                        <a:srgbClr val="4BB7A0"/>
                      </a:solidFill>
                      <a:prstDash val="solid"/>
                    </a:lnL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$967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3.9%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  <a:solidFill>
                      <a:srgbClr val="FFCE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$1,044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R w="9525">
                      <a:solidFill>
                        <a:srgbClr val="4BB7A0"/>
                      </a:solidFill>
                      <a:prstDash val="solid"/>
                    </a:lnR>
                    <a:lnT w="19050">
                      <a:solidFill>
                        <a:srgbClr val="51B8A2"/>
                      </a:solidFill>
                      <a:prstDash val="solid"/>
                    </a:lnT>
                    <a:lnB w="9525">
                      <a:solidFill>
                        <a:srgbClr val="4BB7A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003808" y="5021960"/>
            <a:ext cx="10396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Differences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service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distribution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result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material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differences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combined</a:t>
            </a:r>
            <a:r>
              <a:rPr sz="2400" b="1" spc="-6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trend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61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33370" y="3437001"/>
            <a:ext cx="75272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80" dirty="0">
                <a:solidFill>
                  <a:srgbClr val="FFFFFF"/>
                </a:solidFill>
                <a:latin typeface="Calibri"/>
                <a:cs typeface="Calibri"/>
              </a:rPr>
              <a:t>Tom</a:t>
            </a:r>
            <a:r>
              <a:rPr sz="32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Kornfield,</a:t>
            </a:r>
            <a:r>
              <a:rPr sz="32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MAST</a:t>
            </a:r>
            <a:r>
              <a:rPr sz="32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32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Policy</a:t>
            </a:r>
            <a:r>
              <a:rPr sz="32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Solutions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Health</a:t>
            </a:r>
            <a:r>
              <a:rPr spc="-45" dirty="0"/>
              <a:t> </a:t>
            </a:r>
            <a:r>
              <a:rPr dirty="0"/>
              <a:t>Plan</a:t>
            </a:r>
            <a:r>
              <a:rPr spc="-60" dirty="0"/>
              <a:t> </a:t>
            </a:r>
            <a:r>
              <a:rPr spc="-10" dirty="0"/>
              <a:t>Experience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64177" y="3437001"/>
            <a:ext cx="32645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Chris</a:t>
            </a:r>
            <a:r>
              <a:rPr sz="3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Uding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 UCare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B67625B2-C152-8E04-D2E3-250930A1F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01" y="500088"/>
            <a:ext cx="9299156" cy="54575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435FC3-705F-445B-6E37-39BC23F2A25A}"/>
              </a:ext>
            </a:extLst>
          </p:cNvPr>
          <p:cNvSpPr txBox="1"/>
          <p:nvPr/>
        </p:nvSpPr>
        <p:spPr>
          <a:xfrm>
            <a:off x="868101" y="5988579"/>
            <a:ext cx="324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illustrative example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DBBBBF-922E-AEAA-462F-8F69D6417A8E}"/>
              </a:ext>
            </a:extLst>
          </p:cNvPr>
          <p:cNvCxnSpPr>
            <a:cxnSpLocks/>
          </p:cNvCxnSpPr>
          <p:nvPr/>
        </p:nvCxnSpPr>
        <p:spPr>
          <a:xfrm>
            <a:off x="2819400" y="1336245"/>
            <a:ext cx="5105400" cy="16277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60750-DDA2-4974-A492-F72C5C082F5F}"/>
              </a:ext>
            </a:extLst>
          </p:cNvPr>
          <p:cNvCxnSpPr>
            <a:cxnSpLocks/>
          </p:cNvCxnSpPr>
          <p:nvPr/>
        </p:nvCxnSpPr>
        <p:spPr>
          <a:xfrm>
            <a:off x="2819400" y="2754086"/>
            <a:ext cx="5192486" cy="419730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168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4435FC3-705F-445B-6E37-39BC23F2A25A}"/>
              </a:ext>
            </a:extLst>
          </p:cNvPr>
          <p:cNvSpPr txBox="1"/>
          <p:nvPr/>
        </p:nvSpPr>
        <p:spPr>
          <a:xfrm>
            <a:off x="868101" y="5988579"/>
            <a:ext cx="324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illustrative example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22974-A06D-513A-AD76-5DF66D5FB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02" y="189138"/>
            <a:ext cx="10987122" cy="583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65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44"/>
            <a:ext cx="12192000" cy="6858000"/>
            <a:chOff x="0" y="-44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44"/>
              <a:ext cx="12192000" cy="685788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3640894"/>
              <a:ext cx="12191365" cy="3217545"/>
            </a:xfrm>
            <a:custGeom>
              <a:avLst/>
              <a:gdLst/>
              <a:ahLst/>
              <a:cxnLst/>
              <a:rect l="l" t="t" r="r" b="b"/>
              <a:pathLst>
                <a:path w="12191365" h="3217545">
                  <a:moveTo>
                    <a:pt x="12191111" y="0"/>
                  </a:moveTo>
                  <a:lnTo>
                    <a:pt x="0" y="0"/>
                  </a:lnTo>
                  <a:lnTo>
                    <a:pt x="0" y="3217037"/>
                  </a:lnTo>
                  <a:lnTo>
                    <a:pt x="12191111" y="3217037"/>
                  </a:lnTo>
                  <a:lnTo>
                    <a:pt x="12191111" y="0"/>
                  </a:lnTo>
                  <a:close/>
                </a:path>
              </a:pathLst>
            </a:custGeom>
            <a:solidFill>
              <a:srgbClr val="FFFFFF">
                <a:alpha val="9058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04400" y="6273774"/>
              <a:ext cx="2232279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53920" y="3528077"/>
            <a:ext cx="8782685" cy="238569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815"/>
              </a:spcBef>
              <a:tabLst>
                <a:tab pos="2061845" algn="l"/>
                <a:tab pos="8769350" algn="l"/>
              </a:tabLst>
            </a:pPr>
            <a:r>
              <a:rPr sz="75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	THANK</a:t>
            </a:r>
            <a:r>
              <a:rPr sz="7500" u="sng" spc="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7500" u="sng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YOU</a:t>
            </a:r>
            <a:r>
              <a:rPr sz="75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	</a:t>
            </a:r>
            <a:endParaRPr sz="7500"/>
          </a:p>
          <a:p>
            <a:pPr marL="12700" marR="3566795">
              <a:lnSpc>
                <a:spcPct val="100000"/>
              </a:lnSpc>
              <a:spcBef>
                <a:spcPts val="225"/>
              </a:spcBef>
            </a:pPr>
            <a:r>
              <a:rPr sz="2400" spc="-60" dirty="0">
                <a:solidFill>
                  <a:srgbClr val="000000"/>
                </a:solidFill>
              </a:rPr>
              <a:t>Tom</a:t>
            </a:r>
            <a:r>
              <a:rPr sz="2400" spc="-7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Kornfield</a:t>
            </a:r>
            <a:r>
              <a:rPr sz="2400" spc="-6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-</a:t>
            </a:r>
            <a:r>
              <a:rPr sz="2400" spc="-45" dirty="0">
                <a:solidFill>
                  <a:srgbClr val="000000"/>
                </a:solidFill>
              </a:rPr>
              <a:t> </a:t>
            </a:r>
            <a:r>
              <a:rPr sz="24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4"/>
              </a:rPr>
              <a:t>tkornfield@masthps.com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Nick</a:t>
            </a:r>
            <a:r>
              <a:rPr sz="2400" u="none" spc="-50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Gipe</a:t>
            </a:r>
            <a:r>
              <a:rPr sz="2400" u="none" spc="-20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-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5"/>
              </a:rPr>
              <a:t>nick.gipe@milliman.com</a:t>
            </a:r>
            <a:r>
              <a:rPr sz="2400" u="none" dirty="0">
                <a:solidFill>
                  <a:srgbClr val="000000"/>
                </a:solidFill>
              </a:rPr>
              <a:t> Chris</a:t>
            </a:r>
            <a:r>
              <a:rPr sz="2400" u="none" spc="-2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Uding</a:t>
            </a:r>
            <a:r>
              <a:rPr sz="2400" u="none" spc="-3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-</a:t>
            </a:r>
            <a:r>
              <a:rPr sz="2400" u="none" spc="-35" dirty="0">
                <a:solidFill>
                  <a:srgbClr val="000000"/>
                </a:solidFill>
              </a:rPr>
              <a:t> </a:t>
            </a:r>
            <a:r>
              <a:rPr sz="24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6"/>
              </a:rPr>
              <a:t>cuding@ucare.org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C2B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570" y="6253365"/>
            <a:ext cx="2227833" cy="4105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71773" y="2599182"/>
            <a:ext cx="564896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Benchmark</a:t>
            </a:r>
            <a:r>
              <a:rPr spc="-220" dirty="0"/>
              <a:t> </a:t>
            </a:r>
            <a:r>
              <a:rPr spc="-10" dirty="0"/>
              <a:t>Background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523" y="1505203"/>
              <a:ext cx="2301240" cy="12700"/>
            </a:xfrm>
            <a:custGeom>
              <a:avLst/>
              <a:gdLst/>
              <a:ahLst/>
              <a:cxnLst/>
              <a:rect l="l" t="t" r="r" b="b"/>
              <a:pathLst>
                <a:path w="2301240" h="12700">
                  <a:moveTo>
                    <a:pt x="0" y="0"/>
                  </a:moveTo>
                  <a:lnTo>
                    <a:pt x="2300770" y="1244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Benchmark</a:t>
            </a:r>
            <a:r>
              <a:rPr spc="-20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dirty="0"/>
              <a:t>FFS</a:t>
            </a:r>
            <a:r>
              <a:rPr spc="-45" dirty="0"/>
              <a:t> </a:t>
            </a:r>
            <a:r>
              <a:rPr dirty="0"/>
              <a:t>United</a:t>
            </a:r>
            <a:r>
              <a:rPr spc="-40" dirty="0"/>
              <a:t> </a:t>
            </a:r>
            <a:r>
              <a:rPr dirty="0"/>
              <a:t>States</a:t>
            </a:r>
            <a:r>
              <a:rPr spc="-30" dirty="0"/>
              <a:t> </a:t>
            </a:r>
            <a:r>
              <a:rPr dirty="0"/>
              <a:t>Per</a:t>
            </a:r>
            <a:r>
              <a:rPr spc="-40" dirty="0"/>
              <a:t> </a:t>
            </a:r>
            <a:r>
              <a:rPr dirty="0"/>
              <a:t>Capita</a:t>
            </a:r>
            <a:r>
              <a:rPr spc="-50" dirty="0"/>
              <a:t> </a:t>
            </a:r>
            <a:r>
              <a:rPr dirty="0"/>
              <a:t>Costs</a:t>
            </a:r>
            <a:r>
              <a:rPr spc="-40" dirty="0"/>
              <a:t> </a:t>
            </a:r>
            <a:r>
              <a:rPr spc="-10" dirty="0"/>
              <a:t>(USPCCs)</a:t>
            </a:r>
          </a:p>
          <a:p>
            <a:pPr marL="410209" indent="-397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10209" algn="l"/>
              </a:tabLst>
            </a:pPr>
            <a:r>
              <a:rPr dirty="0"/>
              <a:t>Adjustments</a:t>
            </a:r>
            <a:r>
              <a:rPr spc="-40" dirty="0"/>
              <a:t> </a:t>
            </a:r>
            <a:r>
              <a:rPr dirty="0"/>
              <a:t>from</a:t>
            </a:r>
            <a:r>
              <a:rPr spc="-40" dirty="0"/>
              <a:t> </a:t>
            </a:r>
            <a:r>
              <a:rPr dirty="0"/>
              <a:t>fee</a:t>
            </a:r>
            <a:r>
              <a:rPr spc="-3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10" dirty="0"/>
              <a:t>service</a:t>
            </a: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IME,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KAC,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GME,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VA-</a:t>
            </a:r>
            <a:r>
              <a:rPr sz="2200" spc="-25" dirty="0">
                <a:latin typeface="Calibri"/>
                <a:cs typeface="Calibri"/>
              </a:rPr>
              <a:t>DOD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Average</a:t>
            </a:r>
            <a:r>
              <a:rPr spc="-75" dirty="0"/>
              <a:t> </a:t>
            </a:r>
            <a:r>
              <a:rPr dirty="0"/>
              <a:t>Geographic</a:t>
            </a:r>
            <a:r>
              <a:rPr spc="-70" dirty="0"/>
              <a:t> </a:t>
            </a:r>
            <a:r>
              <a:rPr dirty="0"/>
              <a:t>Adjustment</a:t>
            </a:r>
            <a:r>
              <a:rPr spc="-60" dirty="0"/>
              <a:t> </a:t>
            </a:r>
            <a:r>
              <a:rPr dirty="0"/>
              <a:t>(AGA)</a:t>
            </a:r>
            <a:r>
              <a:rPr spc="-50" dirty="0"/>
              <a:t> </a:t>
            </a:r>
            <a:r>
              <a:rPr spc="-10" dirty="0"/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Credibility</a:t>
            </a:r>
            <a:r>
              <a:rPr spc="-60" dirty="0"/>
              <a:t> </a:t>
            </a:r>
            <a:r>
              <a:rPr spc="-10" dirty="0"/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Quartile</a:t>
            </a:r>
            <a:r>
              <a:rPr spc="-40" dirty="0"/>
              <a:t> </a:t>
            </a:r>
            <a:r>
              <a:rPr spc="-10" dirty="0"/>
              <a:t>adjustments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pc="-10" dirty="0"/>
              <a:t>Pre-</a:t>
            </a:r>
            <a:r>
              <a:rPr dirty="0"/>
              <a:t>ACA</a:t>
            </a:r>
            <a:r>
              <a:rPr spc="-45" dirty="0"/>
              <a:t> </a:t>
            </a:r>
            <a:r>
              <a:rPr dirty="0"/>
              <a:t>benchmark</a:t>
            </a:r>
            <a:r>
              <a:rPr spc="-35" dirty="0"/>
              <a:t> </a:t>
            </a:r>
            <a:r>
              <a:rPr spc="-20" dirty="0"/>
              <a:t>caps</a:t>
            </a:r>
          </a:p>
          <a:p>
            <a:pPr marL="12700" marR="97790">
              <a:lnSpc>
                <a:spcPct val="100000"/>
              </a:lnSpc>
              <a:spcBef>
                <a:spcPts val="2640"/>
              </a:spcBef>
            </a:pPr>
            <a:r>
              <a:rPr dirty="0"/>
              <a:t>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5" dirty="0"/>
              <a:t> </a:t>
            </a:r>
            <a:r>
              <a:rPr dirty="0"/>
              <a:t>Rate</a:t>
            </a:r>
            <a:r>
              <a:rPr spc="-15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FFS</a:t>
            </a:r>
            <a:r>
              <a:rPr spc="-25" dirty="0"/>
              <a:t> </a:t>
            </a:r>
            <a:r>
              <a:rPr dirty="0"/>
              <a:t>USPCC</a:t>
            </a:r>
            <a:r>
              <a:rPr spc="-10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AGA</a:t>
            </a:r>
            <a:r>
              <a:rPr spc="-25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(1 -</a:t>
            </a:r>
            <a:r>
              <a:rPr spc="-20" dirty="0"/>
              <a:t> </a:t>
            </a:r>
            <a:r>
              <a:rPr dirty="0"/>
              <a:t>GME</a:t>
            </a:r>
            <a:r>
              <a:rPr spc="-20" dirty="0"/>
              <a:t> </a:t>
            </a:r>
            <a:r>
              <a:rPr dirty="0"/>
              <a:t>factor)</a:t>
            </a:r>
            <a:r>
              <a:rPr spc="-30" dirty="0"/>
              <a:t> </a:t>
            </a:r>
            <a:r>
              <a:rPr dirty="0"/>
              <a:t>x</a:t>
            </a:r>
            <a:r>
              <a:rPr spc="-35" dirty="0"/>
              <a:t> </a:t>
            </a:r>
            <a:r>
              <a:rPr spc="-20" dirty="0"/>
              <a:t>(VA-</a:t>
            </a:r>
            <a:r>
              <a:rPr spc="-25" dirty="0"/>
              <a:t>DOD </a:t>
            </a:r>
            <a:r>
              <a:rPr dirty="0"/>
              <a:t>Adjustment</a:t>
            </a:r>
            <a:r>
              <a:rPr spc="-30" dirty="0"/>
              <a:t> </a:t>
            </a:r>
            <a:r>
              <a:rPr dirty="0"/>
              <a:t>Factor)</a:t>
            </a:r>
            <a:r>
              <a:rPr spc="-40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Credibility</a:t>
            </a:r>
            <a:r>
              <a:rPr spc="-45" dirty="0"/>
              <a:t> </a:t>
            </a:r>
            <a:r>
              <a:rPr dirty="0"/>
              <a:t>Factor</a:t>
            </a:r>
            <a:r>
              <a:rPr spc="-3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dirty="0"/>
              <a:t>KAC</a:t>
            </a:r>
            <a:r>
              <a:rPr spc="-30" dirty="0"/>
              <a:t> </a:t>
            </a:r>
            <a:r>
              <a:rPr dirty="0"/>
              <a:t>dollar</a:t>
            </a:r>
            <a:r>
              <a:rPr spc="-55" dirty="0"/>
              <a:t> </a:t>
            </a:r>
            <a:r>
              <a:rPr dirty="0"/>
              <a:t>Amount</a:t>
            </a:r>
            <a:r>
              <a:rPr spc="-10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/>
              <a:t>IME</a:t>
            </a:r>
            <a:r>
              <a:rPr spc="-30" dirty="0"/>
              <a:t> </a:t>
            </a:r>
            <a:r>
              <a:rPr spc="-10" dirty="0"/>
              <a:t>dollar Amount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2905125" algn="l"/>
              </a:tabLst>
            </a:pPr>
            <a:r>
              <a:rPr dirty="0"/>
              <a:t>Initial</a:t>
            </a:r>
            <a:r>
              <a:rPr spc="-70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</a:t>
            </a:r>
            <a:r>
              <a:rPr spc="-40" dirty="0"/>
              <a:t> </a:t>
            </a:r>
            <a:r>
              <a:rPr spc="-50" dirty="0"/>
              <a:t>=</a:t>
            </a:r>
            <a:r>
              <a:rPr dirty="0"/>
              <a:t>	</a:t>
            </a:r>
            <a:r>
              <a:rPr spc="-10" dirty="0"/>
              <a:t>(Adjusted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0" dirty="0"/>
              <a:t> </a:t>
            </a:r>
            <a:r>
              <a:rPr dirty="0"/>
              <a:t>Rate)</a:t>
            </a:r>
            <a:r>
              <a:rPr spc="-10" dirty="0"/>
              <a:t> </a:t>
            </a:r>
            <a:r>
              <a:rPr dirty="0"/>
              <a:t>x</a:t>
            </a:r>
            <a:r>
              <a:rPr spc="-40" dirty="0"/>
              <a:t> </a:t>
            </a:r>
            <a:r>
              <a:rPr dirty="0"/>
              <a:t>(quartile</a:t>
            </a:r>
            <a:r>
              <a:rPr spc="-30" dirty="0"/>
              <a:t> </a:t>
            </a:r>
            <a:r>
              <a:rPr dirty="0"/>
              <a:t>%</a:t>
            </a:r>
            <a:r>
              <a:rPr spc="-30" dirty="0"/>
              <a:t> </a:t>
            </a:r>
            <a:r>
              <a:rPr dirty="0"/>
              <a:t>+</a:t>
            </a:r>
            <a:r>
              <a:rPr spc="-10" dirty="0"/>
              <a:t> </a:t>
            </a:r>
            <a:r>
              <a:rPr dirty="0"/>
              <a:t>bonus</a:t>
            </a:r>
            <a:r>
              <a:rPr spc="-25" dirty="0"/>
              <a:t> %) </a:t>
            </a:r>
            <a:r>
              <a:rPr dirty="0"/>
              <a:t>Final</a:t>
            </a:r>
            <a:r>
              <a:rPr spc="-35" dirty="0"/>
              <a:t> </a:t>
            </a:r>
            <a:r>
              <a:rPr dirty="0"/>
              <a:t>Benchmark</a:t>
            </a:r>
            <a:r>
              <a:rPr spc="-30" dirty="0"/>
              <a:t> </a:t>
            </a:r>
            <a:r>
              <a:rPr dirty="0"/>
              <a:t>Rate</a:t>
            </a:r>
            <a:r>
              <a:rPr spc="-20" dirty="0"/>
              <a:t> </a:t>
            </a:r>
            <a:r>
              <a:rPr dirty="0"/>
              <a:t>=</a:t>
            </a:r>
            <a:r>
              <a:rPr spc="-25" dirty="0"/>
              <a:t> </a:t>
            </a:r>
            <a:r>
              <a:rPr spc="-10" dirty="0"/>
              <a:t>minimum(Initial</a:t>
            </a:r>
            <a:r>
              <a:rPr spc="-25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Rate,</a:t>
            </a:r>
            <a:r>
              <a:rPr spc="-15" dirty="0"/>
              <a:t> </a:t>
            </a:r>
            <a:r>
              <a:rPr spc="-20" dirty="0"/>
              <a:t>Pre-</a:t>
            </a:r>
            <a:r>
              <a:rPr dirty="0"/>
              <a:t>ACA</a:t>
            </a:r>
            <a:r>
              <a:rPr spc="-15" dirty="0"/>
              <a:t> </a:t>
            </a:r>
            <a:r>
              <a:rPr spc="-10" dirty="0"/>
              <a:t>Rate)</a:t>
            </a: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dirty="0"/>
              <a:t>Source:</a:t>
            </a:r>
            <a:r>
              <a:rPr sz="1400" spc="-15" dirty="0"/>
              <a:t> </a:t>
            </a:r>
            <a:r>
              <a:rPr sz="1400" dirty="0"/>
              <a:t>2026</a:t>
            </a:r>
            <a:r>
              <a:rPr sz="1400" spc="15" dirty="0"/>
              <a:t> </a:t>
            </a:r>
            <a:r>
              <a:rPr sz="1400" dirty="0"/>
              <a:t>Advance</a:t>
            </a:r>
            <a:r>
              <a:rPr sz="1400" spc="5" dirty="0"/>
              <a:t> </a:t>
            </a:r>
            <a:r>
              <a:rPr sz="1400" dirty="0"/>
              <a:t>Notice -</a:t>
            </a:r>
            <a:r>
              <a:rPr sz="1400" spc="-10" dirty="0"/>
              <a:t> https://</a:t>
            </a:r>
            <a:r>
              <a:rPr sz="1400" spc="-10" dirty="0">
                <a:hlinkClick r:id="rId3"/>
              </a:rPr>
              <a:t>www.cms.gov/files/document/2026-advance-notice.pdf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523" y="1505203"/>
              <a:ext cx="2301240" cy="12700"/>
            </a:xfrm>
            <a:custGeom>
              <a:avLst/>
              <a:gdLst/>
              <a:ahLst/>
              <a:cxnLst/>
              <a:rect l="l" t="t" r="r" b="b"/>
              <a:pathLst>
                <a:path w="2301240" h="12700">
                  <a:moveTo>
                    <a:pt x="0" y="0"/>
                  </a:moveTo>
                  <a:lnTo>
                    <a:pt x="2300770" y="1244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Benchmark</a:t>
            </a:r>
            <a:r>
              <a:rPr spc="-20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dirty="0">
                <a:solidFill>
                  <a:srgbClr val="FF0000"/>
                </a:solidFill>
              </a:rPr>
              <a:t>FFS</a:t>
            </a:r>
            <a:r>
              <a:rPr spc="-4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United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States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Per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Capita</a:t>
            </a:r>
            <a:r>
              <a:rPr spc="-5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Costs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(USPCCs)</a:t>
            </a:r>
          </a:p>
          <a:p>
            <a:pPr marL="410209" indent="-397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10209" algn="l"/>
              </a:tabLst>
            </a:pPr>
            <a:r>
              <a:rPr dirty="0"/>
              <a:t>Adjustments</a:t>
            </a:r>
            <a:r>
              <a:rPr spc="-40" dirty="0"/>
              <a:t> </a:t>
            </a:r>
            <a:r>
              <a:rPr dirty="0"/>
              <a:t>from</a:t>
            </a:r>
            <a:r>
              <a:rPr spc="-40" dirty="0"/>
              <a:t> </a:t>
            </a:r>
            <a:r>
              <a:rPr dirty="0"/>
              <a:t>fee</a:t>
            </a:r>
            <a:r>
              <a:rPr spc="-3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10" dirty="0"/>
              <a:t>service</a:t>
            </a: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IME,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KAC,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GME,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VA-</a:t>
            </a:r>
            <a:r>
              <a:rPr sz="2200" spc="-25" dirty="0">
                <a:latin typeface="Calibri"/>
                <a:cs typeface="Calibri"/>
              </a:rPr>
              <a:t>DOD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Average</a:t>
            </a:r>
            <a:r>
              <a:rPr spc="-75" dirty="0"/>
              <a:t> </a:t>
            </a:r>
            <a:r>
              <a:rPr dirty="0"/>
              <a:t>Geographic</a:t>
            </a:r>
            <a:r>
              <a:rPr spc="-70" dirty="0"/>
              <a:t> </a:t>
            </a:r>
            <a:r>
              <a:rPr dirty="0"/>
              <a:t>Adjustment</a:t>
            </a:r>
            <a:r>
              <a:rPr spc="-60" dirty="0"/>
              <a:t> </a:t>
            </a:r>
            <a:r>
              <a:rPr dirty="0"/>
              <a:t>(AGA)</a:t>
            </a:r>
            <a:r>
              <a:rPr spc="-50" dirty="0"/>
              <a:t> </a:t>
            </a:r>
            <a:r>
              <a:rPr spc="-10" dirty="0"/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Credibility</a:t>
            </a:r>
            <a:r>
              <a:rPr spc="-60" dirty="0"/>
              <a:t> </a:t>
            </a:r>
            <a:r>
              <a:rPr spc="-10" dirty="0"/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Quartile</a:t>
            </a:r>
            <a:r>
              <a:rPr spc="-40" dirty="0"/>
              <a:t> </a:t>
            </a:r>
            <a:r>
              <a:rPr spc="-10" dirty="0"/>
              <a:t>adjustments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pc="-10" dirty="0"/>
              <a:t>Pre-</a:t>
            </a:r>
            <a:r>
              <a:rPr dirty="0"/>
              <a:t>ACA</a:t>
            </a:r>
            <a:r>
              <a:rPr spc="-45" dirty="0"/>
              <a:t> </a:t>
            </a:r>
            <a:r>
              <a:rPr dirty="0"/>
              <a:t>benchmark</a:t>
            </a:r>
            <a:r>
              <a:rPr spc="-35" dirty="0"/>
              <a:t> </a:t>
            </a:r>
            <a:r>
              <a:rPr spc="-20" dirty="0"/>
              <a:t>caps</a:t>
            </a:r>
          </a:p>
          <a:p>
            <a:pPr marL="12700" marR="97790">
              <a:lnSpc>
                <a:spcPct val="100000"/>
              </a:lnSpc>
              <a:spcBef>
                <a:spcPts val="2640"/>
              </a:spcBef>
            </a:pPr>
            <a:r>
              <a:rPr dirty="0"/>
              <a:t>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5" dirty="0"/>
              <a:t> </a:t>
            </a:r>
            <a:r>
              <a:rPr dirty="0"/>
              <a:t>Rate</a:t>
            </a:r>
            <a:r>
              <a:rPr spc="-15" dirty="0"/>
              <a:t> </a:t>
            </a:r>
            <a:r>
              <a:rPr dirty="0"/>
              <a:t>=</a:t>
            </a:r>
            <a:r>
              <a:rPr spc="-5" dirty="0"/>
              <a:t> </a:t>
            </a:r>
            <a:r>
              <a:rPr dirty="0">
                <a:solidFill>
                  <a:srgbClr val="FF0000"/>
                </a:solidFill>
              </a:rPr>
              <a:t>FFS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USPCC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AGA</a:t>
            </a:r>
            <a:r>
              <a:rPr spc="-25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(1</a:t>
            </a:r>
            <a:r>
              <a:rPr spc="-20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dirty="0"/>
              <a:t>GME</a:t>
            </a:r>
            <a:r>
              <a:rPr spc="-20" dirty="0"/>
              <a:t> </a:t>
            </a:r>
            <a:r>
              <a:rPr dirty="0"/>
              <a:t>factor)</a:t>
            </a:r>
            <a:r>
              <a:rPr spc="-30" dirty="0"/>
              <a:t> </a:t>
            </a:r>
            <a:r>
              <a:rPr dirty="0"/>
              <a:t>x</a:t>
            </a:r>
            <a:r>
              <a:rPr spc="-35" dirty="0"/>
              <a:t> </a:t>
            </a:r>
            <a:r>
              <a:rPr spc="-20" dirty="0"/>
              <a:t>(VA-</a:t>
            </a:r>
            <a:r>
              <a:rPr spc="-25" dirty="0"/>
              <a:t>DOD </a:t>
            </a:r>
            <a:r>
              <a:rPr dirty="0"/>
              <a:t>Adjustment</a:t>
            </a:r>
            <a:r>
              <a:rPr spc="-30" dirty="0"/>
              <a:t> </a:t>
            </a:r>
            <a:r>
              <a:rPr dirty="0"/>
              <a:t>Factor)</a:t>
            </a:r>
            <a:r>
              <a:rPr spc="-40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Credibility</a:t>
            </a:r>
            <a:r>
              <a:rPr spc="-45" dirty="0"/>
              <a:t> </a:t>
            </a:r>
            <a:r>
              <a:rPr dirty="0"/>
              <a:t>Factor</a:t>
            </a:r>
            <a:r>
              <a:rPr spc="-3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dirty="0"/>
              <a:t>KAC</a:t>
            </a:r>
            <a:r>
              <a:rPr spc="-30" dirty="0"/>
              <a:t> </a:t>
            </a:r>
            <a:r>
              <a:rPr dirty="0"/>
              <a:t>dollar</a:t>
            </a:r>
            <a:r>
              <a:rPr spc="-55" dirty="0"/>
              <a:t> </a:t>
            </a:r>
            <a:r>
              <a:rPr dirty="0"/>
              <a:t>Amount</a:t>
            </a:r>
            <a:r>
              <a:rPr spc="-10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/>
              <a:t>IME</a:t>
            </a:r>
            <a:r>
              <a:rPr spc="-30" dirty="0"/>
              <a:t> </a:t>
            </a:r>
            <a:r>
              <a:rPr spc="-10" dirty="0"/>
              <a:t>dollar Amount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2905125" algn="l"/>
              </a:tabLst>
            </a:pPr>
            <a:r>
              <a:rPr dirty="0"/>
              <a:t>Initial</a:t>
            </a:r>
            <a:r>
              <a:rPr spc="-70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</a:t>
            </a:r>
            <a:r>
              <a:rPr spc="-40" dirty="0"/>
              <a:t> </a:t>
            </a:r>
            <a:r>
              <a:rPr spc="-50" dirty="0"/>
              <a:t>=</a:t>
            </a:r>
            <a:r>
              <a:rPr dirty="0"/>
              <a:t>	</a:t>
            </a:r>
            <a:r>
              <a:rPr spc="-10" dirty="0"/>
              <a:t>(Adjusted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0" dirty="0"/>
              <a:t> </a:t>
            </a:r>
            <a:r>
              <a:rPr dirty="0"/>
              <a:t>Rate)</a:t>
            </a:r>
            <a:r>
              <a:rPr spc="-10" dirty="0"/>
              <a:t> </a:t>
            </a:r>
            <a:r>
              <a:rPr dirty="0"/>
              <a:t>x</a:t>
            </a:r>
            <a:r>
              <a:rPr spc="-40" dirty="0"/>
              <a:t> </a:t>
            </a:r>
            <a:r>
              <a:rPr dirty="0"/>
              <a:t>(quartile</a:t>
            </a:r>
            <a:r>
              <a:rPr spc="-30" dirty="0"/>
              <a:t> </a:t>
            </a:r>
            <a:r>
              <a:rPr dirty="0"/>
              <a:t>%</a:t>
            </a:r>
            <a:r>
              <a:rPr spc="-30" dirty="0"/>
              <a:t> </a:t>
            </a:r>
            <a:r>
              <a:rPr dirty="0"/>
              <a:t>+</a:t>
            </a:r>
            <a:r>
              <a:rPr spc="-10" dirty="0"/>
              <a:t> </a:t>
            </a:r>
            <a:r>
              <a:rPr dirty="0"/>
              <a:t>bonus</a:t>
            </a:r>
            <a:r>
              <a:rPr spc="-25" dirty="0"/>
              <a:t> %) </a:t>
            </a:r>
            <a:r>
              <a:rPr dirty="0"/>
              <a:t>Final</a:t>
            </a:r>
            <a:r>
              <a:rPr spc="-35" dirty="0"/>
              <a:t> </a:t>
            </a:r>
            <a:r>
              <a:rPr dirty="0"/>
              <a:t>Benchmark</a:t>
            </a:r>
            <a:r>
              <a:rPr spc="-30" dirty="0"/>
              <a:t> </a:t>
            </a:r>
            <a:r>
              <a:rPr dirty="0"/>
              <a:t>Rate</a:t>
            </a:r>
            <a:r>
              <a:rPr spc="-20" dirty="0"/>
              <a:t> </a:t>
            </a:r>
            <a:r>
              <a:rPr dirty="0"/>
              <a:t>=</a:t>
            </a:r>
            <a:r>
              <a:rPr spc="-25" dirty="0"/>
              <a:t> </a:t>
            </a:r>
            <a:r>
              <a:rPr spc="-10" dirty="0"/>
              <a:t>minimum(Initial</a:t>
            </a:r>
            <a:r>
              <a:rPr spc="-25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Rate,</a:t>
            </a:r>
            <a:r>
              <a:rPr spc="-15" dirty="0"/>
              <a:t> </a:t>
            </a:r>
            <a:r>
              <a:rPr spc="-20" dirty="0"/>
              <a:t>Pre-</a:t>
            </a:r>
            <a:r>
              <a:rPr dirty="0"/>
              <a:t>ACA</a:t>
            </a:r>
            <a:r>
              <a:rPr spc="-15" dirty="0"/>
              <a:t> </a:t>
            </a:r>
            <a:r>
              <a:rPr spc="-10" dirty="0"/>
              <a:t>Rate)</a:t>
            </a: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dirty="0"/>
              <a:t>Source:</a:t>
            </a:r>
            <a:r>
              <a:rPr sz="1400" spc="-15" dirty="0"/>
              <a:t> </a:t>
            </a:r>
            <a:r>
              <a:rPr sz="1400" dirty="0"/>
              <a:t>2026</a:t>
            </a:r>
            <a:r>
              <a:rPr sz="1400" spc="15" dirty="0"/>
              <a:t> </a:t>
            </a:r>
            <a:r>
              <a:rPr sz="1400" dirty="0"/>
              <a:t>Advance</a:t>
            </a:r>
            <a:r>
              <a:rPr sz="1400" spc="5" dirty="0"/>
              <a:t> </a:t>
            </a:r>
            <a:r>
              <a:rPr sz="1400" dirty="0"/>
              <a:t>Notice -</a:t>
            </a:r>
            <a:r>
              <a:rPr sz="1400" spc="-10" dirty="0"/>
              <a:t> https://</a:t>
            </a:r>
            <a:r>
              <a:rPr sz="1400" spc="-10" dirty="0">
                <a:hlinkClick r:id="rId3"/>
              </a:rPr>
              <a:t>www.cms.gov/files/document/2026-advance-notice.pdf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5440" y="84835"/>
            <a:ext cx="66694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234180" algn="l"/>
              </a:tabLst>
            </a:pPr>
            <a:r>
              <a:rPr dirty="0">
                <a:solidFill>
                  <a:srgbClr val="000000"/>
                </a:solidFill>
              </a:rPr>
              <a:t>FFS</a:t>
            </a:r>
            <a:r>
              <a:rPr spc="-8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United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States</a:t>
            </a:r>
            <a:r>
              <a:rPr dirty="0">
                <a:solidFill>
                  <a:srgbClr val="000000"/>
                </a:solidFill>
              </a:rPr>
              <a:t>	Per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Capita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osts</a:t>
            </a:r>
            <a:r>
              <a:rPr u="heavy" spc="-15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(USPC</a:t>
            </a:r>
            <a:r>
              <a:rPr u="none" spc="-10" dirty="0">
                <a:solidFill>
                  <a:srgbClr val="000000"/>
                </a:solidFill>
              </a:rPr>
              <a:t>Cs)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1756994"/>
            <a:ext cx="8279765" cy="4384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Historical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Benefit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Expenditures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National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Claims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History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(NCH)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file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Part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Part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claims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transactions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z="2200" dirty="0">
                <a:latin typeface="Calibri"/>
                <a:cs typeface="Calibri"/>
              </a:rPr>
              <a:t>Projected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Benefit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Expenditures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Separately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by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type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service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Base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data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trended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payment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year</a:t>
            </a:r>
            <a:endParaRPr sz="2200">
              <a:latin typeface="Calibri"/>
              <a:cs typeface="Calibri"/>
            </a:endParaRPr>
          </a:p>
          <a:p>
            <a:pPr marL="1324610" lvl="2" indent="-397510">
              <a:lnSpc>
                <a:spcPct val="100000"/>
              </a:lnSpc>
              <a:buFont typeface="Arial"/>
              <a:buChar char="•"/>
              <a:tabLst>
                <a:tab pos="1324610" algn="l"/>
              </a:tabLst>
            </a:pPr>
            <a:r>
              <a:rPr sz="2200" dirty="0">
                <a:latin typeface="Calibri"/>
                <a:cs typeface="Calibri"/>
              </a:rPr>
              <a:t>2026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rate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year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=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2023</a:t>
            </a:r>
            <a:endParaRPr sz="2200">
              <a:latin typeface="Calibri"/>
              <a:cs typeface="Calibri"/>
            </a:endParaRP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spc="-10" dirty="0">
                <a:latin typeface="Calibri"/>
                <a:cs typeface="Calibri"/>
              </a:rPr>
              <a:t>Trends</a:t>
            </a:r>
            <a:endParaRPr sz="2200">
              <a:latin typeface="Calibri"/>
              <a:cs typeface="Calibri"/>
            </a:endParaRPr>
          </a:p>
          <a:p>
            <a:pPr marL="1324610" marR="43815" lvl="2" indent="-398145">
              <a:lnSpc>
                <a:spcPct val="100000"/>
              </a:lnSpc>
              <a:buFont typeface="Arial"/>
              <a:buChar char="•"/>
              <a:tabLst>
                <a:tab pos="1324610" algn="l"/>
                <a:tab pos="2466340" algn="l"/>
              </a:tabLst>
            </a:pPr>
            <a:r>
              <a:rPr sz="2200" dirty="0">
                <a:latin typeface="Calibri"/>
                <a:cs typeface="Calibri"/>
              </a:rPr>
              <a:t>Unit</a:t>
            </a:r>
            <a:r>
              <a:rPr sz="2200" spc="-20" dirty="0">
                <a:latin typeface="Calibri"/>
                <a:cs typeface="Calibri"/>
              </a:rPr>
              <a:t> cost</a:t>
            </a:r>
            <a:r>
              <a:rPr sz="2200" dirty="0">
                <a:latin typeface="Calibri"/>
                <a:cs typeface="Calibri"/>
              </a:rPr>
              <a:t>	-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fee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schedule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updates,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other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indices.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Assumptions </a:t>
            </a:r>
            <a:r>
              <a:rPr sz="2200" dirty="0">
                <a:latin typeface="Calibri"/>
                <a:cs typeface="Calibri"/>
              </a:rPr>
              <a:t>provided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by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Office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Management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Budget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(OMB).</a:t>
            </a:r>
            <a:endParaRPr sz="2200">
              <a:latin typeface="Calibri"/>
              <a:cs typeface="Calibri"/>
            </a:endParaRPr>
          </a:p>
          <a:p>
            <a:pPr marL="1324610" lvl="2" indent="-397510">
              <a:lnSpc>
                <a:spcPct val="100000"/>
              </a:lnSpc>
              <a:buFont typeface="Arial"/>
              <a:buChar char="•"/>
              <a:tabLst>
                <a:tab pos="1324610" algn="l"/>
              </a:tabLst>
            </a:pPr>
            <a:r>
              <a:rPr sz="2200" dirty="0">
                <a:latin typeface="Calibri"/>
                <a:cs typeface="Calibri"/>
              </a:rPr>
              <a:t>Utilization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intensity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-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generally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historical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trends</a:t>
            </a:r>
            <a:endParaRPr sz="2200">
              <a:latin typeface="Calibri"/>
              <a:cs typeface="Calibri"/>
            </a:endParaRPr>
          </a:p>
          <a:p>
            <a:pPr marL="1324610" lvl="2" indent="-397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324610" algn="l"/>
              </a:tabLst>
            </a:pPr>
            <a:r>
              <a:rPr sz="2200" dirty="0">
                <a:latin typeface="Calibri"/>
                <a:cs typeface="Calibri"/>
              </a:rPr>
              <a:t>Population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mix</a:t>
            </a:r>
            <a:endParaRPr sz="2200">
              <a:latin typeface="Calibri"/>
              <a:cs typeface="Calibri"/>
            </a:endParaRPr>
          </a:p>
          <a:p>
            <a:pPr marL="1324610" lvl="2" indent="-397510">
              <a:lnSpc>
                <a:spcPct val="100000"/>
              </a:lnSpc>
              <a:buFont typeface="Arial"/>
              <a:buChar char="•"/>
              <a:tabLst>
                <a:tab pos="1324610" algn="l"/>
              </a:tabLst>
            </a:pPr>
            <a:r>
              <a:rPr sz="2200" dirty="0">
                <a:latin typeface="Calibri"/>
                <a:cs typeface="Calibri"/>
              </a:rPr>
              <a:t>Coverage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changes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(regulatory)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276" y="6297879"/>
            <a:ext cx="69018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Source: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2026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Advance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Notice -</a:t>
            </a:r>
            <a:r>
              <a:rPr sz="1400" spc="-10" dirty="0">
                <a:latin typeface="Calibri"/>
                <a:cs typeface="Calibri"/>
              </a:rPr>
              <a:t> https://</a:t>
            </a:r>
            <a:r>
              <a:rPr sz="1400" spc="-10" dirty="0">
                <a:latin typeface="Calibri"/>
                <a:cs typeface="Calibri"/>
                <a:hlinkClick r:id="rId3"/>
              </a:rPr>
              <a:t>www.cms.gov/files/document/2026-advance-notice.pdf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solidFill>
                  <a:srgbClr val="000000"/>
                </a:solidFill>
              </a:rPr>
              <a:t>Trends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1245" y="6592620"/>
            <a:ext cx="71412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Source: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https://</a:t>
            </a:r>
            <a:r>
              <a:rPr sz="1400" spc="-10" dirty="0">
                <a:latin typeface="Calibri"/>
                <a:cs typeface="Calibri"/>
                <a:hlinkClick r:id="rId2"/>
              </a:rPr>
              <a:t>www.cms.gov/files/document/trends-supporting-2026-ratebook-growth-rates.pdf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0140" y="1690751"/>
            <a:ext cx="8307070" cy="4606925"/>
            <a:chOff x="720140" y="1690751"/>
            <a:chExt cx="8307070" cy="460692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0140" y="1690751"/>
              <a:ext cx="8306943" cy="18385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0140" y="3715511"/>
              <a:ext cx="8297418" cy="25816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22" y="1906917"/>
            <a:ext cx="9240520" cy="42292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FFS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Growth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Rate</a:t>
            </a:r>
          </a:p>
        </p:txBody>
      </p:sp>
      <p:sp>
        <p:nvSpPr>
          <p:cNvPr id="4" name="object 4"/>
          <p:cNvSpPr/>
          <p:nvPr/>
        </p:nvSpPr>
        <p:spPr>
          <a:xfrm>
            <a:off x="7187310" y="5809780"/>
            <a:ext cx="796290" cy="235585"/>
          </a:xfrm>
          <a:custGeom>
            <a:avLst/>
            <a:gdLst/>
            <a:ahLst/>
            <a:cxnLst/>
            <a:rect l="l" t="t" r="r" b="b"/>
            <a:pathLst>
              <a:path w="796290" h="235585">
                <a:moveTo>
                  <a:pt x="0" y="117551"/>
                </a:moveTo>
                <a:lnTo>
                  <a:pt x="24897" y="76533"/>
                </a:lnTo>
                <a:lnTo>
                  <a:pt x="93591" y="41814"/>
                </a:lnTo>
                <a:lnTo>
                  <a:pt x="141550" y="27646"/>
                </a:lnTo>
                <a:lnTo>
                  <a:pt x="197085" y="16049"/>
                </a:lnTo>
                <a:lnTo>
                  <a:pt x="259069" y="7354"/>
                </a:lnTo>
                <a:lnTo>
                  <a:pt x="326379" y="1893"/>
                </a:lnTo>
                <a:lnTo>
                  <a:pt x="397891" y="0"/>
                </a:lnTo>
                <a:lnTo>
                  <a:pt x="469439" y="1893"/>
                </a:lnTo>
                <a:lnTo>
                  <a:pt x="536779" y="7354"/>
                </a:lnTo>
                <a:lnTo>
                  <a:pt x="598786" y="16049"/>
                </a:lnTo>
                <a:lnTo>
                  <a:pt x="654336" y="27646"/>
                </a:lnTo>
                <a:lnTo>
                  <a:pt x="702305" y="41814"/>
                </a:lnTo>
                <a:lnTo>
                  <a:pt x="741571" y="58220"/>
                </a:lnTo>
                <a:lnTo>
                  <a:pt x="789496" y="96421"/>
                </a:lnTo>
                <a:lnTo>
                  <a:pt x="795909" y="117551"/>
                </a:lnTo>
                <a:lnTo>
                  <a:pt x="789496" y="138681"/>
                </a:lnTo>
                <a:lnTo>
                  <a:pt x="741571" y="176885"/>
                </a:lnTo>
                <a:lnTo>
                  <a:pt x="702305" y="193293"/>
                </a:lnTo>
                <a:lnTo>
                  <a:pt x="654336" y="207463"/>
                </a:lnTo>
                <a:lnTo>
                  <a:pt x="598786" y="219062"/>
                </a:lnTo>
                <a:lnTo>
                  <a:pt x="536779" y="227759"/>
                </a:lnTo>
                <a:lnTo>
                  <a:pt x="469439" y="233220"/>
                </a:lnTo>
                <a:lnTo>
                  <a:pt x="397891" y="235115"/>
                </a:lnTo>
                <a:lnTo>
                  <a:pt x="326379" y="233220"/>
                </a:lnTo>
                <a:lnTo>
                  <a:pt x="259069" y="227759"/>
                </a:lnTo>
                <a:lnTo>
                  <a:pt x="197085" y="219062"/>
                </a:lnTo>
                <a:lnTo>
                  <a:pt x="141550" y="207463"/>
                </a:lnTo>
                <a:lnTo>
                  <a:pt x="93591" y="193293"/>
                </a:lnTo>
                <a:lnTo>
                  <a:pt x="54332" y="176885"/>
                </a:lnTo>
                <a:lnTo>
                  <a:pt x="6411" y="138681"/>
                </a:lnTo>
                <a:lnTo>
                  <a:pt x="0" y="117551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1245" y="6592620"/>
            <a:ext cx="71412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Source: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https://</a:t>
            </a:r>
            <a:r>
              <a:rPr sz="1400" spc="-10" dirty="0">
                <a:latin typeface="Calibri"/>
                <a:cs typeface="Calibri"/>
                <a:hlinkClick r:id="rId3"/>
              </a:rPr>
              <a:t>www.cms.gov/files/document/trends-supporting-2026-ratebook-growth-rates.pdf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676765" y="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0" y="6858000"/>
                  </a:moveTo>
                  <a:lnTo>
                    <a:pt x="2514219" y="6858000"/>
                  </a:lnTo>
                  <a:lnTo>
                    <a:pt x="251421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C2B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523" y="1505203"/>
              <a:ext cx="2301240" cy="12700"/>
            </a:xfrm>
            <a:custGeom>
              <a:avLst/>
              <a:gdLst/>
              <a:ahLst/>
              <a:cxnLst/>
              <a:rect l="l" t="t" r="r" b="b"/>
              <a:pathLst>
                <a:path w="2301240" h="12700">
                  <a:moveTo>
                    <a:pt x="0" y="0"/>
                  </a:moveTo>
                  <a:lnTo>
                    <a:pt x="2300770" y="1244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5570" y="6253365"/>
              <a:ext cx="2227833" cy="41056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Benchmark</a:t>
            </a:r>
            <a:r>
              <a:rPr spc="-20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indent="-3975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0209" algn="l"/>
              </a:tabLst>
            </a:pPr>
            <a:r>
              <a:rPr dirty="0"/>
              <a:t>FFS</a:t>
            </a:r>
            <a:r>
              <a:rPr spc="-45" dirty="0"/>
              <a:t> </a:t>
            </a:r>
            <a:r>
              <a:rPr dirty="0"/>
              <a:t>United</a:t>
            </a:r>
            <a:r>
              <a:rPr spc="-40" dirty="0"/>
              <a:t> </a:t>
            </a:r>
            <a:r>
              <a:rPr dirty="0"/>
              <a:t>States</a:t>
            </a:r>
            <a:r>
              <a:rPr spc="-30" dirty="0"/>
              <a:t> </a:t>
            </a:r>
            <a:r>
              <a:rPr dirty="0"/>
              <a:t>Per</a:t>
            </a:r>
            <a:r>
              <a:rPr spc="-40" dirty="0"/>
              <a:t> </a:t>
            </a:r>
            <a:r>
              <a:rPr dirty="0"/>
              <a:t>Capita</a:t>
            </a:r>
            <a:r>
              <a:rPr spc="-50" dirty="0"/>
              <a:t> </a:t>
            </a:r>
            <a:r>
              <a:rPr dirty="0"/>
              <a:t>Costs</a:t>
            </a:r>
            <a:r>
              <a:rPr spc="-40" dirty="0"/>
              <a:t> </a:t>
            </a:r>
            <a:r>
              <a:rPr spc="-10" dirty="0"/>
              <a:t>(USPCCs)</a:t>
            </a:r>
          </a:p>
          <a:p>
            <a:pPr marL="410209" indent="-397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10209" algn="l"/>
              </a:tabLst>
            </a:pPr>
            <a:r>
              <a:rPr dirty="0"/>
              <a:t>Adjustments</a:t>
            </a:r>
            <a:r>
              <a:rPr spc="-40" dirty="0"/>
              <a:t> </a:t>
            </a:r>
            <a:r>
              <a:rPr dirty="0"/>
              <a:t>from</a:t>
            </a:r>
            <a:r>
              <a:rPr spc="-40" dirty="0"/>
              <a:t> </a:t>
            </a:r>
            <a:r>
              <a:rPr dirty="0"/>
              <a:t>fee</a:t>
            </a:r>
            <a:r>
              <a:rPr spc="-3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10" dirty="0"/>
              <a:t>service</a:t>
            </a:r>
          </a:p>
          <a:p>
            <a:pPr marL="867410" lvl="1" indent="-398145">
              <a:lnSpc>
                <a:spcPct val="100000"/>
              </a:lnSpc>
              <a:buFont typeface="Arial"/>
              <a:buChar char="•"/>
              <a:tabLst>
                <a:tab pos="867410" algn="l"/>
              </a:tabLst>
            </a:pPr>
            <a:r>
              <a:rPr sz="2200" dirty="0">
                <a:latin typeface="Calibri"/>
                <a:cs typeface="Calibri"/>
              </a:rPr>
              <a:t>IME,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KAC,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GME,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VA-</a:t>
            </a:r>
            <a:r>
              <a:rPr sz="2200" spc="-25" dirty="0">
                <a:latin typeface="Calibri"/>
                <a:cs typeface="Calibri"/>
              </a:rPr>
              <a:t>DOD</a:t>
            </a:r>
            <a:endParaRPr sz="2200">
              <a:latin typeface="Calibri"/>
              <a:cs typeface="Calibri"/>
            </a:endParaRP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>
                <a:solidFill>
                  <a:srgbClr val="FF0000"/>
                </a:solidFill>
              </a:rPr>
              <a:t>Average</a:t>
            </a:r>
            <a:r>
              <a:rPr spc="-7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Geographic</a:t>
            </a:r>
            <a:r>
              <a:rPr spc="-7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Adjustment</a:t>
            </a:r>
            <a:r>
              <a:rPr spc="-6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(AGA)</a:t>
            </a:r>
            <a:r>
              <a:rPr spc="-5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Credibility</a:t>
            </a:r>
            <a:r>
              <a:rPr spc="-60" dirty="0"/>
              <a:t> </a:t>
            </a:r>
            <a:r>
              <a:rPr spc="-10" dirty="0"/>
              <a:t>factors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dirty="0"/>
              <a:t>Quartile</a:t>
            </a:r>
            <a:r>
              <a:rPr spc="-40" dirty="0"/>
              <a:t> </a:t>
            </a:r>
            <a:r>
              <a:rPr spc="-10" dirty="0"/>
              <a:t>adjustments</a:t>
            </a:r>
          </a:p>
          <a:p>
            <a:pPr marL="410209" indent="-397510">
              <a:lnSpc>
                <a:spcPct val="100000"/>
              </a:lnSpc>
              <a:buFont typeface="Arial"/>
              <a:buChar char="•"/>
              <a:tabLst>
                <a:tab pos="410209" algn="l"/>
              </a:tabLst>
            </a:pPr>
            <a:r>
              <a:rPr spc="-10" dirty="0"/>
              <a:t>Pre-</a:t>
            </a:r>
            <a:r>
              <a:rPr dirty="0"/>
              <a:t>ACA</a:t>
            </a:r>
            <a:r>
              <a:rPr spc="-45" dirty="0"/>
              <a:t> </a:t>
            </a:r>
            <a:r>
              <a:rPr dirty="0"/>
              <a:t>benchmark</a:t>
            </a:r>
            <a:r>
              <a:rPr spc="-35" dirty="0"/>
              <a:t> </a:t>
            </a:r>
            <a:r>
              <a:rPr spc="-20" dirty="0"/>
              <a:t>caps</a:t>
            </a:r>
          </a:p>
          <a:p>
            <a:pPr marL="12700" marR="97790">
              <a:lnSpc>
                <a:spcPct val="100000"/>
              </a:lnSpc>
              <a:spcBef>
                <a:spcPts val="2640"/>
              </a:spcBef>
            </a:pPr>
            <a:r>
              <a:rPr dirty="0"/>
              <a:t>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5" dirty="0"/>
              <a:t> </a:t>
            </a:r>
            <a:r>
              <a:rPr dirty="0"/>
              <a:t>Rate</a:t>
            </a:r>
            <a:r>
              <a:rPr spc="-15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FFS</a:t>
            </a:r>
            <a:r>
              <a:rPr spc="-25" dirty="0"/>
              <a:t> </a:t>
            </a:r>
            <a:r>
              <a:rPr dirty="0"/>
              <a:t>USPCC</a:t>
            </a:r>
            <a:r>
              <a:rPr spc="-10" dirty="0"/>
              <a:t> </a:t>
            </a:r>
            <a:r>
              <a:rPr dirty="0"/>
              <a:t>x</a:t>
            </a:r>
            <a:r>
              <a:rPr spc="-5" dirty="0"/>
              <a:t> </a:t>
            </a:r>
            <a:r>
              <a:rPr dirty="0">
                <a:solidFill>
                  <a:srgbClr val="FF0000"/>
                </a:solidFill>
              </a:rPr>
              <a:t>AGA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(1</a:t>
            </a:r>
            <a:r>
              <a:rPr spc="-2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dirty="0"/>
              <a:t>GME</a:t>
            </a:r>
            <a:r>
              <a:rPr spc="-20" dirty="0"/>
              <a:t> </a:t>
            </a:r>
            <a:r>
              <a:rPr dirty="0"/>
              <a:t>factor)</a:t>
            </a:r>
            <a:r>
              <a:rPr spc="-30" dirty="0"/>
              <a:t> </a:t>
            </a:r>
            <a:r>
              <a:rPr dirty="0"/>
              <a:t>x</a:t>
            </a:r>
            <a:r>
              <a:rPr spc="-35" dirty="0"/>
              <a:t> </a:t>
            </a:r>
            <a:r>
              <a:rPr spc="-20" dirty="0"/>
              <a:t>(VA-</a:t>
            </a:r>
            <a:r>
              <a:rPr spc="-25" dirty="0"/>
              <a:t>DOD </a:t>
            </a:r>
            <a:r>
              <a:rPr dirty="0"/>
              <a:t>Adjustment</a:t>
            </a:r>
            <a:r>
              <a:rPr spc="-30" dirty="0"/>
              <a:t> </a:t>
            </a:r>
            <a:r>
              <a:rPr dirty="0"/>
              <a:t>Factor)</a:t>
            </a:r>
            <a:r>
              <a:rPr spc="-40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dirty="0"/>
              <a:t>Credibility</a:t>
            </a:r>
            <a:r>
              <a:rPr spc="-45" dirty="0"/>
              <a:t> </a:t>
            </a:r>
            <a:r>
              <a:rPr dirty="0"/>
              <a:t>Factor</a:t>
            </a:r>
            <a:r>
              <a:rPr spc="-3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dirty="0"/>
              <a:t>KAC</a:t>
            </a:r>
            <a:r>
              <a:rPr spc="-30" dirty="0"/>
              <a:t> </a:t>
            </a:r>
            <a:r>
              <a:rPr dirty="0"/>
              <a:t>dollar</a:t>
            </a:r>
            <a:r>
              <a:rPr spc="-55" dirty="0"/>
              <a:t> </a:t>
            </a:r>
            <a:r>
              <a:rPr dirty="0"/>
              <a:t>Amount</a:t>
            </a:r>
            <a:r>
              <a:rPr spc="-10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/>
              <a:t>IME</a:t>
            </a:r>
            <a:r>
              <a:rPr spc="-30" dirty="0"/>
              <a:t> </a:t>
            </a:r>
            <a:r>
              <a:rPr spc="-10" dirty="0"/>
              <a:t>dollar Amount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2905125" algn="l"/>
              </a:tabLst>
            </a:pPr>
            <a:r>
              <a:rPr dirty="0"/>
              <a:t>Initial</a:t>
            </a:r>
            <a:r>
              <a:rPr spc="-70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</a:t>
            </a:r>
            <a:r>
              <a:rPr spc="-40" dirty="0"/>
              <a:t> </a:t>
            </a:r>
            <a:r>
              <a:rPr spc="-50" dirty="0"/>
              <a:t>=</a:t>
            </a:r>
            <a:r>
              <a:rPr dirty="0"/>
              <a:t>	</a:t>
            </a:r>
            <a:r>
              <a:rPr spc="-10" dirty="0"/>
              <a:t>(Adjusted</a:t>
            </a:r>
            <a:r>
              <a:rPr spc="-35" dirty="0"/>
              <a:t> </a:t>
            </a:r>
            <a:r>
              <a:rPr dirty="0"/>
              <a:t>FFS</a:t>
            </a:r>
            <a:r>
              <a:rPr spc="-10" dirty="0"/>
              <a:t> </a:t>
            </a:r>
            <a:r>
              <a:rPr dirty="0"/>
              <a:t>Rate)</a:t>
            </a:r>
            <a:r>
              <a:rPr spc="-10" dirty="0"/>
              <a:t> </a:t>
            </a:r>
            <a:r>
              <a:rPr dirty="0"/>
              <a:t>x</a:t>
            </a:r>
            <a:r>
              <a:rPr spc="-40" dirty="0"/>
              <a:t> </a:t>
            </a:r>
            <a:r>
              <a:rPr dirty="0"/>
              <a:t>(quartile</a:t>
            </a:r>
            <a:r>
              <a:rPr spc="-30" dirty="0"/>
              <a:t> </a:t>
            </a:r>
            <a:r>
              <a:rPr dirty="0"/>
              <a:t>%</a:t>
            </a:r>
            <a:r>
              <a:rPr spc="-30" dirty="0"/>
              <a:t> </a:t>
            </a:r>
            <a:r>
              <a:rPr dirty="0"/>
              <a:t>+</a:t>
            </a:r>
            <a:r>
              <a:rPr spc="-10" dirty="0"/>
              <a:t> </a:t>
            </a:r>
            <a:r>
              <a:rPr dirty="0"/>
              <a:t>bonus</a:t>
            </a:r>
            <a:r>
              <a:rPr spc="-25" dirty="0"/>
              <a:t> %) </a:t>
            </a:r>
            <a:r>
              <a:rPr dirty="0"/>
              <a:t>Final</a:t>
            </a:r>
            <a:r>
              <a:rPr spc="-35" dirty="0"/>
              <a:t> </a:t>
            </a:r>
            <a:r>
              <a:rPr dirty="0"/>
              <a:t>Benchmark</a:t>
            </a:r>
            <a:r>
              <a:rPr spc="-30" dirty="0"/>
              <a:t> </a:t>
            </a:r>
            <a:r>
              <a:rPr dirty="0"/>
              <a:t>Rate</a:t>
            </a:r>
            <a:r>
              <a:rPr spc="-20" dirty="0"/>
              <a:t> </a:t>
            </a:r>
            <a:r>
              <a:rPr dirty="0"/>
              <a:t>=</a:t>
            </a:r>
            <a:r>
              <a:rPr spc="-25" dirty="0"/>
              <a:t> </a:t>
            </a:r>
            <a:r>
              <a:rPr spc="-10" dirty="0"/>
              <a:t>minimum(Initial</a:t>
            </a:r>
            <a:r>
              <a:rPr spc="-25" dirty="0"/>
              <a:t> </a:t>
            </a:r>
            <a:r>
              <a:rPr dirty="0"/>
              <a:t>Benchmark</a:t>
            </a:r>
            <a:r>
              <a:rPr spc="-40" dirty="0"/>
              <a:t> </a:t>
            </a:r>
            <a:r>
              <a:rPr dirty="0"/>
              <a:t>Rate,</a:t>
            </a:r>
            <a:r>
              <a:rPr spc="-15" dirty="0"/>
              <a:t> </a:t>
            </a:r>
            <a:r>
              <a:rPr spc="-20" dirty="0"/>
              <a:t>Pre-</a:t>
            </a:r>
            <a:r>
              <a:rPr dirty="0"/>
              <a:t>ACA</a:t>
            </a:r>
            <a:r>
              <a:rPr spc="-15" dirty="0"/>
              <a:t> </a:t>
            </a:r>
            <a:r>
              <a:rPr spc="-10" dirty="0"/>
              <a:t>Rate)</a:t>
            </a: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dirty="0"/>
              <a:t>Source:</a:t>
            </a:r>
            <a:r>
              <a:rPr sz="1400" spc="-15" dirty="0"/>
              <a:t> </a:t>
            </a:r>
            <a:r>
              <a:rPr sz="1400" dirty="0"/>
              <a:t>2026</a:t>
            </a:r>
            <a:r>
              <a:rPr sz="1400" spc="15" dirty="0"/>
              <a:t> </a:t>
            </a:r>
            <a:r>
              <a:rPr sz="1400" dirty="0"/>
              <a:t>Advance</a:t>
            </a:r>
            <a:r>
              <a:rPr sz="1400" spc="5" dirty="0"/>
              <a:t> </a:t>
            </a:r>
            <a:r>
              <a:rPr sz="1400" dirty="0"/>
              <a:t>Notice -</a:t>
            </a:r>
            <a:r>
              <a:rPr sz="1400" spc="-10" dirty="0"/>
              <a:t> https://</a:t>
            </a:r>
            <a:r>
              <a:rPr sz="1400" spc="-10" dirty="0">
                <a:hlinkClick r:id="rId3"/>
              </a:rPr>
              <a:t>www.cms.gov/files/document/2026-advance-notice.pdf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3150</Words>
  <Application>Microsoft Office PowerPoint</Application>
  <PresentationFormat>Widescreen</PresentationFormat>
  <Paragraphs>843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Wingdings</vt:lpstr>
      <vt:lpstr>Office Theme</vt:lpstr>
      <vt:lpstr>PowerPoint Presentation</vt:lpstr>
      <vt:lpstr>Introduction</vt:lpstr>
      <vt:lpstr>Benchmark Background</vt:lpstr>
      <vt:lpstr>Benchmark Development</vt:lpstr>
      <vt:lpstr>Benchmark Development</vt:lpstr>
      <vt:lpstr>FFS United States Per Capita Costs (USPCCs)</vt:lpstr>
      <vt:lpstr>Trends</vt:lpstr>
      <vt:lpstr>FFS Growth Rate</vt:lpstr>
      <vt:lpstr>Benchmark Development</vt:lpstr>
      <vt:lpstr>Average Geographic Adjustment (AGA) factors</vt:lpstr>
      <vt:lpstr>2026 Rate Announcement</vt:lpstr>
      <vt:lpstr>Benchmark Study</vt:lpstr>
      <vt:lpstr>Background</vt:lpstr>
      <vt:lpstr>AGA Factor Review</vt:lpstr>
      <vt:lpstr>Results – AGA Factor Review Distribution of AGA relativities around 1.0</vt:lpstr>
      <vt:lpstr>Results – AGA Factor Review County Specific Looks</vt:lpstr>
      <vt:lpstr>Results – AGA Factor Review</vt:lpstr>
      <vt:lpstr>Trend Review</vt:lpstr>
      <vt:lpstr>Illustrative Trend Impact</vt:lpstr>
      <vt:lpstr>Health Plan Experience</vt:lpstr>
      <vt:lpstr>PowerPoint Presentation</vt:lpstr>
      <vt:lpstr>PowerPoint Presentation</vt:lpstr>
      <vt:lpstr> THANK YOU  Tom Kornfield - tkornfield@masthps.com Nick Gipe - nick.gipe@milliman.com Chris Uding - cuding@ucare.org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King</dc:creator>
  <cp:lastModifiedBy>Samuel Amaya</cp:lastModifiedBy>
  <cp:revision>1</cp:revision>
  <dcterms:created xsi:type="dcterms:W3CDTF">2025-04-16T02:08:01Z</dcterms:created>
  <dcterms:modified xsi:type="dcterms:W3CDTF">2025-04-16T02:46:35Z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2025-04-10T00:00:00Z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2025-04-16T00:00:00Z</vt:filetime>
  </property>
  <property fmtid="{D5CDD505-2E9C-101B-9397-08002B2CF9AE}" pid="5" name="Producer">
    <vt:lpwstr>Microsoft® PowerPoint® for Microsoft 365</vt:lpwstr>
  </property>
</Properties>
</file>