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B1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5570" y="6253365"/>
            <a:ext cx="2227833" cy="4105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8999" y="2599182"/>
            <a:ext cx="533400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423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0C2B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5570" y="6253365"/>
            <a:ext cx="2227833" cy="4105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8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40" y="89408"/>
            <a:ext cx="10928578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440" y="1453641"/>
            <a:ext cx="11261725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csscoperations.com/internet/csscw3_files.nsf/F2/PtDUserGroupSlideDeck_20230914_508.pdf/%24FILE/PtDUserGroupSlideDeck_20230914_508.pdf" TargetMode="External"/><Relationship Id="rId4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milliman.com/en/insight/adjusting-the-script-2026-medicare-part-d-risk-adjustment" TargetMode="External"/><Relationship Id="rId4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www.milliman.com/en/insight/prescription-for-change-2025-medicare-part-d-risk-adjustment-model" TargetMode="External"/><Relationship Id="rId6" Type="http://schemas.openxmlformats.org/officeDocument/2006/relationships/hyperlink" Target="https://www.milliman.com/en/insight/adjusting-the-script-2026-medicare-part-d-risk-adjustment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g"/><Relationship Id="rId4" Type="http://schemas.openxmlformats.org/officeDocument/2006/relationships/hyperlink" Target="https://www.milliman.com/en/insight/adjusting-the-script-2026-medicare-part-d-risk-adjustment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hyperlink" Target="mailto:tkornfield@masthps.com" TargetMode="External"/><Relationship Id="rId5" Type="http://schemas.openxmlformats.org/officeDocument/2006/relationships/hyperlink" Target="mailto:nick.johnson@milliman.com" TargetMode="External"/><Relationship Id="rId6" Type="http://schemas.openxmlformats.org/officeDocument/2006/relationships/hyperlink" Target="mailto:m.kazan@scanhealthplan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cms.gov/medicare/health-plans/medicareadvtgspecratestats/downloads/announcement2020.pdf" TargetMode="External"/><Relationship Id="rId4" Type="http://schemas.openxmlformats.org/officeDocument/2006/relationships/hyperlink" Target="https://www.cms.gov/files/document/2024-announcement-pdf.pdf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hyperlink" Target="https://snpalliance.org/snp-alliance-resources/?tax%5Bwpdmcategory%5D=snp-alliance-resources-2" TargetMode="External"/><Relationship Id="rId5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snpalliance.org/snp-alliance-resources/?tax%5Bwpdmcategory%5D=snp-alliance-resources-2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snpalliance.org/snp-alliance-resources/?tax%5Bwpdmcategory%5D=snp-alliance-resources-2" TargetMode="External"/><Relationship Id="rId4" Type="http://schemas.openxmlformats.org/officeDocument/2006/relationships/hyperlink" Target="https://www.milliman.com/en/insight/analysis-of-2024-CMS-proposed-HCC-Model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9" y="-1"/>
              <a:ext cx="12131040" cy="685784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2723515" cy="6858000"/>
            </a:xfrm>
            <a:custGeom>
              <a:avLst/>
              <a:gdLst/>
              <a:ahLst/>
              <a:cxnLst/>
              <a:rect l="l" t="t" r="r" b="b"/>
              <a:pathLst>
                <a:path w="2723515" h="6858000">
                  <a:moveTo>
                    <a:pt x="2723283" y="6858000"/>
                  </a:moveTo>
                  <a:lnTo>
                    <a:pt x="2723283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2723283" y="685800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2328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290" y="3188970"/>
              <a:ext cx="8042275" cy="16205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3611" y="205993"/>
              <a:ext cx="1872106" cy="215341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032251" y="5018023"/>
            <a:ext cx="817753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04775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dirty="0" sz="2400" spc="-35" b="1">
                <a:latin typeface="Calibri"/>
                <a:cs typeface="Calibri"/>
              </a:rPr>
              <a:t>PRESENTATION: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Medicare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Risk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Adjustment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Model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Development PRESENTERS: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60" b="1">
                <a:latin typeface="Calibri"/>
                <a:cs typeface="Calibri"/>
              </a:rPr>
              <a:t>Tom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Kornfield,</a:t>
            </a:r>
            <a:r>
              <a:rPr dirty="0" sz="2400" spc="-55" b="1">
                <a:latin typeface="Calibri"/>
                <a:cs typeface="Calibri"/>
              </a:rPr>
              <a:t> MPP,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MAST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Health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Policy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Solutions </a:t>
            </a:r>
            <a:r>
              <a:rPr dirty="0" sz="2400" b="1">
                <a:latin typeface="Calibri"/>
                <a:cs typeface="Calibri"/>
              </a:rPr>
              <a:t>Nick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Johnson,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FSA,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MAAA,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Milliman</a:t>
            </a:r>
            <a:endParaRPr sz="2400">
              <a:latin typeface="Calibri"/>
              <a:cs typeface="Calibri"/>
            </a:endParaRPr>
          </a:p>
          <a:p>
            <a:pPr marL="12700" marR="2525395" indent="18288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Matt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Kazan,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SCAN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Health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Plan </a:t>
            </a:r>
            <a:r>
              <a:rPr dirty="0" sz="2400" spc="-45" b="1">
                <a:latin typeface="Calibri"/>
                <a:cs typeface="Calibri"/>
              </a:rPr>
              <a:t>DATE: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April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15,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94792" y="1140841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 h="0">
                  <a:moveTo>
                    <a:pt x="0" y="0"/>
                  </a:moveTo>
                  <a:lnTo>
                    <a:pt x="547260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2025</a:t>
            </a:r>
            <a:r>
              <a:rPr dirty="0" spc="-105"/>
              <a:t> </a:t>
            </a:r>
            <a:r>
              <a:rPr dirty="0"/>
              <a:t>RxHCC</a:t>
            </a:r>
            <a:r>
              <a:rPr dirty="0" spc="-75"/>
              <a:t> </a:t>
            </a:r>
            <a:r>
              <a:rPr dirty="0" spc="-10"/>
              <a:t>model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57276" y="1547824"/>
            <a:ext cx="4031615" cy="696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2021/2022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calibration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Reflects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post-</a:t>
            </a:r>
            <a:r>
              <a:rPr dirty="0" sz="2200">
                <a:latin typeface="Calibri"/>
                <a:cs typeface="Calibri"/>
              </a:rPr>
              <a:t>IRA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benefit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design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3776" y="2554350"/>
            <a:ext cx="5460365" cy="2891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37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3709" algn="l"/>
              </a:tabLst>
            </a:pPr>
            <a:r>
              <a:rPr dirty="0" sz="2200">
                <a:latin typeface="Calibri"/>
                <a:cs typeface="Calibri"/>
              </a:rPr>
              <a:t>Initial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CMS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estimates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risk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score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changes</a:t>
            </a:r>
            <a:r>
              <a:rPr dirty="0" baseline="24904" sz="2175" spc="-15">
                <a:latin typeface="Calibri"/>
                <a:cs typeface="Calibri"/>
              </a:rPr>
              <a:t>1</a:t>
            </a:r>
            <a:endParaRPr baseline="24904" sz="2175">
              <a:latin typeface="Calibri"/>
              <a:cs typeface="Calibri"/>
            </a:endParaRPr>
          </a:p>
          <a:p>
            <a:pPr lvl="1" marL="930910" indent="-39814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930910" algn="l"/>
              </a:tabLst>
            </a:pPr>
            <a:r>
              <a:rPr dirty="0" sz="2000" spc="-10">
                <a:latin typeface="Calibri"/>
                <a:cs typeface="Calibri"/>
              </a:rPr>
              <a:t>Non-</a:t>
            </a: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income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(NLI):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-</a:t>
            </a:r>
            <a:r>
              <a:rPr dirty="0" sz="2000" spc="-25">
                <a:latin typeface="Calibri"/>
                <a:cs typeface="Calibri"/>
              </a:rPr>
              <a:t>15%</a:t>
            </a:r>
            <a:endParaRPr sz="2000">
              <a:latin typeface="Calibri"/>
              <a:cs typeface="Calibri"/>
            </a:endParaRPr>
          </a:p>
          <a:p>
            <a:pPr lvl="1" marL="930910" indent="-398145">
              <a:lnSpc>
                <a:spcPct val="100000"/>
              </a:lnSpc>
              <a:buFont typeface="Wingdings"/>
              <a:buChar char=""/>
              <a:tabLst>
                <a:tab pos="930910" algn="l"/>
              </a:tabLst>
            </a:pP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income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(LI):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+20%</a:t>
            </a:r>
            <a:endParaRPr sz="2000">
              <a:latin typeface="Calibri"/>
              <a:cs typeface="Calibri"/>
            </a:endParaRPr>
          </a:p>
          <a:p>
            <a:pPr lvl="1" marL="930910" indent="-398145">
              <a:lnSpc>
                <a:spcPct val="100000"/>
              </a:lnSpc>
              <a:buFont typeface="Wingdings"/>
              <a:buChar char=""/>
              <a:tabLst>
                <a:tab pos="930910" algn="l"/>
              </a:tabLst>
            </a:pP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institutional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(LTI):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+3%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9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473709" indent="-397510">
              <a:lnSpc>
                <a:spcPct val="100000"/>
              </a:lnSpc>
              <a:buFont typeface="Arial"/>
              <a:buChar char="•"/>
              <a:tabLst>
                <a:tab pos="473709" algn="l"/>
              </a:tabLst>
            </a:pPr>
            <a:r>
              <a:rPr dirty="0" sz="2200">
                <a:latin typeface="Calibri"/>
                <a:cs typeface="Calibri"/>
              </a:rPr>
              <a:t>Separate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normalization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factors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MA-</a:t>
            </a:r>
            <a:r>
              <a:rPr dirty="0" sz="2200" spc="-25">
                <a:latin typeface="Calibri"/>
                <a:cs typeface="Calibri"/>
              </a:rPr>
              <a:t>PD</a:t>
            </a:r>
            <a:endParaRPr sz="2200">
              <a:latin typeface="Calibri"/>
              <a:cs typeface="Calibri"/>
            </a:endParaRPr>
          </a:p>
          <a:p>
            <a:pPr marL="473709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PDP</a:t>
            </a:r>
            <a:endParaRPr sz="2200">
              <a:latin typeface="Calibri"/>
              <a:cs typeface="Calibri"/>
            </a:endParaRPr>
          </a:p>
          <a:p>
            <a:pPr lvl="1" marL="930910" indent="-39814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930910" algn="l"/>
              </a:tabLst>
            </a:pPr>
            <a:r>
              <a:rPr dirty="0" sz="2000" spc="-20">
                <a:latin typeface="Calibri"/>
                <a:cs typeface="Calibri"/>
              </a:rPr>
              <a:t>MA-</a:t>
            </a:r>
            <a:r>
              <a:rPr dirty="0" sz="2000">
                <a:latin typeface="Calibri"/>
                <a:cs typeface="Calibri"/>
              </a:rPr>
              <a:t>PD: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1.073</a:t>
            </a:r>
            <a:endParaRPr sz="2000">
              <a:latin typeface="Calibri"/>
              <a:cs typeface="Calibri"/>
            </a:endParaRPr>
          </a:p>
          <a:p>
            <a:pPr lvl="1" marL="930910" indent="-398145">
              <a:lnSpc>
                <a:spcPct val="100000"/>
              </a:lnSpc>
              <a:buFont typeface="Wingdings"/>
              <a:buChar char=""/>
              <a:tabLst>
                <a:tab pos="930910" algn="l"/>
              </a:tabLst>
            </a:pPr>
            <a:r>
              <a:rPr dirty="0" sz="2000">
                <a:latin typeface="Calibri"/>
                <a:cs typeface="Calibri"/>
              </a:rPr>
              <a:t>PDP:</a:t>
            </a:r>
            <a:r>
              <a:rPr dirty="0" sz="2000" spc="-10">
                <a:latin typeface="Calibri"/>
                <a:cs typeface="Calibri"/>
              </a:rPr>
              <a:t> 0.955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9345" y="6089700"/>
            <a:ext cx="867854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Source: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(1)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September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2023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CMS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webinar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https://www.csscoperations.com/internet/csscw3_files.nsf/F2/PtDUserGroupSlideDeck_20230914_508.pdf/$FILE/PtDUserGroupSlideDeck_20230914_508.pdf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18834" y="1531746"/>
            <a:ext cx="52806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Expected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Part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plan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liability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increase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due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IRA</a:t>
            </a:r>
            <a:r>
              <a:rPr dirty="0" baseline="25641" sz="1950" spc="-30" b="1">
                <a:latin typeface="Calibri"/>
                <a:cs typeface="Calibri"/>
              </a:rPr>
              <a:t>1</a:t>
            </a:r>
            <a:endParaRPr baseline="25641" sz="195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7375" y="2008123"/>
            <a:ext cx="5000879" cy="24772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94792" y="1140841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 h="0">
                  <a:moveTo>
                    <a:pt x="0" y="0"/>
                  </a:moveTo>
                  <a:lnTo>
                    <a:pt x="547260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2026</a:t>
            </a:r>
            <a:r>
              <a:rPr dirty="0" spc="-105"/>
              <a:t> </a:t>
            </a:r>
            <a:r>
              <a:rPr dirty="0"/>
              <a:t>RxHCC</a:t>
            </a:r>
            <a:r>
              <a:rPr dirty="0" spc="-75"/>
              <a:t> </a:t>
            </a:r>
            <a:r>
              <a:rPr dirty="0" spc="-10"/>
              <a:t>model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57276" y="1547824"/>
            <a:ext cx="5407660" cy="696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2022/2023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calibration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Reflects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first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year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maximum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fair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price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(MFP)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7276" y="2554350"/>
            <a:ext cx="5146040" cy="2312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Largest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impacts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conditions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commonly</a:t>
            </a:r>
            <a:endParaRPr sz="220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treated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MFP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drugs</a:t>
            </a:r>
            <a:endParaRPr sz="2200">
              <a:latin typeface="Calibri"/>
              <a:cs typeface="Calibri"/>
            </a:endParaRPr>
          </a:p>
          <a:p>
            <a:pPr marL="410209" marR="5080" indent="-398145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Revised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approach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separate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MA-</a:t>
            </a:r>
            <a:r>
              <a:rPr dirty="0" sz="2200">
                <a:latin typeface="Calibri"/>
                <a:cs typeface="Calibri"/>
              </a:rPr>
              <a:t>PD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PDP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normalization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factors</a:t>
            </a:r>
            <a:endParaRPr sz="2200">
              <a:latin typeface="Calibri"/>
              <a:cs typeface="Calibri"/>
            </a:endParaRPr>
          </a:p>
          <a:p>
            <a:pPr lvl="1" marL="867410" indent="-39814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867410" algn="l"/>
              </a:tabLst>
            </a:pPr>
            <a:r>
              <a:rPr dirty="0" sz="2000" spc="-20">
                <a:latin typeface="Calibri"/>
                <a:cs typeface="Calibri"/>
              </a:rPr>
              <a:t>MA-</a:t>
            </a:r>
            <a:r>
              <a:rPr dirty="0" sz="2000">
                <a:latin typeface="Calibri"/>
                <a:cs typeface="Calibri"/>
              </a:rPr>
              <a:t>PD: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1.194</a:t>
            </a:r>
            <a:endParaRPr sz="2000">
              <a:latin typeface="Calibri"/>
              <a:cs typeface="Calibri"/>
            </a:endParaRPr>
          </a:p>
          <a:p>
            <a:pPr lvl="1" marL="867410" indent="-398145">
              <a:lnSpc>
                <a:spcPct val="100000"/>
              </a:lnSpc>
              <a:buFont typeface="Wingdings"/>
              <a:buChar char=""/>
              <a:tabLst>
                <a:tab pos="867410" algn="l"/>
              </a:tabLst>
            </a:pPr>
            <a:r>
              <a:rPr dirty="0" sz="2000">
                <a:latin typeface="Calibri"/>
                <a:cs typeface="Calibri"/>
              </a:rPr>
              <a:t>PDP: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0.887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87465" y="5372480"/>
            <a:ext cx="533844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Source: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white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paper: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https://www.milliman.com/en/insight/adjusting-the-script-2026-medicare-part-d-risk-adjustment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6088" y="1531746"/>
            <a:ext cx="24866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Impacts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key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RxHCCs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7266" y="1915667"/>
            <a:ext cx="5379593" cy="3197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6478905"/>
            </a:xfrm>
            <a:custGeom>
              <a:avLst/>
              <a:gdLst/>
              <a:ahLst/>
              <a:cxnLst/>
              <a:rect l="l" t="t" r="r" b="b"/>
              <a:pathLst>
                <a:path w="12192000" h="6478905">
                  <a:moveTo>
                    <a:pt x="6122784" y="1594396"/>
                  </a:moveTo>
                  <a:lnTo>
                    <a:pt x="6069330" y="1594396"/>
                  </a:lnTo>
                  <a:lnTo>
                    <a:pt x="6069330" y="6478816"/>
                  </a:lnTo>
                  <a:lnTo>
                    <a:pt x="6122784" y="6478816"/>
                  </a:lnTo>
                  <a:lnTo>
                    <a:pt x="6122784" y="1594396"/>
                  </a:lnTo>
                  <a:close/>
                </a:path>
                <a:path w="12192000" h="6478905">
                  <a:moveTo>
                    <a:pt x="12192000" y="0"/>
                  </a:moveTo>
                  <a:lnTo>
                    <a:pt x="0" y="0"/>
                  </a:lnTo>
                  <a:lnTo>
                    <a:pt x="0" y="1357757"/>
                  </a:lnTo>
                  <a:lnTo>
                    <a:pt x="12192000" y="135775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7841" y="89408"/>
            <a:ext cx="1007491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684" algn="l"/>
              </a:tabLst>
            </a:pPr>
            <a:r>
              <a:rPr dirty="0">
                <a:solidFill>
                  <a:srgbClr val="FFFFFF"/>
                </a:solidFill>
              </a:rPr>
              <a:t>RxHCC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model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change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impacts</a:t>
            </a:r>
            <a:r>
              <a:rPr dirty="0">
                <a:solidFill>
                  <a:srgbClr val="FFFFFF"/>
                </a:solidFill>
              </a:rPr>
              <a:t>	by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plan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type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631569" y="1722247"/>
            <a:ext cx="30905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2025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RxHCC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vs.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2023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RxHCC</a:t>
            </a:r>
            <a:r>
              <a:rPr dirty="0" baseline="25641" sz="1950" spc="-15" b="1">
                <a:latin typeface="Calibri"/>
                <a:cs typeface="Calibri"/>
              </a:rPr>
              <a:t>1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82230" y="1722247"/>
            <a:ext cx="3089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2026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RxHCC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vs.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2025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RxHCC</a:t>
            </a:r>
            <a:r>
              <a:rPr dirty="0" baseline="25641" sz="1950" spc="-15" b="1">
                <a:latin typeface="Calibri"/>
                <a:cs typeface="Calibri"/>
              </a:rPr>
              <a:t>2</a:t>
            </a:r>
            <a:endParaRPr baseline="25641" sz="19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42809" y="2136305"/>
            <a:ext cx="10295255" cy="4011929"/>
            <a:chOff x="1042809" y="2136305"/>
            <a:chExt cx="10295255" cy="4011929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809" y="2136317"/>
              <a:ext cx="4056507" cy="40112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6482" y="2136305"/>
              <a:ext cx="4171315" cy="388137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74649" y="6264655"/>
            <a:ext cx="739902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latin typeface="Calibri"/>
                <a:cs typeface="Calibri"/>
              </a:rPr>
              <a:t>Sources:</a:t>
            </a:r>
            <a:endParaRPr sz="10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AutoNum type="arabicParenBoth"/>
              <a:tabLst>
                <a:tab pos="240029" algn="l"/>
              </a:tabLst>
            </a:pP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white</a:t>
            </a:r>
            <a:r>
              <a:rPr dirty="0" sz="1050" spc="2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paper: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5"/>
              </a:rPr>
              <a:t>https://www.milliman.com/en/insight/prescription-for-change-2025-medicare-part-d-risk-adjustment-model</a:t>
            </a:r>
            <a:endParaRPr sz="10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AutoNum type="arabicParenBoth"/>
              <a:tabLst>
                <a:tab pos="240029" algn="l"/>
              </a:tabLst>
            </a:pP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1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white</a:t>
            </a:r>
            <a:r>
              <a:rPr dirty="0" sz="1050" spc="1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paper:</a:t>
            </a:r>
            <a:r>
              <a:rPr dirty="0" sz="1050" spc="125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6"/>
              </a:rPr>
              <a:t>https://www.milliman.com/en/insight/adjusting-the-script-2026-medicare-part-d-risk-adjustment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-1" y="6132942"/>
              <a:ext cx="12192000" cy="725170"/>
            </a:xfrm>
            <a:custGeom>
              <a:avLst/>
              <a:gdLst/>
              <a:ahLst/>
              <a:cxnLst/>
              <a:rect l="l" t="t" r="r" b="b"/>
              <a:pathLst>
                <a:path w="12192000" h="725170">
                  <a:moveTo>
                    <a:pt x="12192000" y="0"/>
                  </a:moveTo>
                  <a:lnTo>
                    <a:pt x="0" y="0"/>
                  </a:lnTo>
                  <a:lnTo>
                    <a:pt x="0" y="725055"/>
                  </a:lnTo>
                  <a:lnTo>
                    <a:pt x="12192000" y="725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5570" y="6253365"/>
              <a:ext cx="2227833" cy="4105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dirty="0"/>
              <a:t>Normalization</a:t>
            </a:r>
            <a:r>
              <a:rPr dirty="0" spc="-220"/>
              <a:t> </a:t>
            </a:r>
            <a:r>
              <a:rPr dirty="0"/>
              <a:t>factor</a:t>
            </a:r>
            <a:r>
              <a:rPr dirty="0" spc="-210"/>
              <a:t> </a:t>
            </a:r>
            <a:r>
              <a:rPr dirty="0" spc="-10"/>
              <a:t>methodological</a:t>
            </a:r>
            <a:r>
              <a:rPr dirty="0" spc="-229"/>
              <a:t> </a:t>
            </a:r>
            <a:r>
              <a:rPr dirty="0" spc="-10"/>
              <a:t>change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756" y="1959610"/>
            <a:ext cx="5751576" cy="339521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57276" y="5597753"/>
            <a:ext cx="69977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Source: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white</a:t>
            </a:r>
            <a:r>
              <a:rPr dirty="0" sz="1050" spc="114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paper:</a:t>
            </a:r>
            <a:r>
              <a:rPr dirty="0" sz="1050" spc="80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https://www.milliman.com/en/insight/adjusting-the-script-2026-medicare-part-d-risk-adjustment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4740" y="1483232"/>
            <a:ext cx="59626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Change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RxHCC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normalization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factors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(PY2024-</a:t>
            </a:r>
            <a:r>
              <a:rPr dirty="0" sz="2000" spc="-10" b="1">
                <a:latin typeface="Calibri"/>
                <a:cs typeface="Calibri"/>
              </a:rPr>
              <a:t>PY2026)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15998" y="4683378"/>
            <a:ext cx="3867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25971" y="4683378"/>
            <a:ext cx="3867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35945" y="4683378"/>
            <a:ext cx="3867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2026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917" y="2594609"/>
            <a:ext cx="6393180" cy="140208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2442210" marR="5080" indent="-2430145">
              <a:lnSpc>
                <a:spcPct val="100699"/>
              </a:lnSpc>
              <a:spcBef>
                <a:spcPts val="60"/>
              </a:spcBef>
            </a:pPr>
            <a:r>
              <a:rPr dirty="0" spc="-35">
                <a:solidFill>
                  <a:srgbClr val="FFFFFF"/>
                </a:solidFill>
              </a:rPr>
              <a:t>Encounter-</a:t>
            </a:r>
            <a:r>
              <a:rPr dirty="0">
                <a:solidFill>
                  <a:srgbClr val="FFFFFF"/>
                </a:solidFill>
              </a:rPr>
              <a:t>based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risk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score model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83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6287" y="145224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9525"/>
                  </a:moveTo>
                  <a:lnTo>
                    <a:pt x="2789" y="2789"/>
                  </a:lnTo>
                  <a:lnTo>
                    <a:pt x="9525" y="0"/>
                  </a:lnTo>
                  <a:lnTo>
                    <a:pt x="16260" y="2789"/>
                  </a:lnTo>
                  <a:lnTo>
                    <a:pt x="19050" y="9525"/>
                  </a:lnTo>
                  <a:lnTo>
                    <a:pt x="16260" y="16260"/>
                  </a:lnTo>
                  <a:lnTo>
                    <a:pt x="9525" y="19050"/>
                  </a:lnTo>
                  <a:lnTo>
                    <a:pt x="2789" y="1626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6523" y="1505203"/>
              <a:ext cx="2301240" cy="12700"/>
            </a:xfrm>
            <a:custGeom>
              <a:avLst/>
              <a:gdLst/>
              <a:ahLst/>
              <a:cxnLst/>
              <a:rect l="l" t="t" r="r" b="b"/>
              <a:pathLst>
                <a:path w="2301240" h="12700">
                  <a:moveTo>
                    <a:pt x="0" y="0"/>
                  </a:moveTo>
                  <a:lnTo>
                    <a:pt x="2300770" y="1257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30363" y="0"/>
              <a:ext cx="2324100" cy="6858000"/>
            </a:xfrm>
            <a:custGeom>
              <a:avLst/>
              <a:gdLst/>
              <a:ahLst/>
              <a:cxnLst/>
              <a:rect l="l" t="t" r="r" b="b"/>
              <a:pathLst>
                <a:path w="2324100" h="6858000">
                  <a:moveTo>
                    <a:pt x="23235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23591" y="6858000"/>
                  </a:lnTo>
                  <a:lnTo>
                    <a:pt x="2323592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4399" y="6273774"/>
              <a:ext cx="2232279" cy="41056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0400" y="1505203"/>
              <a:ext cx="4063619" cy="228371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2026</a:t>
            </a:r>
            <a:r>
              <a:rPr dirty="0" spc="-125"/>
              <a:t> </a:t>
            </a:r>
            <a:r>
              <a:rPr dirty="0"/>
              <a:t>Advance</a:t>
            </a:r>
            <a:r>
              <a:rPr dirty="0" spc="-100"/>
              <a:t> </a:t>
            </a:r>
            <a:r>
              <a:rPr dirty="0" spc="-10"/>
              <a:t>Notice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557276" y="1756994"/>
            <a:ext cx="6350635" cy="4370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“CMS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been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working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calibrating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risk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adjustment </a:t>
            </a:r>
            <a:r>
              <a:rPr dirty="0" sz="2000" b="1">
                <a:latin typeface="Calibri"/>
                <a:cs typeface="Calibri"/>
              </a:rPr>
              <a:t>model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using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encounter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data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(diagnosis,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cost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use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submitted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plans),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20">
                <a:latin typeface="Calibri"/>
                <a:cs typeface="Calibri"/>
              </a:rPr>
              <a:t> able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start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phasing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encounter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data-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-25">
                <a:latin typeface="Calibri"/>
                <a:cs typeface="Calibri"/>
              </a:rPr>
              <a:t> as </a:t>
            </a:r>
            <a:r>
              <a:rPr dirty="0" sz="2000" b="1">
                <a:latin typeface="Calibri"/>
                <a:cs typeface="Calibri"/>
              </a:rPr>
              <a:t>early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CY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2027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encounter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data-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20">
                <a:latin typeface="Calibri"/>
                <a:cs typeface="Calibri"/>
              </a:rPr>
              <a:t> risk </a:t>
            </a:r>
            <a:r>
              <a:rPr dirty="0" sz="2000">
                <a:latin typeface="Calibri"/>
                <a:cs typeface="Calibri"/>
              </a:rPr>
              <a:t>adjustment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consistent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section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1853(a)(1)(C)(ii)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Act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95885">
              <a:lnSpc>
                <a:spcPct val="100000"/>
              </a:lnSpc>
              <a:spcBef>
                <a:spcPts val="605"/>
              </a:spcBef>
            </a:pPr>
            <a:r>
              <a:rPr dirty="0" sz="2000">
                <a:latin typeface="Calibri"/>
                <a:cs typeface="Calibri"/>
              </a:rPr>
              <a:t>Given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encounter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likely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better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predictor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relative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costs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FFS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claims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Traditional </a:t>
            </a:r>
            <a:r>
              <a:rPr dirty="0" sz="2000">
                <a:latin typeface="Calibri"/>
                <a:cs typeface="Calibri"/>
              </a:rPr>
              <a:t>Medicare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remove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need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make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the </a:t>
            </a:r>
            <a:r>
              <a:rPr dirty="0" sz="2000" b="1">
                <a:latin typeface="Calibri"/>
                <a:cs typeface="Calibri"/>
              </a:rPr>
              <a:t>adjustment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coding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pattern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differences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this </a:t>
            </a:r>
            <a:r>
              <a:rPr dirty="0" sz="2000">
                <a:latin typeface="Calibri"/>
                <a:cs typeface="Calibri"/>
              </a:rPr>
              <a:t>provision,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believe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moving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risk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adjustment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model 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encounter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important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improvement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 payment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accuracy</a:t>
            </a:r>
            <a:r>
              <a:rPr dirty="0" sz="2000" spc="-10">
                <a:latin typeface="Calibri"/>
                <a:cs typeface="Calibri"/>
              </a:rPr>
              <a:t>.”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41115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5" h="6858000">
                  <a:moveTo>
                    <a:pt x="96301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63015" y="6858000"/>
                  </a:lnTo>
                  <a:lnTo>
                    <a:pt x="963015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739" y="1655826"/>
            <a:ext cx="2795270" cy="1125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3600" spc="-10" b="1">
                <a:latin typeface="Calibri"/>
                <a:cs typeface="Calibri"/>
              </a:rPr>
              <a:t>Actuarial </a:t>
            </a:r>
            <a:r>
              <a:rPr dirty="0" sz="3600" spc="-20" b="1">
                <a:latin typeface="Calibri"/>
                <a:cs typeface="Calibri"/>
              </a:rPr>
              <a:t>considerations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48529" y="683412"/>
            <a:ext cx="6344285" cy="20834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Underlying</a:t>
            </a:r>
            <a:r>
              <a:rPr dirty="0" sz="2200" spc="-20">
                <a:latin typeface="Calibri"/>
                <a:cs typeface="Calibri"/>
              </a:rPr>
              <a:t> data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HCC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model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changes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Linkage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benchmarks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AGA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factors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Coding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pattern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adjustment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normalization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</a:t>
            </a:r>
            <a:endParaRPr sz="22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Implications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SNPs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-1" y="6132942"/>
              <a:ext cx="12192000" cy="725170"/>
            </a:xfrm>
            <a:custGeom>
              <a:avLst/>
              <a:gdLst/>
              <a:ahLst/>
              <a:cxnLst/>
              <a:rect l="l" t="t" r="r" b="b"/>
              <a:pathLst>
                <a:path w="12192000" h="725170">
                  <a:moveTo>
                    <a:pt x="12192000" y="0"/>
                  </a:moveTo>
                  <a:lnTo>
                    <a:pt x="0" y="0"/>
                  </a:lnTo>
                  <a:lnTo>
                    <a:pt x="0" y="725055"/>
                  </a:lnTo>
                  <a:lnTo>
                    <a:pt x="12192000" y="725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5570" y="6253365"/>
              <a:ext cx="2227833" cy="4105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902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Caveats,</a:t>
            </a:r>
            <a:r>
              <a:rPr dirty="0" spc="-165"/>
              <a:t> </a:t>
            </a:r>
            <a:r>
              <a:rPr dirty="0"/>
              <a:t>limitations,</a:t>
            </a:r>
            <a:r>
              <a:rPr dirty="0" spc="-160"/>
              <a:t> </a:t>
            </a:r>
            <a:r>
              <a:rPr dirty="0"/>
              <a:t>and</a:t>
            </a:r>
            <a:r>
              <a:rPr dirty="0" spc="-160"/>
              <a:t> </a:t>
            </a:r>
            <a:r>
              <a:rPr dirty="0" spc="-10"/>
              <a:t>qualifications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5"/>
              </a:spcBef>
            </a:pPr>
            <a:r>
              <a:rPr dirty="0"/>
              <a:t>Slides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“Risk</a:t>
            </a:r>
            <a:r>
              <a:rPr dirty="0" spc="-25"/>
              <a:t> </a:t>
            </a:r>
            <a:r>
              <a:rPr dirty="0"/>
              <a:t>score</a:t>
            </a:r>
            <a:r>
              <a:rPr dirty="0" spc="-45"/>
              <a:t> </a:t>
            </a:r>
            <a:r>
              <a:rPr dirty="0"/>
              <a:t>model</a:t>
            </a:r>
            <a:r>
              <a:rPr dirty="0" spc="-35"/>
              <a:t> </a:t>
            </a:r>
            <a:r>
              <a:rPr dirty="0" spc="-10"/>
              <a:t>changes”</a:t>
            </a:r>
            <a:r>
              <a:rPr dirty="0" spc="-15"/>
              <a:t> </a:t>
            </a:r>
            <a:r>
              <a:rPr dirty="0"/>
              <a:t>section</a:t>
            </a:r>
            <a:r>
              <a:rPr dirty="0" spc="-25"/>
              <a:t> </a:t>
            </a:r>
            <a:r>
              <a:rPr dirty="0"/>
              <a:t>were</a:t>
            </a:r>
            <a:r>
              <a:rPr dirty="0" spc="-40"/>
              <a:t> </a:t>
            </a:r>
            <a:r>
              <a:rPr dirty="0" spc="-10"/>
              <a:t>prepared</a:t>
            </a:r>
            <a:r>
              <a:rPr dirty="0" spc="-20"/>
              <a:t> </a:t>
            </a:r>
            <a:r>
              <a:rPr dirty="0"/>
              <a:t>by</a:t>
            </a:r>
            <a:r>
              <a:rPr dirty="0" spc="-20"/>
              <a:t> </a:t>
            </a:r>
            <a:r>
              <a:rPr dirty="0"/>
              <a:t>Nick</a:t>
            </a:r>
            <a:r>
              <a:rPr dirty="0" spc="-40"/>
              <a:t> </a:t>
            </a:r>
            <a:r>
              <a:rPr dirty="0"/>
              <a:t>Johnson,</a:t>
            </a:r>
            <a:r>
              <a:rPr dirty="0" spc="-35"/>
              <a:t> </a:t>
            </a:r>
            <a:r>
              <a:rPr dirty="0"/>
              <a:t>FSA,</a:t>
            </a:r>
            <a:r>
              <a:rPr dirty="0" spc="-45"/>
              <a:t> </a:t>
            </a:r>
            <a:r>
              <a:rPr dirty="0"/>
              <a:t>MAAA.</a:t>
            </a:r>
            <a:r>
              <a:rPr dirty="0" spc="-55"/>
              <a:t> </a:t>
            </a:r>
            <a:r>
              <a:rPr dirty="0"/>
              <a:t>Nick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Principal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10"/>
              <a:t> </a:t>
            </a:r>
            <a:r>
              <a:rPr dirty="0"/>
              <a:t>Actuary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 spc="-10"/>
              <a:t>Milliman,</a:t>
            </a:r>
            <a:r>
              <a:rPr dirty="0" spc="-30"/>
              <a:t> </a:t>
            </a:r>
            <a:r>
              <a:rPr dirty="0" spc="-50"/>
              <a:t>a </a:t>
            </a:r>
            <a:r>
              <a:rPr dirty="0"/>
              <a:t>member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American</a:t>
            </a:r>
            <a:r>
              <a:rPr dirty="0" spc="-40"/>
              <a:t> </a:t>
            </a:r>
            <a:r>
              <a:rPr dirty="0" spc="-10"/>
              <a:t>Academy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Actuaries,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meets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qualification standards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 spc="-10"/>
              <a:t>performing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0"/>
              <a:t> analysis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report.</a:t>
            </a:r>
            <a:r>
              <a:rPr dirty="0" spc="-25"/>
              <a:t> </a:t>
            </a:r>
            <a:r>
              <a:rPr dirty="0" spc="-60"/>
              <a:t>To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best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25"/>
              <a:t>his </a:t>
            </a:r>
            <a:r>
              <a:rPr dirty="0" spc="-10"/>
              <a:t>knowledge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20"/>
              <a:t>belief,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 spc="-10"/>
              <a:t>information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 spc="-10"/>
              <a:t>complete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accurate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has</a:t>
            </a:r>
            <a:r>
              <a:rPr dirty="0" spc="-20"/>
              <a:t> </a:t>
            </a:r>
            <a:r>
              <a:rPr dirty="0"/>
              <a:t>been</a:t>
            </a:r>
            <a:r>
              <a:rPr dirty="0" spc="-25"/>
              <a:t> </a:t>
            </a:r>
            <a:r>
              <a:rPr dirty="0" spc="-10"/>
              <a:t>prepared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accordance </a:t>
            </a:r>
            <a:r>
              <a:rPr dirty="0"/>
              <a:t>with</a:t>
            </a:r>
            <a:r>
              <a:rPr dirty="0" spc="-40"/>
              <a:t> </a:t>
            </a:r>
            <a:r>
              <a:rPr dirty="0" spc="-10"/>
              <a:t>generally</a:t>
            </a:r>
            <a:r>
              <a:rPr dirty="0" spc="-25"/>
              <a:t> </a:t>
            </a:r>
            <a:r>
              <a:rPr dirty="0"/>
              <a:t>recognized</a:t>
            </a:r>
            <a:r>
              <a:rPr dirty="0" spc="2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accepted</a:t>
            </a:r>
            <a:r>
              <a:rPr dirty="0" spc="-20"/>
              <a:t> </a:t>
            </a:r>
            <a:r>
              <a:rPr dirty="0" spc="-10"/>
              <a:t>actuarial principles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practices.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views</a:t>
            </a:r>
            <a:r>
              <a:rPr dirty="0" spc="-25"/>
              <a:t> </a:t>
            </a:r>
            <a:r>
              <a:rPr dirty="0" spc="-10"/>
              <a:t>expressed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 spc="-10"/>
              <a:t>presentation </a:t>
            </a:r>
            <a:r>
              <a:rPr dirty="0"/>
              <a:t>are</a:t>
            </a:r>
            <a:r>
              <a:rPr dirty="0" spc="-35"/>
              <a:t> </a:t>
            </a:r>
            <a:r>
              <a:rPr dirty="0"/>
              <a:t>strictly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views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presenters,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views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Milliman,</a:t>
            </a:r>
            <a:r>
              <a:rPr dirty="0" spc="-25"/>
              <a:t> </a:t>
            </a:r>
            <a:r>
              <a:rPr dirty="0"/>
              <a:t>Inc.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/>
              <a:t>any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global</a:t>
            </a:r>
            <a:r>
              <a:rPr dirty="0" spc="-25"/>
              <a:t> </a:t>
            </a:r>
            <a:r>
              <a:rPr dirty="0" spc="-10"/>
              <a:t>subsidiaries.</a:t>
            </a:r>
            <a:r>
              <a:rPr dirty="0" spc="-20"/>
              <a:t> </a:t>
            </a:r>
            <a:r>
              <a:rPr dirty="0" spc="-10"/>
              <a:t>Milliman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 spc="-10"/>
              <a:t>independent</a:t>
            </a:r>
            <a:r>
              <a:rPr dirty="0" spc="5"/>
              <a:t> </a:t>
            </a:r>
            <a:r>
              <a:rPr dirty="0"/>
              <a:t>firm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provides</a:t>
            </a:r>
            <a:r>
              <a:rPr dirty="0" spc="-30"/>
              <a:t> </a:t>
            </a:r>
            <a:r>
              <a:rPr dirty="0"/>
              <a:t>unbiased</a:t>
            </a:r>
            <a:r>
              <a:rPr dirty="0" spc="-15"/>
              <a:t> </a:t>
            </a:r>
            <a:r>
              <a:rPr dirty="0" spc="-10"/>
              <a:t>research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analysis</a:t>
            </a:r>
            <a:r>
              <a:rPr dirty="0" spc="-20"/>
              <a:t> </a:t>
            </a:r>
            <a:r>
              <a:rPr dirty="0"/>
              <a:t>on</a:t>
            </a:r>
            <a:r>
              <a:rPr dirty="0" spc="-35"/>
              <a:t> </a:t>
            </a:r>
            <a:r>
              <a:rPr dirty="0"/>
              <a:t>behalf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many</a:t>
            </a:r>
            <a:r>
              <a:rPr dirty="0" spc="-20"/>
              <a:t> </a:t>
            </a:r>
            <a:r>
              <a:rPr dirty="0" spc="-10"/>
              <a:t>clients.</a:t>
            </a:r>
            <a:r>
              <a:rPr dirty="0" spc="-30"/>
              <a:t> </a:t>
            </a:r>
            <a:r>
              <a:rPr dirty="0"/>
              <a:t>Milliman</a:t>
            </a:r>
            <a:r>
              <a:rPr dirty="0" spc="-25"/>
              <a:t> </a:t>
            </a:r>
            <a:r>
              <a:rPr dirty="0"/>
              <a:t>does</a:t>
            </a:r>
            <a:r>
              <a:rPr dirty="0" spc="-25"/>
              <a:t> </a:t>
            </a:r>
            <a:r>
              <a:rPr dirty="0"/>
              <a:t>not</a:t>
            </a:r>
            <a:r>
              <a:rPr dirty="0" spc="-40"/>
              <a:t> </a:t>
            </a:r>
            <a:r>
              <a:rPr dirty="0"/>
              <a:t>take</a:t>
            </a:r>
            <a:r>
              <a:rPr dirty="0" spc="-10"/>
              <a:t> </a:t>
            </a:r>
            <a:r>
              <a:rPr dirty="0" spc="-25"/>
              <a:t>any </a:t>
            </a:r>
            <a:r>
              <a:rPr dirty="0"/>
              <a:t>specific</a:t>
            </a:r>
            <a:r>
              <a:rPr dirty="0" spc="-40"/>
              <a:t> </a:t>
            </a:r>
            <a:r>
              <a:rPr dirty="0"/>
              <a:t>position</a:t>
            </a:r>
            <a:r>
              <a:rPr dirty="0" spc="-30"/>
              <a:t> </a:t>
            </a:r>
            <a:r>
              <a:rPr dirty="0"/>
              <a:t>on</a:t>
            </a:r>
            <a:r>
              <a:rPr dirty="0" spc="-40"/>
              <a:t> </a:t>
            </a:r>
            <a:r>
              <a:rPr dirty="0" spc="-10"/>
              <a:t>matters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public</a:t>
            </a:r>
            <a:r>
              <a:rPr dirty="0" spc="-15"/>
              <a:t> </a:t>
            </a:r>
            <a:r>
              <a:rPr dirty="0" spc="-10"/>
              <a:t>policy.</a:t>
            </a:r>
          </a:p>
          <a:p>
            <a:pPr marL="12700" marR="127635">
              <a:lnSpc>
                <a:spcPct val="100000"/>
              </a:lnSpc>
              <a:spcBef>
                <a:spcPts val="1680"/>
              </a:spcBef>
            </a:pP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information</a:t>
            </a:r>
            <a:r>
              <a:rPr dirty="0" spc="-35"/>
              <a:t> </a:t>
            </a:r>
            <a:r>
              <a:rPr dirty="0"/>
              <a:t>these</a:t>
            </a:r>
            <a:r>
              <a:rPr dirty="0" spc="-20"/>
              <a:t> </a:t>
            </a:r>
            <a:r>
              <a:rPr dirty="0"/>
              <a:t>slides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 spc="-10"/>
              <a:t>provided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educational </a:t>
            </a:r>
            <a:r>
              <a:rPr dirty="0"/>
              <a:t>use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attendees</a:t>
            </a:r>
            <a:r>
              <a:rPr dirty="0" spc="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SNP</a:t>
            </a:r>
            <a:r>
              <a:rPr dirty="0" spc="-45"/>
              <a:t> </a:t>
            </a:r>
            <a:r>
              <a:rPr dirty="0"/>
              <a:t>Alliance</a:t>
            </a:r>
            <a:r>
              <a:rPr dirty="0" spc="-25"/>
              <a:t> </a:t>
            </a:r>
            <a:r>
              <a:rPr dirty="0"/>
              <a:t>spring</a:t>
            </a:r>
            <a:r>
              <a:rPr dirty="0" spc="-25"/>
              <a:t> </a:t>
            </a:r>
            <a:r>
              <a:rPr dirty="0"/>
              <a:t>forum</a:t>
            </a:r>
            <a:r>
              <a:rPr dirty="0" spc="-55"/>
              <a:t> </a:t>
            </a:r>
            <a:r>
              <a:rPr dirty="0"/>
              <a:t>taking</a:t>
            </a:r>
            <a:r>
              <a:rPr dirty="0" spc="-15"/>
              <a:t> </a:t>
            </a:r>
            <a:r>
              <a:rPr dirty="0"/>
              <a:t>place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35"/>
              <a:t> </a:t>
            </a:r>
            <a:r>
              <a:rPr dirty="0"/>
              <a:t>April</a:t>
            </a:r>
            <a:r>
              <a:rPr dirty="0" spc="-20"/>
              <a:t> </a:t>
            </a:r>
            <a:r>
              <a:rPr dirty="0"/>
              <a:t>14,</a:t>
            </a:r>
            <a:r>
              <a:rPr dirty="0" spc="-25"/>
              <a:t> </a:t>
            </a:r>
            <a:r>
              <a:rPr dirty="0"/>
              <a:t>2025.</a:t>
            </a:r>
            <a:r>
              <a:rPr dirty="0" spc="-20"/>
              <a:t> </a:t>
            </a:r>
            <a:r>
              <a:rPr dirty="0"/>
              <a:t>It</a:t>
            </a:r>
            <a:r>
              <a:rPr dirty="0" spc="-20"/>
              <a:t> </a:t>
            </a:r>
            <a:r>
              <a:rPr dirty="0"/>
              <a:t>should</a:t>
            </a:r>
            <a:r>
              <a:rPr dirty="0" spc="-25"/>
              <a:t> not </a:t>
            </a:r>
            <a:r>
              <a:rPr dirty="0"/>
              <a:t>be</a:t>
            </a:r>
            <a:r>
              <a:rPr dirty="0" spc="-35"/>
              <a:t> </a:t>
            </a:r>
            <a:r>
              <a:rPr dirty="0" spc="-10"/>
              <a:t>considered</a:t>
            </a:r>
            <a:r>
              <a:rPr dirty="0" spc="-35"/>
              <a:t> </a:t>
            </a:r>
            <a:r>
              <a:rPr dirty="0"/>
              <a:t>complete</a:t>
            </a:r>
            <a:r>
              <a:rPr dirty="0" spc="-15"/>
              <a:t> </a:t>
            </a:r>
            <a:r>
              <a:rPr dirty="0"/>
              <a:t>without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oral</a:t>
            </a:r>
            <a:r>
              <a:rPr dirty="0" spc="-50"/>
              <a:t> </a:t>
            </a:r>
            <a:r>
              <a:rPr dirty="0" spc="-10"/>
              <a:t>comments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 spc="-10"/>
              <a:t>accompany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presentation.</a:t>
            </a:r>
            <a:r>
              <a:rPr dirty="0" spc="-25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-10"/>
              <a:t>intended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provide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audience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actuarial</a:t>
            </a:r>
            <a:r>
              <a:rPr dirty="0" spc="-10"/>
              <a:t> perspective </a:t>
            </a:r>
            <a:r>
              <a:rPr dirty="0"/>
              <a:t>on</a:t>
            </a:r>
            <a:r>
              <a:rPr dirty="0" spc="-45"/>
              <a:t> </a:t>
            </a:r>
            <a:r>
              <a:rPr dirty="0" spc="-10"/>
              <a:t>Medicare</a:t>
            </a:r>
            <a:r>
              <a:rPr dirty="0" spc="-15"/>
              <a:t> </a:t>
            </a:r>
            <a:r>
              <a:rPr dirty="0" spc="-10"/>
              <a:t>Advantage</a:t>
            </a:r>
            <a:r>
              <a:rPr dirty="0" spc="-20"/>
              <a:t> </a:t>
            </a:r>
            <a:r>
              <a:rPr dirty="0" spc="-10"/>
              <a:t>payment</a:t>
            </a:r>
            <a:r>
              <a:rPr dirty="0" spc="-15"/>
              <a:t> </a:t>
            </a:r>
            <a:r>
              <a:rPr dirty="0"/>
              <a:t>policies.</a:t>
            </a:r>
            <a:r>
              <a:rPr dirty="0" spc="-45"/>
              <a:t> </a:t>
            </a:r>
            <a:r>
              <a:rPr dirty="0"/>
              <a:t>All</a:t>
            </a:r>
            <a:r>
              <a:rPr dirty="0" spc="-30"/>
              <a:t> </a:t>
            </a:r>
            <a:r>
              <a:rPr dirty="0"/>
              <a:t>figures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 spc="-10"/>
              <a:t>presentation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 spc="-10"/>
              <a:t>illustrative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 spc="-10"/>
              <a:t>educational</a:t>
            </a:r>
            <a:r>
              <a:rPr dirty="0" spc="-20"/>
              <a:t> </a:t>
            </a:r>
            <a:r>
              <a:rPr dirty="0"/>
              <a:t>purposes</a:t>
            </a:r>
            <a:r>
              <a:rPr dirty="0" spc="-20"/>
              <a:t> </a:t>
            </a:r>
            <a:r>
              <a:rPr dirty="0" spc="-10"/>
              <a:t>only.</a:t>
            </a:r>
            <a:r>
              <a:rPr dirty="0" spc="-15"/>
              <a:t> </a:t>
            </a:r>
            <a:r>
              <a:rPr dirty="0"/>
              <a:t>It</a:t>
            </a:r>
            <a:r>
              <a:rPr dirty="0" spc="-25"/>
              <a:t> </a:t>
            </a:r>
            <a:r>
              <a:rPr dirty="0"/>
              <a:t>would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 spc="-10"/>
              <a:t>appropriate</a:t>
            </a:r>
            <a:r>
              <a:rPr dirty="0" spc="-30"/>
              <a:t> </a:t>
            </a:r>
            <a:r>
              <a:rPr dirty="0" spc="-25"/>
              <a:t>to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 spc="-10"/>
              <a:t>information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/>
              <a:t>any</a:t>
            </a:r>
            <a:r>
              <a:rPr dirty="0" spc="-25"/>
              <a:t> </a:t>
            </a:r>
            <a:r>
              <a:rPr dirty="0"/>
              <a:t>other</a:t>
            </a:r>
            <a:r>
              <a:rPr dirty="0" spc="-35"/>
              <a:t> </a:t>
            </a:r>
            <a:r>
              <a:rPr dirty="0" spc="-10"/>
              <a:t>purpose.</a:t>
            </a:r>
          </a:p>
          <a:p>
            <a:pPr marL="12700" marR="16510">
              <a:lnSpc>
                <a:spcPct val="100000"/>
              </a:lnSpc>
              <a:spcBef>
                <a:spcPts val="1680"/>
              </a:spcBef>
            </a:pPr>
            <a:r>
              <a:rPr dirty="0"/>
              <a:t>This</a:t>
            </a:r>
            <a:r>
              <a:rPr dirty="0" spc="-15"/>
              <a:t> </a:t>
            </a:r>
            <a:r>
              <a:rPr dirty="0" spc="-10"/>
              <a:t>information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not</a:t>
            </a:r>
            <a:r>
              <a:rPr dirty="0" spc="-20"/>
              <a:t> </a:t>
            </a:r>
            <a:r>
              <a:rPr dirty="0" spc="-10"/>
              <a:t>intended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benefit</a:t>
            </a:r>
            <a:r>
              <a:rPr dirty="0" spc="-10"/>
              <a:t> </a:t>
            </a:r>
            <a:r>
              <a:rPr dirty="0"/>
              <a:t>third</a:t>
            </a:r>
            <a:r>
              <a:rPr dirty="0" spc="-15"/>
              <a:t> </a:t>
            </a:r>
            <a:r>
              <a:rPr dirty="0" spc="-10"/>
              <a:t>parties.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author</a:t>
            </a:r>
            <a:r>
              <a:rPr dirty="0" spc="-15"/>
              <a:t> </a:t>
            </a:r>
            <a:r>
              <a:rPr dirty="0" spc="-10"/>
              <a:t>makes</a:t>
            </a:r>
            <a:r>
              <a:rPr dirty="0" spc="-15"/>
              <a:t> </a:t>
            </a:r>
            <a:r>
              <a:rPr dirty="0"/>
              <a:t>no</a:t>
            </a:r>
            <a:r>
              <a:rPr dirty="0" spc="-25"/>
              <a:t> </a:t>
            </a:r>
            <a:r>
              <a:rPr dirty="0" spc="-20"/>
              <a:t>representations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 spc="-10"/>
              <a:t>warranties</a:t>
            </a:r>
            <a:r>
              <a:rPr dirty="0" spc="-25"/>
              <a:t> </a:t>
            </a:r>
            <a:r>
              <a:rPr dirty="0" spc="-10"/>
              <a:t>regarding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contents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this</a:t>
            </a:r>
            <a:r>
              <a:rPr dirty="0" spc="-10"/>
              <a:t> </a:t>
            </a:r>
            <a:r>
              <a:rPr dirty="0"/>
              <a:t>report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10"/>
              <a:t>third parties.</a:t>
            </a:r>
            <a:r>
              <a:rPr dirty="0" spc="-35"/>
              <a:t> </a:t>
            </a:r>
            <a:r>
              <a:rPr dirty="0" spc="-10"/>
              <a:t>Similarly,</a:t>
            </a:r>
            <a:r>
              <a:rPr dirty="0" spc="-45"/>
              <a:t> </a:t>
            </a:r>
            <a:r>
              <a:rPr dirty="0"/>
              <a:t>third</a:t>
            </a:r>
            <a:r>
              <a:rPr dirty="0" spc="-20"/>
              <a:t> </a:t>
            </a:r>
            <a:r>
              <a:rPr dirty="0"/>
              <a:t>parties</a:t>
            </a:r>
            <a:r>
              <a:rPr dirty="0" spc="-25"/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 spc="-10"/>
              <a:t>instructed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place</a:t>
            </a:r>
            <a:r>
              <a:rPr dirty="0" spc="-30"/>
              <a:t> </a:t>
            </a:r>
            <a:r>
              <a:rPr dirty="0"/>
              <a:t>no</a:t>
            </a:r>
            <a:r>
              <a:rPr dirty="0" spc="-25"/>
              <a:t> </a:t>
            </a:r>
            <a:r>
              <a:rPr dirty="0" spc="-10"/>
              <a:t>reliance</a:t>
            </a:r>
            <a:r>
              <a:rPr dirty="0" spc="-15"/>
              <a:t> </a:t>
            </a:r>
            <a:r>
              <a:rPr dirty="0"/>
              <a:t>upon</a:t>
            </a:r>
            <a:r>
              <a:rPr dirty="0" spc="-40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 spc="-10"/>
              <a:t>information.</a:t>
            </a:r>
            <a:r>
              <a:rPr dirty="0" spc="-45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responsibility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any</a:t>
            </a:r>
            <a:r>
              <a:rPr dirty="0" spc="15"/>
              <a:t> </a:t>
            </a:r>
            <a:r>
              <a:rPr dirty="0"/>
              <a:t>recipient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/>
              <a:t>report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make</a:t>
            </a:r>
            <a:r>
              <a:rPr dirty="0" spc="-35"/>
              <a:t> </a:t>
            </a:r>
            <a:r>
              <a:rPr dirty="0" spc="-25"/>
              <a:t>an </a:t>
            </a:r>
            <a:r>
              <a:rPr dirty="0" spc="-10"/>
              <a:t>independent</a:t>
            </a:r>
            <a:r>
              <a:rPr dirty="0" spc="10"/>
              <a:t> </a:t>
            </a:r>
            <a:r>
              <a:rPr dirty="0" spc="-10"/>
              <a:t>determination</a:t>
            </a:r>
            <a:r>
              <a:rPr dirty="0"/>
              <a:t> as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usefulness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0"/>
              <a:t> information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their</a:t>
            </a:r>
            <a:r>
              <a:rPr dirty="0" spc="-20"/>
              <a:t> </a:t>
            </a:r>
            <a:r>
              <a:rPr dirty="0" spc="-10"/>
              <a:t>organization.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information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report</a:t>
            </a:r>
            <a:r>
              <a:rPr dirty="0" spc="-35"/>
              <a:t> </a:t>
            </a:r>
            <a:r>
              <a:rPr dirty="0"/>
              <a:t>does</a:t>
            </a:r>
            <a:r>
              <a:rPr dirty="0" spc="10"/>
              <a:t> </a:t>
            </a:r>
            <a:r>
              <a:rPr dirty="0"/>
              <a:t>not</a:t>
            </a:r>
            <a:r>
              <a:rPr dirty="0" spc="-25"/>
              <a:t> </a:t>
            </a:r>
            <a:r>
              <a:rPr dirty="0" spc="-10"/>
              <a:t>constitute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legal</a:t>
            </a:r>
            <a:r>
              <a:rPr dirty="0" spc="-20"/>
              <a:t> </a:t>
            </a:r>
            <a:r>
              <a:rPr dirty="0" spc="-10"/>
              <a:t>opinion.</a:t>
            </a:r>
            <a:r>
              <a:rPr dirty="0" spc="500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-10"/>
              <a:t>important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seek</a:t>
            </a:r>
            <a:r>
              <a:rPr dirty="0" spc="-30"/>
              <a:t> </a:t>
            </a:r>
            <a:r>
              <a:rPr dirty="0"/>
              <a:t>guidance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45"/>
              <a:t> </a:t>
            </a:r>
            <a:r>
              <a:rPr dirty="0"/>
              <a:t>counsel</a:t>
            </a:r>
            <a:r>
              <a:rPr dirty="0" spc="-35"/>
              <a:t> </a:t>
            </a:r>
            <a:r>
              <a:rPr dirty="0" spc="-10"/>
              <a:t>before</a:t>
            </a:r>
            <a:r>
              <a:rPr dirty="0" spc="-35"/>
              <a:t> </a:t>
            </a:r>
            <a:r>
              <a:rPr dirty="0"/>
              <a:t>making</a:t>
            </a:r>
            <a:r>
              <a:rPr dirty="0" spc="-25"/>
              <a:t> </a:t>
            </a:r>
            <a:r>
              <a:rPr dirty="0"/>
              <a:t>any</a:t>
            </a:r>
            <a:r>
              <a:rPr dirty="0" spc="-25"/>
              <a:t> </a:t>
            </a:r>
            <a:r>
              <a:rPr dirty="0"/>
              <a:t>decisions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 spc="-10"/>
              <a:t>respect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determination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impact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10"/>
              <a:t> likelihood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any</a:t>
            </a:r>
            <a:r>
              <a:rPr dirty="0" spc="-30"/>
              <a:t> </a:t>
            </a:r>
            <a:r>
              <a:rPr dirty="0"/>
              <a:t>legislative</a:t>
            </a:r>
            <a:r>
              <a:rPr dirty="0" spc="-15"/>
              <a:t> </a:t>
            </a:r>
            <a:r>
              <a:rPr dirty="0" spc="-25"/>
              <a:t>or </a:t>
            </a:r>
            <a:r>
              <a:rPr dirty="0" spc="-10"/>
              <a:t>regulatory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Medicare</a:t>
            </a:r>
            <a:r>
              <a:rPr dirty="0" spc="-35"/>
              <a:t> </a:t>
            </a:r>
            <a:r>
              <a:rPr dirty="0" spc="-10"/>
              <a:t>Advantage</a:t>
            </a:r>
            <a:r>
              <a:rPr dirty="0" spc="-5"/>
              <a:t> </a:t>
            </a:r>
            <a:r>
              <a:rPr dirty="0" spc="-10"/>
              <a:t>program.</a:t>
            </a: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dirty="0"/>
              <a:t>This</a:t>
            </a:r>
            <a:r>
              <a:rPr dirty="0" spc="-25"/>
              <a:t> </a:t>
            </a:r>
            <a:r>
              <a:rPr dirty="0"/>
              <a:t>analysis</a:t>
            </a:r>
            <a:r>
              <a:rPr dirty="0" spc="-20"/>
              <a:t> </a:t>
            </a:r>
            <a:r>
              <a:rPr dirty="0"/>
              <a:t>has</a:t>
            </a:r>
            <a:r>
              <a:rPr dirty="0" spc="-25"/>
              <a:t> </a:t>
            </a:r>
            <a:r>
              <a:rPr dirty="0"/>
              <a:t>relied</a:t>
            </a:r>
            <a:r>
              <a:rPr dirty="0" spc="-20"/>
              <a:t> </a:t>
            </a:r>
            <a:r>
              <a:rPr dirty="0"/>
              <a:t>on</a:t>
            </a:r>
            <a:r>
              <a:rPr dirty="0" spc="-40"/>
              <a:t> </a:t>
            </a:r>
            <a:r>
              <a:rPr dirty="0"/>
              <a:t>data</a:t>
            </a:r>
            <a:r>
              <a:rPr dirty="0" spc="-25"/>
              <a:t> </a:t>
            </a:r>
            <a:r>
              <a:rPr dirty="0"/>
              <a:t>from</a:t>
            </a:r>
            <a:r>
              <a:rPr dirty="0" spc="-55"/>
              <a:t> </a:t>
            </a:r>
            <a:r>
              <a:rPr dirty="0"/>
              <a:t>CMS</a:t>
            </a:r>
            <a:r>
              <a:rPr dirty="0" spc="-30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well</a:t>
            </a:r>
            <a:r>
              <a:rPr dirty="0" spc="-40"/>
              <a:t> </a:t>
            </a:r>
            <a:r>
              <a:rPr dirty="0"/>
              <a:t>as</a:t>
            </a:r>
            <a:r>
              <a:rPr dirty="0" spc="-25"/>
              <a:t> </a:t>
            </a:r>
            <a:r>
              <a:rPr dirty="0"/>
              <a:t>other</a:t>
            </a:r>
            <a:r>
              <a:rPr dirty="0" spc="-40"/>
              <a:t> </a:t>
            </a:r>
            <a:r>
              <a:rPr dirty="0" spc="-10"/>
              <a:t>publicly-</a:t>
            </a:r>
            <a:r>
              <a:rPr dirty="0"/>
              <a:t>available and</a:t>
            </a:r>
            <a:r>
              <a:rPr dirty="0" spc="-25"/>
              <a:t> </a:t>
            </a:r>
            <a:r>
              <a:rPr dirty="0" spc="-10"/>
              <a:t>proprietary</a:t>
            </a:r>
            <a:r>
              <a:rPr dirty="0" spc="-35"/>
              <a:t> </a:t>
            </a:r>
            <a:r>
              <a:rPr dirty="0"/>
              <a:t>sources.</a:t>
            </a:r>
            <a:r>
              <a:rPr dirty="0" spc="-45"/>
              <a:t> </a:t>
            </a:r>
            <a:r>
              <a:rPr dirty="0"/>
              <a:t>If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underlying</a:t>
            </a:r>
            <a:r>
              <a:rPr dirty="0" spc="-5"/>
              <a:t> </a:t>
            </a:r>
            <a:r>
              <a:rPr dirty="0"/>
              <a:t>data</a:t>
            </a:r>
            <a:r>
              <a:rPr dirty="0" spc="-25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 spc="-10"/>
              <a:t>information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-10"/>
              <a:t>inaccurate</a:t>
            </a:r>
            <a:r>
              <a:rPr dirty="0" spc="-15"/>
              <a:t> </a:t>
            </a:r>
            <a:r>
              <a:rPr dirty="0" spc="-25"/>
              <a:t>or </a:t>
            </a:r>
            <a:r>
              <a:rPr dirty="0" spc="-10"/>
              <a:t>incomplete,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results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/>
              <a:t>analysis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35"/>
              <a:t> </a:t>
            </a:r>
            <a:r>
              <a:rPr dirty="0" spc="-10"/>
              <a:t>likewise</a:t>
            </a:r>
            <a:r>
              <a:rPr dirty="0" spc="-30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 spc="-10"/>
              <a:t>inaccurate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 spc="-10"/>
              <a:t>incomplete.</a:t>
            </a:r>
            <a:r>
              <a:rPr dirty="0" spc="-25"/>
              <a:t> </a:t>
            </a:r>
            <a:r>
              <a:rPr dirty="0"/>
              <a:t>We</a:t>
            </a:r>
            <a:r>
              <a:rPr dirty="0" spc="-30"/>
              <a:t> </a:t>
            </a:r>
            <a:r>
              <a:rPr dirty="0" spc="-10"/>
              <a:t>performed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limited</a:t>
            </a:r>
            <a:r>
              <a:rPr dirty="0" spc="-35"/>
              <a:t> </a:t>
            </a:r>
            <a:r>
              <a:rPr dirty="0"/>
              <a:t>review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data</a:t>
            </a:r>
            <a:r>
              <a:rPr dirty="0" spc="15"/>
              <a:t> </a:t>
            </a:r>
            <a:r>
              <a:rPr dirty="0"/>
              <a:t>used</a:t>
            </a:r>
            <a:r>
              <a:rPr dirty="0" spc="-30"/>
              <a:t> </a:t>
            </a:r>
            <a:r>
              <a:rPr dirty="0"/>
              <a:t>directly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our</a:t>
            </a:r>
            <a:r>
              <a:rPr dirty="0" spc="-35"/>
              <a:t> </a:t>
            </a:r>
            <a:r>
              <a:rPr dirty="0"/>
              <a:t>analysis</a:t>
            </a:r>
            <a:r>
              <a:rPr dirty="0" spc="-30"/>
              <a:t> </a:t>
            </a:r>
            <a:r>
              <a:rPr dirty="0" spc="-25"/>
              <a:t>for </a:t>
            </a:r>
            <a:r>
              <a:rPr dirty="0" spc="-10"/>
              <a:t>reasonableness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consistency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have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25"/>
              <a:t> </a:t>
            </a:r>
            <a:r>
              <a:rPr dirty="0"/>
              <a:t>found</a:t>
            </a:r>
            <a:r>
              <a:rPr dirty="0" spc="-45"/>
              <a:t> </a:t>
            </a:r>
            <a:r>
              <a:rPr dirty="0" spc="-10"/>
              <a:t>material</a:t>
            </a:r>
            <a:r>
              <a:rPr dirty="0" spc="-35"/>
              <a:t> </a:t>
            </a:r>
            <a:r>
              <a:rPr dirty="0" spc="-10"/>
              <a:t>defects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data.</a:t>
            </a:r>
            <a:r>
              <a:rPr dirty="0" spc="-20"/>
              <a:t> </a:t>
            </a:r>
            <a:r>
              <a:rPr dirty="0" spc="-10"/>
              <a:t>We</a:t>
            </a:r>
            <a:r>
              <a:rPr dirty="0" spc="-40"/>
              <a:t> </a:t>
            </a:r>
            <a:r>
              <a:rPr dirty="0"/>
              <a:t>have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audited</a:t>
            </a:r>
            <a:r>
              <a:rPr dirty="0" spc="-15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 spc="-10"/>
              <a:t>verified</a:t>
            </a:r>
            <a:r>
              <a:rPr dirty="0" spc="-4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/>
              <a:t>data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/>
              <a:t>other</a:t>
            </a:r>
            <a:r>
              <a:rPr dirty="0" spc="-40"/>
              <a:t> </a:t>
            </a:r>
            <a:r>
              <a:rPr dirty="0" spc="-10"/>
              <a:t>information.</a:t>
            </a:r>
            <a:r>
              <a:rPr dirty="0" spc="-50"/>
              <a:t> </a:t>
            </a:r>
            <a:r>
              <a:rPr dirty="0"/>
              <a:t>Such</a:t>
            </a:r>
            <a:r>
              <a:rPr dirty="0" spc="-45"/>
              <a:t> </a:t>
            </a:r>
            <a:r>
              <a:rPr dirty="0" spc="-50"/>
              <a:t>a </a:t>
            </a:r>
            <a:r>
              <a:rPr dirty="0"/>
              <a:t>review</a:t>
            </a:r>
            <a:r>
              <a:rPr dirty="0" spc="-30"/>
              <a:t> </a:t>
            </a:r>
            <a:r>
              <a:rPr dirty="0"/>
              <a:t>was</a:t>
            </a:r>
            <a:r>
              <a:rPr dirty="0" spc="-50"/>
              <a:t> </a:t>
            </a:r>
            <a:r>
              <a:rPr dirty="0"/>
              <a:t>beyond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scope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 spc="-10"/>
              <a:t>presentation.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14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Plan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perspective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46728" y="3437001"/>
            <a:ext cx="510032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Matt</a:t>
            </a:r>
            <a:r>
              <a:rPr dirty="0" sz="3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Kazan,</a:t>
            </a:r>
            <a:r>
              <a:rPr dirty="0" sz="32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r>
              <a:rPr dirty="0" sz="3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3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44"/>
            <a:ext cx="12192000" cy="6858000"/>
            <a:chOff x="0" y="-44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44"/>
              <a:ext cx="12192000" cy="685788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3640894"/>
              <a:ext cx="12191365" cy="3217545"/>
            </a:xfrm>
            <a:custGeom>
              <a:avLst/>
              <a:gdLst/>
              <a:ahLst/>
              <a:cxnLst/>
              <a:rect l="l" t="t" r="r" b="b"/>
              <a:pathLst>
                <a:path w="12191365" h="3217545">
                  <a:moveTo>
                    <a:pt x="12191111" y="0"/>
                  </a:moveTo>
                  <a:lnTo>
                    <a:pt x="0" y="0"/>
                  </a:lnTo>
                  <a:lnTo>
                    <a:pt x="0" y="3217037"/>
                  </a:lnTo>
                  <a:lnTo>
                    <a:pt x="12191111" y="3217037"/>
                  </a:lnTo>
                  <a:lnTo>
                    <a:pt x="12191111" y="0"/>
                  </a:lnTo>
                  <a:close/>
                </a:path>
              </a:pathLst>
            </a:custGeom>
            <a:solidFill>
              <a:srgbClr val="FFFFFF">
                <a:alpha val="9058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754632" y="3614369"/>
            <a:ext cx="8682355" cy="1174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960880" algn="l"/>
                <a:tab pos="8669020" algn="l"/>
              </a:tabLst>
            </a:pPr>
            <a:r>
              <a:rPr dirty="0" u="sng" sz="75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THANK</a:t>
            </a:r>
            <a:r>
              <a:rPr dirty="0" u="sng" sz="75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75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</a:t>
            </a:r>
            <a:r>
              <a:rPr dirty="0" u="sng" sz="75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7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53920" y="4790694"/>
            <a:ext cx="540385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PRESENTERS: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60" b="1">
                <a:latin typeface="Calibri"/>
                <a:cs typeface="Calibri"/>
              </a:rPr>
              <a:t>Tom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Kornfield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tkornfield@masthps.com</a:t>
            </a:r>
            <a:r>
              <a:rPr dirty="0" u="none" sz="2400" spc="-10" b="1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Nick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Johnson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5"/>
              </a:rPr>
              <a:t>nick.johnson@milliman.com</a:t>
            </a:r>
            <a:r>
              <a:rPr dirty="0" u="none" sz="2400" spc="-10" b="1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Matt</a:t>
            </a:r>
            <a:r>
              <a:rPr dirty="0" u="none" sz="2400" spc="-10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Kazan</a:t>
            </a:r>
            <a:r>
              <a:rPr dirty="0" u="none" sz="2400" spc="-95" b="1"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6"/>
              </a:rPr>
              <a:t>m.kazan@scanhealthplan.com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745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33370" y="3437001"/>
            <a:ext cx="752729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0" b="1">
                <a:solidFill>
                  <a:srgbClr val="FFFFFF"/>
                </a:solidFill>
                <a:latin typeface="Calibri"/>
                <a:cs typeface="Calibri"/>
              </a:rPr>
              <a:t>Tom</a:t>
            </a:r>
            <a:r>
              <a:rPr dirty="0" sz="3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Kornfield,</a:t>
            </a:r>
            <a:r>
              <a:rPr dirty="0" sz="3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MAST</a:t>
            </a:r>
            <a:r>
              <a:rPr dirty="0" sz="32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3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dirty="0" sz="3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Recent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model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69463" y="3437001"/>
            <a:ext cx="60534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Nick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Johnson,</a:t>
            </a:r>
            <a:r>
              <a:rPr dirty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FSA,</a:t>
            </a:r>
            <a:r>
              <a:rPr dirty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MAAA,</a:t>
            </a:r>
            <a:r>
              <a:rPr dirty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Milliman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861" y="2599182"/>
            <a:ext cx="576643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HCC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model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udpate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(v28)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6478905"/>
            </a:xfrm>
            <a:custGeom>
              <a:avLst/>
              <a:gdLst/>
              <a:ahLst/>
              <a:cxnLst/>
              <a:rect l="l" t="t" r="r" b="b"/>
              <a:pathLst>
                <a:path w="12192000" h="6478905">
                  <a:moveTo>
                    <a:pt x="6122784" y="1594396"/>
                  </a:moveTo>
                  <a:lnTo>
                    <a:pt x="6069330" y="1594396"/>
                  </a:lnTo>
                  <a:lnTo>
                    <a:pt x="6069330" y="6478816"/>
                  </a:lnTo>
                  <a:lnTo>
                    <a:pt x="6122784" y="6478816"/>
                  </a:lnTo>
                  <a:lnTo>
                    <a:pt x="6122784" y="1594396"/>
                  </a:lnTo>
                  <a:close/>
                </a:path>
                <a:path w="12192000" h="6478905">
                  <a:moveTo>
                    <a:pt x="12192000" y="0"/>
                  </a:moveTo>
                  <a:lnTo>
                    <a:pt x="0" y="0"/>
                  </a:lnTo>
                  <a:lnTo>
                    <a:pt x="0" y="1357757"/>
                  </a:lnTo>
                  <a:lnTo>
                    <a:pt x="12192000" y="135775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Part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35">
                <a:solidFill>
                  <a:srgbClr val="FFFFFF"/>
                </a:solidFill>
              </a:rPr>
              <a:t>CMS-</a:t>
            </a:r>
            <a:r>
              <a:rPr dirty="0">
                <a:solidFill>
                  <a:srgbClr val="FFFFFF"/>
                </a:solidFill>
              </a:rPr>
              <a:t>HCC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model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update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(v28)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99973" y="1722247"/>
            <a:ext cx="46405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Routine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data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updates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(CMS-</a:t>
            </a:r>
            <a:r>
              <a:rPr dirty="0" sz="2200">
                <a:latin typeface="Calibri"/>
                <a:cs typeface="Calibri"/>
              </a:rPr>
              <a:t>HCC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v27)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7173" y="2057526"/>
            <a:ext cx="269811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10209" algn="l"/>
              </a:tabLst>
            </a:pP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recalibration</a:t>
            </a:r>
            <a:endParaRPr sz="20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buFont typeface="Wingdings"/>
              <a:buChar char=""/>
              <a:tabLst>
                <a:tab pos="410209" algn="l"/>
              </a:tabLst>
            </a:pPr>
            <a:r>
              <a:rPr dirty="0" sz="2000" spc="-10">
                <a:latin typeface="Calibri"/>
                <a:cs typeface="Calibri"/>
              </a:rPr>
              <a:t>ICD-</a:t>
            </a:r>
            <a:r>
              <a:rPr dirty="0" sz="2000">
                <a:latin typeface="Calibri"/>
                <a:cs typeface="Calibri"/>
              </a:rPr>
              <a:t>10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diagnosis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basis</a:t>
            </a:r>
            <a:endParaRPr sz="20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buFont typeface="Wingdings"/>
              <a:buChar char=""/>
              <a:tabLst>
                <a:tab pos="410209" algn="l"/>
              </a:tabLst>
            </a:pPr>
            <a:r>
              <a:rPr dirty="0" sz="2000">
                <a:latin typeface="Calibri"/>
                <a:cs typeface="Calibri"/>
              </a:rPr>
              <a:t>HCC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reclassification</a:t>
            </a:r>
            <a:endParaRPr sz="20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buFont typeface="Wingdings"/>
              <a:buChar char=""/>
              <a:tabLst>
                <a:tab pos="410209" algn="l"/>
              </a:tabLst>
            </a:pPr>
            <a:r>
              <a:rPr dirty="0" sz="2000">
                <a:latin typeface="Calibri"/>
                <a:cs typeface="Calibri"/>
              </a:rPr>
              <a:t>HCC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selection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9973" y="3642740"/>
            <a:ext cx="4904105" cy="2250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10209" algn="l"/>
              </a:tabLst>
            </a:pPr>
            <a:r>
              <a:rPr dirty="0" sz="2200">
                <a:latin typeface="Calibri"/>
                <a:cs typeface="Calibri"/>
              </a:rPr>
              <a:t>Principle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update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(CMS-</a:t>
            </a:r>
            <a:r>
              <a:rPr dirty="0" sz="2200">
                <a:latin typeface="Calibri"/>
                <a:cs typeface="Calibri"/>
              </a:rPr>
              <a:t>HCC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v28)</a:t>
            </a:r>
            <a:endParaRPr sz="2200">
              <a:latin typeface="Calibri"/>
              <a:cs typeface="Calibri"/>
            </a:endParaRPr>
          </a:p>
          <a:p>
            <a:pPr lvl="1" marL="867410" marR="5080" indent="-39814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867410" algn="l"/>
              </a:tabLst>
            </a:pPr>
            <a:r>
              <a:rPr dirty="0" sz="2000">
                <a:latin typeface="Calibri"/>
                <a:cs typeface="Calibri"/>
              </a:rPr>
              <a:t>Constrain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diabetes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HCCs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(36,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37,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38)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same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  <a:p>
            <a:pPr lvl="1" marL="867410" indent="-398145">
              <a:lnSpc>
                <a:spcPct val="100000"/>
              </a:lnSpc>
              <a:buFont typeface="Wingdings"/>
              <a:buChar char=""/>
              <a:tabLst>
                <a:tab pos="867410" algn="l"/>
              </a:tabLst>
            </a:pPr>
            <a:r>
              <a:rPr dirty="0" sz="2000">
                <a:latin typeface="Calibri"/>
                <a:cs typeface="Calibri"/>
              </a:rPr>
              <a:t>Constrain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HCCs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(224,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225,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226)</a:t>
            </a:r>
            <a:endParaRPr sz="2000">
              <a:latin typeface="Calibri"/>
              <a:cs typeface="Calibri"/>
            </a:endParaRPr>
          </a:p>
          <a:p>
            <a:pPr lvl="1" marL="867410" indent="-398145">
              <a:lnSpc>
                <a:spcPct val="100000"/>
              </a:lnSpc>
              <a:buFont typeface="Wingdings"/>
              <a:buChar char=""/>
              <a:tabLst>
                <a:tab pos="867410" algn="l"/>
              </a:tabLst>
            </a:pPr>
            <a:r>
              <a:rPr dirty="0" sz="2000">
                <a:latin typeface="Calibri"/>
                <a:cs typeface="Calibri"/>
              </a:rPr>
              <a:t>Remove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HCCs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47,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230,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265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9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410209" indent="-397510">
              <a:lnSpc>
                <a:spcPct val="100000"/>
              </a:lnSpc>
              <a:buFont typeface="Arial"/>
              <a:buChar char="•"/>
              <a:tabLst>
                <a:tab pos="410209" algn="l"/>
              </a:tabLst>
            </a:pPr>
            <a:r>
              <a:rPr dirty="0" sz="2200" spc="-10">
                <a:latin typeface="Calibri"/>
                <a:cs typeface="Calibri"/>
              </a:rPr>
              <a:t>3-</a:t>
            </a:r>
            <a:r>
              <a:rPr dirty="0" sz="2200">
                <a:latin typeface="Calibri"/>
                <a:cs typeface="Calibri"/>
              </a:rPr>
              <a:t>year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phase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10">
                <a:latin typeface="Calibri"/>
                <a:cs typeface="Calibri"/>
              </a:rPr>
              <a:t> (2024-2026)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704838" y="3422650"/>
          <a:ext cx="4946015" cy="231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675"/>
                <a:gridCol w="1188720"/>
                <a:gridCol w="1188720"/>
              </a:tblGrid>
              <a:tr h="57848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B8A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v24</a:t>
                      </a:r>
                      <a:r>
                        <a:rPr dirty="0" baseline="26455" sz="1575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Coefficient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B8A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v28</a:t>
                      </a:r>
                      <a:r>
                        <a:rPr dirty="0" baseline="26455" sz="1575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Coefficient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B8A2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2075" marR="717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Diabetes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Acute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Complications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0.340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0.186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2075" marR="564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Diabetes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Chronic Complications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0.340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0.186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F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2075" marR="960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Diabetes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without Complications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0.107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0.186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6D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6455155" y="2430272"/>
            <a:ext cx="537146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95655" marR="784225" indent="79565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Principle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10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Example</a:t>
            </a:r>
            <a:r>
              <a:rPr dirty="0" sz="2000" b="1">
                <a:latin typeface="Calibri"/>
                <a:cs typeface="Calibri"/>
              </a:rPr>
              <a:t> Change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Diabetes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HCC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coefficients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Community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Full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Benefit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Dual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Aged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Model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Segment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0575" y="6261912"/>
            <a:ext cx="806069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latin typeface="Calibri"/>
                <a:cs typeface="Calibri"/>
              </a:rPr>
              <a:t>Sources: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2020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CMS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Rate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Announcement: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https://www.cms.gov/medicare/health-plans/medicareadvtgspecratestats/downloads/announcement2020.pdf</a:t>
            </a:r>
            <a:r>
              <a:rPr dirty="0" u="none" sz="1050" spc="-10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none" sz="1050">
                <a:latin typeface="Calibri"/>
                <a:cs typeface="Calibri"/>
              </a:rPr>
              <a:t>2024</a:t>
            </a:r>
            <a:r>
              <a:rPr dirty="0" u="none" sz="1050" spc="35">
                <a:latin typeface="Calibri"/>
                <a:cs typeface="Calibri"/>
              </a:rPr>
              <a:t> </a:t>
            </a:r>
            <a:r>
              <a:rPr dirty="0" u="none" sz="1050">
                <a:latin typeface="Calibri"/>
                <a:cs typeface="Calibri"/>
              </a:rPr>
              <a:t>CMS</a:t>
            </a:r>
            <a:r>
              <a:rPr dirty="0" u="none" sz="1050" spc="35">
                <a:latin typeface="Calibri"/>
                <a:cs typeface="Calibri"/>
              </a:rPr>
              <a:t> </a:t>
            </a:r>
            <a:r>
              <a:rPr dirty="0" u="none" sz="1050">
                <a:latin typeface="Calibri"/>
                <a:cs typeface="Calibri"/>
              </a:rPr>
              <a:t>MA</a:t>
            </a:r>
            <a:r>
              <a:rPr dirty="0" u="none" sz="1050" spc="50">
                <a:latin typeface="Calibri"/>
                <a:cs typeface="Calibri"/>
              </a:rPr>
              <a:t> </a:t>
            </a:r>
            <a:r>
              <a:rPr dirty="0" u="none" sz="1050">
                <a:latin typeface="Calibri"/>
                <a:cs typeface="Calibri"/>
              </a:rPr>
              <a:t>Rate</a:t>
            </a:r>
            <a:r>
              <a:rPr dirty="0" u="none" sz="1050" spc="35">
                <a:latin typeface="Calibri"/>
                <a:cs typeface="Calibri"/>
              </a:rPr>
              <a:t> </a:t>
            </a:r>
            <a:r>
              <a:rPr dirty="0" u="none" sz="1050">
                <a:latin typeface="Calibri"/>
                <a:cs typeface="Calibri"/>
              </a:rPr>
              <a:t>Announcement:</a:t>
            </a:r>
            <a:r>
              <a:rPr dirty="0" u="none" sz="1050" spc="25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https://www.cms.gov/files/document/2024-announcement-pdf.pdf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83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341115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5" h="6858000">
                  <a:moveTo>
                    <a:pt x="96301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63015" y="6858000"/>
                  </a:lnTo>
                  <a:lnTo>
                    <a:pt x="963015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8739" y="1648205"/>
            <a:ext cx="2512060" cy="14020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60"/>
              </a:spcBef>
            </a:pPr>
            <a:r>
              <a:rPr dirty="0" sz="4500" b="1">
                <a:latin typeface="Calibri"/>
                <a:cs typeface="Calibri"/>
              </a:rPr>
              <a:t>v28</a:t>
            </a:r>
            <a:r>
              <a:rPr dirty="0" sz="4500" spc="-10" b="1">
                <a:latin typeface="Calibri"/>
                <a:cs typeface="Calibri"/>
              </a:rPr>
              <a:t> model impact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27523" y="5594400"/>
            <a:ext cx="567880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Source: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Feb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2024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analysis </a:t>
            </a:r>
            <a:r>
              <a:rPr dirty="0" sz="1050" spc="-10">
                <a:latin typeface="Calibri"/>
                <a:cs typeface="Calibri"/>
              </a:rPr>
              <a:t>(commissioned </a:t>
            </a:r>
            <a:r>
              <a:rPr dirty="0" sz="1050">
                <a:latin typeface="Calibri"/>
                <a:cs typeface="Calibri"/>
              </a:rPr>
              <a:t>by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SNP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Alliance)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https://snpalliance.org/snp-alliance-</a:t>
            </a:r>
            <a:r>
              <a:rPr dirty="0" u="none" sz="1050" spc="-10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resources/?tax%5Bwpdmcategory%5D=snp-alliance-resources-</a:t>
            </a:r>
            <a:r>
              <a:rPr dirty="0" u="sng" sz="1050" spc="-5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5688" y="571245"/>
            <a:ext cx="36607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Model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change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impact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plan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type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6313" y="1034796"/>
            <a:ext cx="7398765" cy="2808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41115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5" h="6858000">
                  <a:moveTo>
                    <a:pt x="96301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63015" y="6858000"/>
                  </a:lnTo>
                  <a:lnTo>
                    <a:pt x="963015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739" y="1648205"/>
            <a:ext cx="2512060" cy="14020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60"/>
              </a:spcBef>
            </a:pPr>
            <a:r>
              <a:rPr dirty="0" sz="4500" b="1">
                <a:latin typeface="Calibri"/>
                <a:cs typeface="Calibri"/>
              </a:rPr>
              <a:t>v28</a:t>
            </a:r>
            <a:r>
              <a:rPr dirty="0" sz="4500" spc="-10" b="1">
                <a:latin typeface="Calibri"/>
                <a:cs typeface="Calibri"/>
              </a:rPr>
              <a:t> model impact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490" rIns="0" bIns="0" rtlCol="0" vert="horz">
            <a:spAutoFit/>
          </a:bodyPr>
          <a:lstStyle/>
          <a:p>
            <a:pPr marL="43180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Distribution</a:t>
            </a:r>
            <a:r>
              <a:rPr dirty="0" sz="2000" spc="-60"/>
              <a:t> </a:t>
            </a:r>
            <a:r>
              <a:rPr dirty="0" sz="2000"/>
              <a:t>of</a:t>
            </a:r>
            <a:r>
              <a:rPr dirty="0" sz="2000" spc="-30"/>
              <a:t> </a:t>
            </a:r>
            <a:r>
              <a:rPr dirty="0" sz="2000" spc="-10"/>
              <a:t>plan-</a:t>
            </a:r>
            <a:r>
              <a:rPr dirty="0" sz="2000"/>
              <a:t>level</a:t>
            </a:r>
            <a:r>
              <a:rPr dirty="0" sz="2000" spc="-30"/>
              <a:t> </a:t>
            </a:r>
            <a:r>
              <a:rPr dirty="0" sz="2000"/>
              <a:t>model</a:t>
            </a:r>
            <a:r>
              <a:rPr dirty="0" sz="2000" spc="-40"/>
              <a:t> </a:t>
            </a:r>
            <a:r>
              <a:rPr dirty="0" sz="2000"/>
              <a:t>change</a:t>
            </a:r>
            <a:r>
              <a:rPr dirty="0" sz="2000" spc="-25"/>
              <a:t> </a:t>
            </a:r>
            <a:r>
              <a:rPr dirty="0" sz="2000"/>
              <a:t>impacts:</a:t>
            </a:r>
            <a:r>
              <a:rPr dirty="0" sz="2000" spc="-50"/>
              <a:t> </a:t>
            </a:r>
            <a:r>
              <a:rPr dirty="0" sz="2000" spc="-10"/>
              <a:t>D-</a:t>
            </a:r>
            <a:r>
              <a:rPr dirty="0" sz="2000" spc="-25"/>
              <a:t>SNP</a:t>
            </a:r>
            <a:endParaRPr sz="2000"/>
          </a:p>
        </p:txBody>
      </p:sp>
      <p:grpSp>
        <p:nvGrpSpPr>
          <p:cNvPr id="7" name="object 7" descr=""/>
          <p:cNvGrpSpPr/>
          <p:nvPr/>
        </p:nvGrpSpPr>
        <p:grpSpPr>
          <a:xfrm>
            <a:off x="4650866" y="724788"/>
            <a:ext cx="7097395" cy="4866640"/>
            <a:chOff x="4650866" y="724788"/>
            <a:chExt cx="7097395" cy="486664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866" y="724788"/>
              <a:ext cx="7097394" cy="216230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0866" y="3429025"/>
              <a:ext cx="7097394" cy="216230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651375" y="3045409"/>
            <a:ext cx="57658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Distribution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plan-</a:t>
            </a:r>
            <a:r>
              <a:rPr dirty="0" sz="2000" b="1">
                <a:latin typeface="Calibri"/>
                <a:cs typeface="Calibri"/>
              </a:rPr>
              <a:t>level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model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change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impacts: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I-</a:t>
            </a:r>
            <a:r>
              <a:rPr dirty="0" sz="2000" spc="-25" b="1">
                <a:latin typeface="Calibri"/>
                <a:cs typeface="Calibri"/>
              </a:rPr>
              <a:t>SNP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36694" y="5756859"/>
            <a:ext cx="56794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Source: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Feb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2024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analysis </a:t>
            </a:r>
            <a:r>
              <a:rPr dirty="0" sz="1050" spc="-10">
                <a:latin typeface="Calibri"/>
                <a:cs typeface="Calibri"/>
              </a:rPr>
              <a:t>(commissioned </a:t>
            </a:r>
            <a:r>
              <a:rPr dirty="0" sz="1050">
                <a:latin typeface="Calibri"/>
                <a:cs typeface="Calibri"/>
              </a:rPr>
              <a:t>by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SNP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Alliance)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5"/>
              </a:rPr>
              <a:t>https://snpalliance.org/snp-alliance-</a:t>
            </a:r>
            <a:r>
              <a:rPr dirty="0" u="none" sz="1050" spc="-10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5"/>
              </a:rPr>
              <a:t>resources/?tax%5Bwpdmcategory%5D=snp-alliance-resources-</a:t>
            </a:r>
            <a:r>
              <a:rPr dirty="0" u="sng" sz="1050" spc="-5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5"/>
              </a:rPr>
              <a:t>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400" y="6273774"/>
              <a:ext cx="2232279" cy="4105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41115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5" h="6858000">
                  <a:moveTo>
                    <a:pt x="96301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63015" y="6858000"/>
                  </a:lnTo>
                  <a:lnTo>
                    <a:pt x="963015" y="0"/>
                  </a:lnTo>
                  <a:close/>
                </a:path>
              </a:pathLst>
            </a:custGeom>
            <a:solidFill>
              <a:srgbClr val="0C2B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739" y="1648205"/>
            <a:ext cx="2512060" cy="14020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60"/>
              </a:spcBef>
            </a:pPr>
            <a:r>
              <a:rPr dirty="0" sz="4500" b="1">
                <a:latin typeface="Calibri"/>
                <a:cs typeface="Calibri"/>
              </a:rPr>
              <a:t>v28</a:t>
            </a:r>
            <a:r>
              <a:rPr dirty="0" sz="4500" spc="-10" b="1">
                <a:latin typeface="Calibri"/>
                <a:cs typeface="Calibri"/>
              </a:rPr>
              <a:t> model impact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490" rIns="0" bIns="0" rtlCol="0" vert="horz">
            <a:spAutoFit/>
          </a:bodyPr>
          <a:lstStyle/>
          <a:p>
            <a:pPr marL="43180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Model</a:t>
            </a:r>
            <a:r>
              <a:rPr dirty="0" sz="2000" spc="-40"/>
              <a:t> </a:t>
            </a:r>
            <a:r>
              <a:rPr dirty="0" sz="2000"/>
              <a:t>change</a:t>
            </a:r>
            <a:r>
              <a:rPr dirty="0" sz="2000" spc="-20"/>
              <a:t> </a:t>
            </a:r>
            <a:r>
              <a:rPr dirty="0" sz="2000"/>
              <a:t>impacts</a:t>
            </a:r>
            <a:r>
              <a:rPr dirty="0" sz="2000" spc="-55"/>
              <a:t> </a:t>
            </a:r>
            <a:r>
              <a:rPr dirty="0" sz="2000"/>
              <a:t>by</a:t>
            </a:r>
            <a:r>
              <a:rPr dirty="0" sz="2000" spc="-20"/>
              <a:t> </a:t>
            </a:r>
            <a:r>
              <a:rPr dirty="0" sz="2000"/>
              <a:t>member</a:t>
            </a:r>
            <a:r>
              <a:rPr dirty="0" sz="2000" spc="-35"/>
              <a:t> </a:t>
            </a:r>
            <a:r>
              <a:rPr dirty="0" sz="2000" spc="-10"/>
              <a:t>cohort</a:t>
            </a:r>
            <a:r>
              <a:rPr dirty="0" baseline="25641" sz="1950" spc="-15"/>
              <a:t>1</a:t>
            </a:r>
            <a:endParaRPr baseline="25641" sz="1950"/>
          </a:p>
        </p:txBody>
      </p:sp>
      <p:sp>
        <p:nvSpPr>
          <p:cNvPr id="7" name="object 7" descr=""/>
          <p:cNvSpPr txBox="1"/>
          <p:nvPr/>
        </p:nvSpPr>
        <p:spPr>
          <a:xfrm>
            <a:off x="4625975" y="3335273"/>
            <a:ext cx="45370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Model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change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impacts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member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region</a:t>
            </a:r>
            <a:r>
              <a:rPr dirty="0" baseline="25641" sz="1950" spc="-15" b="1">
                <a:latin typeface="Calibri"/>
                <a:cs typeface="Calibri"/>
              </a:rPr>
              <a:t>2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48378" y="5441696"/>
            <a:ext cx="5470525" cy="826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latin typeface="Calibri"/>
                <a:cs typeface="Calibri"/>
              </a:rPr>
              <a:t>Sources:</a:t>
            </a:r>
            <a:endParaRPr sz="105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buAutoNum type="arabicParenBoth"/>
              <a:tabLst>
                <a:tab pos="241300" algn="l"/>
              </a:tabLst>
            </a:pPr>
            <a:r>
              <a:rPr dirty="0" sz="1050">
                <a:latin typeface="Calibri"/>
                <a:cs typeface="Calibri"/>
              </a:rPr>
              <a:t>Feb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2024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analysis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(commissioned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by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SNP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Alliance)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https://snpalliance.org/snp-alliance-</a:t>
            </a:r>
            <a:r>
              <a:rPr dirty="0" u="none" sz="1050" spc="-10">
                <a:solidFill>
                  <a:srgbClr val="0177BC"/>
                </a:solidFill>
                <a:latin typeface="Calibri"/>
                <a:cs typeface="Calibri"/>
              </a:rPr>
              <a:t> </a:t>
            </a:r>
            <a:r>
              <a:rPr dirty="0" u="none" sz="1050" spc="-10">
                <a:solidFill>
                  <a:srgbClr val="0177BC"/>
                </a:solidFill>
                <a:latin typeface="Calibri"/>
                <a:cs typeface="Calibri"/>
              </a:rPr>
              <a:t>	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resources/?tax%5Bwpdmcategory%5D=snp-alliance-resources-</a:t>
            </a:r>
            <a:r>
              <a:rPr dirty="0" u="sng" sz="1050" spc="-5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3"/>
              </a:rPr>
              <a:t>2</a:t>
            </a:r>
            <a:endParaRPr sz="1050">
              <a:latin typeface="Calibri"/>
              <a:cs typeface="Calibri"/>
            </a:endParaRPr>
          </a:p>
          <a:p>
            <a:pPr marL="240029" marR="468630" indent="-227329">
              <a:lnSpc>
                <a:spcPct val="100000"/>
              </a:lnSpc>
              <a:buAutoNum type="arabicParenBoth"/>
              <a:tabLst>
                <a:tab pos="241300" algn="l"/>
              </a:tabLst>
            </a:pPr>
            <a:r>
              <a:rPr dirty="0" sz="1050">
                <a:latin typeface="Calibri"/>
                <a:cs typeface="Calibri"/>
              </a:rPr>
              <a:t>Milliman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analysis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of v28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100%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 encounter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data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(commissioned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by</a:t>
            </a:r>
            <a:r>
              <a:rPr dirty="0" sz="1050" spc="-10">
                <a:latin typeface="Calibri"/>
                <a:cs typeface="Calibri"/>
              </a:rPr>
              <a:t> UnitedHealthcare) </a:t>
            </a:r>
            <a:r>
              <a:rPr dirty="0" sz="1050" spc="-10">
                <a:latin typeface="Calibri"/>
                <a:cs typeface="Calibri"/>
              </a:rPr>
              <a:t>	</a:t>
            </a:r>
            <a:r>
              <a:rPr dirty="0" u="sng" sz="1050" spc="-1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alibri"/>
                <a:cs typeface="Calibri"/>
                <a:hlinkClick r:id="rId4"/>
              </a:rPr>
              <a:t>https://www.milliman.com/en/insight/analysis-of-2024-CMS-proposed-HCC-Model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572000" y="724662"/>
            <a:ext cx="7439025" cy="4241165"/>
            <a:chOff x="4572000" y="724662"/>
            <a:chExt cx="7439025" cy="424116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724662"/>
              <a:ext cx="6145276" cy="23776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3788219"/>
              <a:ext cx="7438771" cy="11773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465" y="2599182"/>
            <a:ext cx="524319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RxHCC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model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updates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77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King</dc:creator>
  <dc:title>PowerPoint Presentation</dc:title>
  <dcterms:created xsi:type="dcterms:W3CDTF">2025-04-15T02:16:08Z</dcterms:created>
  <dcterms:modified xsi:type="dcterms:W3CDTF">2025-04-15T02:16:08Z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2025-04-15T00:00:00Z</vt:filetime>
  </property>
  <property fmtid="{D5CDD505-2E9C-101B-9397-08002B2CF9AE}" pid="5" name="Producer">
    <vt:lpwstr>Microsoft® PowerPoint® for Microsoft 365</vt:lpwstr>
  </property>
</Properties>
</file>