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9" r:id="rId5"/>
    <p:sldMasterId id="2147483697" r:id="rId6"/>
  </p:sldMasterIdLst>
  <p:notesMasterIdLst>
    <p:notesMasterId r:id="rId39"/>
  </p:notesMasterIdLst>
  <p:sldIdLst>
    <p:sldId id="2147374691" r:id="rId7"/>
    <p:sldId id="2147374692" r:id="rId8"/>
    <p:sldId id="2147374695" r:id="rId9"/>
    <p:sldId id="2147374694" r:id="rId10"/>
    <p:sldId id="256" r:id="rId11"/>
    <p:sldId id="410" r:id="rId12"/>
    <p:sldId id="259" r:id="rId13"/>
    <p:sldId id="260" r:id="rId14"/>
    <p:sldId id="261" r:id="rId15"/>
    <p:sldId id="262" r:id="rId16"/>
    <p:sldId id="274" r:id="rId17"/>
    <p:sldId id="293" r:id="rId18"/>
    <p:sldId id="411" r:id="rId19"/>
    <p:sldId id="294" r:id="rId20"/>
    <p:sldId id="292" r:id="rId21"/>
    <p:sldId id="284" r:id="rId22"/>
    <p:sldId id="2147374693" r:id="rId23"/>
    <p:sldId id="283" r:id="rId24"/>
    <p:sldId id="278" r:id="rId25"/>
    <p:sldId id="548" r:id="rId26"/>
    <p:sldId id="549" r:id="rId27"/>
    <p:sldId id="555" r:id="rId28"/>
    <p:sldId id="281" r:id="rId29"/>
    <p:sldId id="301" r:id="rId30"/>
    <p:sldId id="414" r:id="rId31"/>
    <p:sldId id="416" r:id="rId32"/>
    <p:sldId id="263" r:id="rId33"/>
    <p:sldId id="417" r:id="rId34"/>
    <p:sldId id="554" r:id="rId35"/>
    <p:sldId id="552" r:id="rId36"/>
    <p:sldId id="553" r:id="rId37"/>
    <p:sldId id="30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4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9DF446-EE20-B19B-0F3C-7CE1137AB345}" v="16" dt="2025-04-11T16:02:08.086"/>
    <p1510:client id="{C2B9A060-20EA-EED2-90D1-9D856F1A05B5}" v="8" dt="2025-04-11T18:31:26.5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7" d="100"/>
          <a:sy n="67" d="100"/>
        </p:scale>
        <p:origin x="644"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diagrams/_rels/data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3.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3A93D9-9CC5-4E70-BADA-6D56C7F9CCEC}" type="doc">
      <dgm:prSet loTypeId="urn:microsoft.com/office/officeart/2005/8/layout/hList7" loCatId="list" qsTypeId="urn:microsoft.com/office/officeart/2005/8/quickstyle/simple1" qsCatId="simple" csTypeId="urn:microsoft.com/office/officeart/2018/5/colors/Iconchunking_neutralbg_colorful1" csCatId="colorful" phldr="1"/>
      <dgm:spPr/>
      <dgm:t>
        <a:bodyPr/>
        <a:lstStyle/>
        <a:p>
          <a:endParaRPr lang="en-US"/>
        </a:p>
      </dgm:t>
    </dgm:pt>
    <dgm:pt modelId="{F39B5501-3CFC-4C8E-B199-D8F48B9424C5}">
      <dgm:prSet custT="1"/>
      <dgm:spPr/>
      <dgm:t>
        <a:bodyPr/>
        <a:lstStyle/>
        <a:p>
          <a:r>
            <a:rPr lang="en-US" sz="1600" b="1" dirty="0">
              <a:effectLst>
                <a:outerShdw blurRad="38100" dist="38100" dir="2700000" algn="tl">
                  <a:srgbClr val="000000">
                    <a:alpha val="43137"/>
                  </a:srgbClr>
                </a:outerShdw>
              </a:effectLst>
            </a:rPr>
            <a:t>State-wide program </a:t>
          </a:r>
          <a:br>
            <a:rPr lang="en-US" sz="1100" b="1" dirty="0">
              <a:effectLst>
                <a:outerShdw blurRad="38100" dist="38100" dir="2700000" algn="tl">
                  <a:srgbClr val="000000">
                    <a:alpha val="43137"/>
                  </a:srgbClr>
                </a:outerShdw>
              </a:effectLst>
            </a:rPr>
          </a:br>
          <a:r>
            <a:rPr lang="en-US" sz="1200" dirty="0">
              <a:effectLst>
                <a:outerShdw blurRad="38100" dist="38100" dir="2700000" algn="tl">
                  <a:srgbClr val="000000">
                    <a:alpha val="43137"/>
                  </a:srgbClr>
                </a:outerShdw>
              </a:effectLst>
            </a:rPr>
            <a:t>for out-of-hospital/portable medical orders (PMO) and advance care planning (ACP) documents</a:t>
          </a:r>
          <a:endParaRPr lang="en-US" sz="1100" dirty="0">
            <a:effectLst>
              <a:outerShdw blurRad="38100" dist="38100" dir="2700000" algn="tl">
                <a:srgbClr val="000000">
                  <a:alpha val="43137"/>
                </a:srgbClr>
              </a:outerShdw>
            </a:effectLst>
          </a:endParaRPr>
        </a:p>
      </dgm:t>
    </dgm:pt>
    <dgm:pt modelId="{05F340D2-8A8C-4537-B461-82D8193E7EF6}" type="parTrans" cxnId="{C44FD704-4953-4F37-965B-BE7A48BCC5B3}">
      <dgm:prSet/>
      <dgm:spPr/>
      <dgm:t>
        <a:bodyPr/>
        <a:lstStyle/>
        <a:p>
          <a:endParaRPr lang="en-US"/>
        </a:p>
      </dgm:t>
    </dgm:pt>
    <dgm:pt modelId="{191D2841-F1B9-44E8-9D95-3E43F3060118}" type="sibTrans" cxnId="{C44FD704-4953-4F37-965B-BE7A48BCC5B3}">
      <dgm:prSet/>
      <dgm:spPr/>
      <dgm:t>
        <a:bodyPr/>
        <a:lstStyle/>
        <a:p>
          <a:endParaRPr lang="en-US"/>
        </a:p>
      </dgm:t>
    </dgm:pt>
    <dgm:pt modelId="{C2A386CF-A0D1-486B-ACF2-835C87A5F16B}">
      <dgm:prSet custT="1"/>
      <dgm:spPr/>
      <dgm:t>
        <a:bodyPr/>
        <a:lstStyle/>
        <a:p>
          <a:r>
            <a:rPr lang="en-US" sz="1600" b="1" dirty="0">
              <a:effectLst>
                <a:outerShdw blurRad="38100" dist="38100" dir="2700000" algn="tl">
                  <a:srgbClr val="000000">
                    <a:alpha val="43137"/>
                  </a:srgbClr>
                </a:outerShdw>
              </a:effectLst>
            </a:rPr>
            <a:t>Centralized Registry &amp; Repository</a:t>
          </a:r>
          <a:br>
            <a:rPr lang="en-US" sz="1100" b="1" dirty="0">
              <a:effectLst>
                <a:outerShdw blurRad="38100" dist="38100" dir="2700000" algn="tl">
                  <a:srgbClr val="000000">
                    <a:alpha val="43137"/>
                  </a:srgbClr>
                </a:outerShdw>
              </a:effectLst>
            </a:rPr>
          </a:br>
          <a:r>
            <a:rPr lang="en-US" sz="1200" dirty="0">
              <a:effectLst>
                <a:outerShdw blurRad="38100" dist="38100" dir="2700000" algn="tl">
                  <a:srgbClr val="000000">
                    <a:alpha val="43137"/>
                  </a:srgbClr>
                </a:outerShdw>
              </a:effectLst>
            </a:rPr>
            <a:t>for all ACP and PMO documents, easily accessible by providers, including EMS responders</a:t>
          </a:r>
          <a:endParaRPr lang="en-US" sz="1100" dirty="0">
            <a:effectLst>
              <a:outerShdw blurRad="38100" dist="38100" dir="2700000" algn="tl">
                <a:srgbClr val="000000">
                  <a:alpha val="43137"/>
                </a:srgbClr>
              </a:outerShdw>
            </a:effectLst>
          </a:endParaRPr>
        </a:p>
      </dgm:t>
    </dgm:pt>
    <dgm:pt modelId="{D17A0285-B5B7-434E-87B3-4FC98D5DFAFA}" type="parTrans" cxnId="{E7B65767-9601-42CB-A13B-B018E3F03DA2}">
      <dgm:prSet/>
      <dgm:spPr/>
      <dgm:t>
        <a:bodyPr/>
        <a:lstStyle/>
        <a:p>
          <a:endParaRPr lang="en-US"/>
        </a:p>
      </dgm:t>
    </dgm:pt>
    <dgm:pt modelId="{8F13F136-FE48-4FC6-BB83-61FC21DE1261}" type="sibTrans" cxnId="{E7B65767-9601-42CB-A13B-B018E3F03DA2}">
      <dgm:prSet/>
      <dgm:spPr/>
      <dgm:t>
        <a:bodyPr/>
        <a:lstStyle/>
        <a:p>
          <a:endParaRPr lang="en-US"/>
        </a:p>
      </dgm:t>
    </dgm:pt>
    <dgm:pt modelId="{9B25D14D-3814-4990-8443-1FAFF5CC8BA9}">
      <dgm:prSet custT="1"/>
      <dgm:spPr/>
      <dgm:t>
        <a:bodyPr/>
        <a:lstStyle/>
        <a:p>
          <a:r>
            <a:rPr lang="en-US" sz="1600" b="1" dirty="0">
              <a:effectLst>
                <a:outerShdw blurRad="38100" dist="38100" dir="2700000" algn="tl">
                  <a:srgbClr val="000000">
                    <a:alpha val="43137"/>
                  </a:srgbClr>
                </a:outerShdw>
              </a:effectLst>
            </a:rPr>
            <a:t>Unwanted intervention avoidance </a:t>
          </a:r>
          <a:r>
            <a:rPr lang="en-US" sz="1200" dirty="0">
              <a:effectLst>
                <a:outerShdw blurRad="38100" dist="38100" dir="2700000" algn="tl">
                  <a:srgbClr val="000000">
                    <a:alpha val="43137"/>
                  </a:srgbClr>
                </a:outerShdw>
              </a:effectLst>
            </a:rPr>
            <a:t>at all levels of care protects patient autonomy and decrease medical resource expenditures</a:t>
          </a:r>
        </a:p>
      </dgm:t>
    </dgm:pt>
    <dgm:pt modelId="{F075DD6C-2CE9-4DB5-9019-4126BD32F575}" type="parTrans" cxnId="{4AA7CE57-7122-49FD-A3FC-F5CE7C9F92B0}">
      <dgm:prSet/>
      <dgm:spPr/>
      <dgm:t>
        <a:bodyPr/>
        <a:lstStyle/>
        <a:p>
          <a:endParaRPr lang="en-US"/>
        </a:p>
      </dgm:t>
    </dgm:pt>
    <dgm:pt modelId="{DA6F046E-312F-4E32-B72D-28D88B25A668}" type="sibTrans" cxnId="{4AA7CE57-7122-49FD-A3FC-F5CE7C9F92B0}">
      <dgm:prSet/>
      <dgm:spPr/>
      <dgm:t>
        <a:bodyPr/>
        <a:lstStyle/>
        <a:p>
          <a:endParaRPr lang="en-US"/>
        </a:p>
      </dgm:t>
    </dgm:pt>
    <dgm:pt modelId="{1FC8A53A-BF3C-4775-8FF2-0EA6705A7E2F}">
      <dgm:prSet custT="1"/>
      <dgm:spPr/>
      <dgm:t>
        <a:bodyPr/>
        <a:lstStyle/>
        <a:p>
          <a:r>
            <a:rPr lang="en-US" sz="1600" b="1" dirty="0">
              <a:effectLst>
                <a:outerShdw blurRad="38100" dist="38100" dir="2700000" algn="tl">
                  <a:srgbClr val="000000">
                    <a:alpha val="43137"/>
                  </a:srgbClr>
                </a:outerShdw>
              </a:effectLst>
            </a:rPr>
            <a:t>CMS quality improvement</a:t>
          </a:r>
          <a:br>
            <a:rPr lang="en-US" sz="1300" b="1" dirty="0">
              <a:effectLst>
                <a:outerShdw blurRad="38100" dist="38100" dir="2700000" algn="tl">
                  <a:srgbClr val="000000">
                    <a:alpha val="43137"/>
                  </a:srgbClr>
                </a:outerShdw>
              </a:effectLst>
            </a:rPr>
          </a:br>
          <a:r>
            <a:rPr lang="en-US" sz="1200" dirty="0">
              <a:effectLst>
                <a:outerShdw blurRad="38100" dist="38100" dir="2700000" algn="tl">
                  <a:srgbClr val="000000">
                    <a:alpha val="43137"/>
                  </a:srgbClr>
                </a:outerShdw>
              </a:effectLst>
            </a:rPr>
            <a:t>“What Matters Most” from</a:t>
          </a:r>
          <a:br>
            <a:rPr lang="en-US" sz="1200" dirty="0">
              <a:effectLst>
                <a:outerShdw blurRad="38100" dist="38100" dir="2700000" algn="tl">
                  <a:srgbClr val="000000">
                    <a:alpha val="43137"/>
                  </a:srgbClr>
                </a:outerShdw>
              </a:effectLst>
            </a:rPr>
          </a:br>
          <a:r>
            <a:rPr lang="en-US" sz="1200" dirty="0">
              <a:effectLst>
                <a:outerShdw blurRad="38100" dist="38100" dir="2700000" algn="tl">
                  <a:srgbClr val="000000">
                    <a:alpha val="43137"/>
                  </a:srgbClr>
                </a:outerShdw>
              </a:effectLst>
            </a:rPr>
            <a:t>4Ms of Age-friendly Health Systems - Improved quality of care transitions</a:t>
          </a:r>
          <a:endParaRPr lang="en-US" sz="1300" dirty="0">
            <a:effectLst>
              <a:outerShdw blurRad="38100" dist="38100" dir="2700000" algn="tl">
                <a:srgbClr val="000000">
                  <a:alpha val="43137"/>
                </a:srgbClr>
              </a:outerShdw>
            </a:effectLst>
          </a:endParaRPr>
        </a:p>
      </dgm:t>
    </dgm:pt>
    <dgm:pt modelId="{7AF66369-BDE5-4D5F-AD1E-DA307C73BC48}" type="parTrans" cxnId="{943D41AB-36A5-4C7F-90A6-6FA1899FC49B}">
      <dgm:prSet/>
      <dgm:spPr/>
      <dgm:t>
        <a:bodyPr/>
        <a:lstStyle/>
        <a:p>
          <a:endParaRPr lang="en-US"/>
        </a:p>
      </dgm:t>
    </dgm:pt>
    <dgm:pt modelId="{0E5C34E6-8465-4759-99D2-D04456FAC894}" type="sibTrans" cxnId="{943D41AB-36A5-4C7F-90A6-6FA1899FC49B}">
      <dgm:prSet/>
      <dgm:spPr/>
      <dgm:t>
        <a:bodyPr/>
        <a:lstStyle/>
        <a:p>
          <a:endParaRPr lang="en-US"/>
        </a:p>
      </dgm:t>
    </dgm:pt>
    <dgm:pt modelId="{5BF23004-91C9-46C8-88A6-5D7795B0D5CD}" type="pres">
      <dgm:prSet presAssocID="{D73A93D9-9CC5-4E70-BADA-6D56C7F9CCEC}" presName="Name0" presStyleCnt="0">
        <dgm:presLayoutVars>
          <dgm:dir/>
          <dgm:resizeHandles val="exact"/>
        </dgm:presLayoutVars>
      </dgm:prSet>
      <dgm:spPr/>
    </dgm:pt>
    <dgm:pt modelId="{01CD0C5C-D33D-406C-A93E-A3C979C2BBD6}" type="pres">
      <dgm:prSet presAssocID="{D73A93D9-9CC5-4E70-BADA-6D56C7F9CCEC}" presName="fgShape" presStyleLbl="fgShp" presStyleIdx="0" presStyleCnt="1"/>
      <dgm:spPr/>
    </dgm:pt>
    <dgm:pt modelId="{8367581B-520B-41EC-AB91-FA72A167FB73}" type="pres">
      <dgm:prSet presAssocID="{D73A93D9-9CC5-4E70-BADA-6D56C7F9CCEC}" presName="linComp" presStyleCnt="0"/>
      <dgm:spPr/>
    </dgm:pt>
    <dgm:pt modelId="{5CE7947A-0985-432A-8761-7FD9E37D7559}" type="pres">
      <dgm:prSet presAssocID="{F39B5501-3CFC-4C8E-B199-D8F48B9424C5}" presName="compNode" presStyleCnt="0"/>
      <dgm:spPr/>
    </dgm:pt>
    <dgm:pt modelId="{4646BE2D-7DF9-4AC8-A5C0-9448CF43D119}" type="pres">
      <dgm:prSet presAssocID="{F39B5501-3CFC-4C8E-B199-D8F48B9424C5}" presName="bkgdShape" presStyleLbl="node1" presStyleIdx="0" presStyleCnt="4"/>
      <dgm:spPr/>
    </dgm:pt>
    <dgm:pt modelId="{DB565AF7-3E18-4614-92E0-BE67C2942172}" type="pres">
      <dgm:prSet presAssocID="{F39B5501-3CFC-4C8E-B199-D8F48B9424C5}" presName="nodeTx" presStyleLbl="node1" presStyleIdx="0" presStyleCnt="4">
        <dgm:presLayoutVars>
          <dgm:bulletEnabled val="1"/>
        </dgm:presLayoutVars>
      </dgm:prSet>
      <dgm:spPr/>
    </dgm:pt>
    <dgm:pt modelId="{10BE10BD-DA01-4281-81A3-7D8CA62E401A}" type="pres">
      <dgm:prSet presAssocID="{F39B5501-3CFC-4C8E-B199-D8F48B9424C5}" presName="invisiNode" presStyleLbl="node1" presStyleIdx="0" presStyleCnt="4"/>
      <dgm:spPr/>
    </dgm:pt>
    <dgm:pt modelId="{3D11FC9B-2CB8-40F0-9E46-171BB93B17C3}" type="pres">
      <dgm:prSet presAssocID="{F39B5501-3CFC-4C8E-B199-D8F48B9424C5}"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al"/>
        </a:ext>
      </dgm:extLst>
    </dgm:pt>
    <dgm:pt modelId="{DAC18FBF-7AEC-4F20-A745-E60C2749F69A}" type="pres">
      <dgm:prSet presAssocID="{191D2841-F1B9-44E8-9D95-3E43F3060118}" presName="sibTrans" presStyleLbl="sibTrans2D1" presStyleIdx="0" presStyleCnt="0"/>
      <dgm:spPr/>
    </dgm:pt>
    <dgm:pt modelId="{5857ABB8-C204-4984-95FB-FAF896FD2233}" type="pres">
      <dgm:prSet presAssocID="{C2A386CF-A0D1-486B-ACF2-835C87A5F16B}" presName="compNode" presStyleCnt="0"/>
      <dgm:spPr/>
    </dgm:pt>
    <dgm:pt modelId="{BEC9EAB9-B303-453D-B150-77B3CCE37A69}" type="pres">
      <dgm:prSet presAssocID="{C2A386CF-A0D1-486B-ACF2-835C87A5F16B}" presName="bkgdShape" presStyleLbl="node1" presStyleIdx="1" presStyleCnt="4"/>
      <dgm:spPr/>
    </dgm:pt>
    <dgm:pt modelId="{B2B056BC-D581-4CC9-BDB4-D93CBE7DAC62}" type="pres">
      <dgm:prSet presAssocID="{C2A386CF-A0D1-486B-ACF2-835C87A5F16B}" presName="nodeTx" presStyleLbl="node1" presStyleIdx="1" presStyleCnt="4">
        <dgm:presLayoutVars>
          <dgm:bulletEnabled val="1"/>
        </dgm:presLayoutVars>
      </dgm:prSet>
      <dgm:spPr/>
    </dgm:pt>
    <dgm:pt modelId="{FAB5A98B-5CB6-4EC8-A0B9-14D814D4DD31}" type="pres">
      <dgm:prSet presAssocID="{C2A386CF-A0D1-486B-ACF2-835C87A5F16B}" presName="invisiNode" presStyleLbl="node1" presStyleIdx="1" presStyleCnt="4"/>
      <dgm:spPr/>
    </dgm:pt>
    <dgm:pt modelId="{50D337F2-1916-4935-B3A7-477E75B4F160}" type="pres">
      <dgm:prSet presAssocID="{C2A386CF-A0D1-486B-ACF2-835C87A5F16B}"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tabase"/>
        </a:ext>
      </dgm:extLst>
    </dgm:pt>
    <dgm:pt modelId="{3BEAD564-4B95-45DE-8F07-A151FD844DF3}" type="pres">
      <dgm:prSet presAssocID="{8F13F136-FE48-4FC6-BB83-61FC21DE1261}" presName="sibTrans" presStyleLbl="sibTrans2D1" presStyleIdx="0" presStyleCnt="0"/>
      <dgm:spPr/>
    </dgm:pt>
    <dgm:pt modelId="{098114CD-CC9F-4AFA-A964-B29A4C7AE4BA}" type="pres">
      <dgm:prSet presAssocID="{9B25D14D-3814-4990-8443-1FAFF5CC8BA9}" presName="compNode" presStyleCnt="0"/>
      <dgm:spPr/>
    </dgm:pt>
    <dgm:pt modelId="{0B0840BB-0720-416B-840E-FE9869C88ECF}" type="pres">
      <dgm:prSet presAssocID="{9B25D14D-3814-4990-8443-1FAFF5CC8BA9}" presName="bkgdShape" presStyleLbl="node1" presStyleIdx="2" presStyleCnt="4"/>
      <dgm:spPr/>
    </dgm:pt>
    <dgm:pt modelId="{7145F41A-7D75-4B51-AD07-C5113680C44B}" type="pres">
      <dgm:prSet presAssocID="{9B25D14D-3814-4990-8443-1FAFF5CC8BA9}" presName="nodeTx" presStyleLbl="node1" presStyleIdx="2" presStyleCnt="4">
        <dgm:presLayoutVars>
          <dgm:bulletEnabled val="1"/>
        </dgm:presLayoutVars>
      </dgm:prSet>
      <dgm:spPr/>
    </dgm:pt>
    <dgm:pt modelId="{BDBA9409-EC9D-4D25-97C7-9C8FC03D8AA3}" type="pres">
      <dgm:prSet presAssocID="{9B25D14D-3814-4990-8443-1FAFF5CC8BA9}" presName="invisiNode" presStyleLbl="node1" presStyleIdx="2" presStyleCnt="4"/>
      <dgm:spPr/>
    </dgm:pt>
    <dgm:pt modelId="{B57234D3-3013-41C4-AC98-8CE34E0FE067}" type="pres">
      <dgm:prSet presAssocID="{9B25D14D-3814-4990-8443-1FAFF5CC8BA9}"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D8B0FA0A-7DAA-419C-915B-DB8D96F2F7E2}" type="pres">
      <dgm:prSet presAssocID="{DA6F046E-312F-4E32-B72D-28D88B25A668}" presName="sibTrans" presStyleLbl="sibTrans2D1" presStyleIdx="0" presStyleCnt="0"/>
      <dgm:spPr/>
    </dgm:pt>
    <dgm:pt modelId="{D12B2174-B739-450E-B9BD-6CCF64840B0A}" type="pres">
      <dgm:prSet presAssocID="{1FC8A53A-BF3C-4775-8FF2-0EA6705A7E2F}" presName="compNode" presStyleCnt="0"/>
      <dgm:spPr/>
    </dgm:pt>
    <dgm:pt modelId="{725028FF-DDA6-46D6-B09E-CD3AD5865AF7}" type="pres">
      <dgm:prSet presAssocID="{1FC8A53A-BF3C-4775-8FF2-0EA6705A7E2F}" presName="bkgdShape" presStyleLbl="node1" presStyleIdx="3" presStyleCnt="4"/>
      <dgm:spPr/>
    </dgm:pt>
    <dgm:pt modelId="{48CFCD55-BD0E-460D-A565-3B5C02F94676}" type="pres">
      <dgm:prSet presAssocID="{1FC8A53A-BF3C-4775-8FF2-0EA6705A7E2F}" presName="nodeTx" presStyleLbl="node1" presStyleIdx="3" presStyleCnt="4">
        <dgm:presLayoutVars>
          <dgm:bulletEnabled val="1"/>
        </dgm:presLayoutVars>
      </dgm:prSet>
      <dgm:spPr/>
    </dgm:pt>
    <dgm:pt modelId="{CDAEEA42-BC34-4B2D-90EB-394276856514}" type="pres">
      <dgm:prSet presAssocID="{1FC8A53A-BF3C-4775-8FF2-0EA6705A7E2F}" presName="invisiNode" presStyleLbl="node1" presStyleIdx="3" presStyleCnt="4"/>
      <dgm:spPr/>
    </dgm:pt>
    <dgm:pt modelId="{4B1B7108-FE68-479B-AEAD-758CDECDB8B2}" type="pres">
      <dgm:prSet presAssocID="{1FC8A53A-BF3C-4775-8FF2-0EA6705A7E2F}" presName="imagNod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rrow Circle"/>
        </a:ext>
      </dgm:extLst>
    </dgm:pt>
  </dgm:ptLst>
  <dgm:cxnLst>
    <dgm:cxn modelId="{C44FD704-4953-4F37-965B-BE7A48BCC5B3}" srcId="{D73A93D9-9CC5-4E70-BADA-6D56C7F9CCEC}" destId="{F39B5501-3CFC-4C8E-B199-D8F48B9424C5}" srcOrd="0" destOrd="0" parTransId="{05F340D2-8A8C-4537-B461-82D8193E7EF6}" sibTransId="{191D2841-F1B9-44E8-9D95-3E43F3060118}"/>
    <dgm:cxn modelId="{757C490C-F334-445D-9EAD-0DBDCC268CB3}" type="presOf" srcId="{D73A93D9-9CC5-4E70-BADA-6D56C7F9CCEC}" destId="{5BF23004-91C9-46C8-88A6-5D7795B0D5CD}" srcOrd="0" destOrd="0" presId="urn:microsoft.com/office/officeart/2005/8/layout/hList7"/>
    <dgm:cxn modelId="{3F0E6B19-E715-4267-BB79-51F73AD2BDF0}" type="presOf" srcId="{1FC8A53A-BF3C-4775-8FF2-0EA6705A7E2F}" destId="{48CFCD55-BD0E-460D-A565-3B5C02F94676}" srcOrd="1" destOrd="0" presId="urn:microsoft.com/office/officeart/2005/8/layout/hList7"/>
    <dgm:cxn modelId="{879FA32A-09CD-4C74-A865-AE09BA6C7937}" type="presOf" srcId="{9B25D14D-3814-4990-8443-1FAFF5CC8BA9}" destId="{7145F41A-7D75-4B51-AD07-C5113680C44B}" srcOrd="1" destOrd="0" presId="urn:microsoft.com/office/officeart/2005/8/layout/hList7"/>
    <dgm:cxn modelId="{FD3BD03D-A6C9-444F-A0AE-44279858FA0E}" type="presOf" srcId="{191D2841-F1B9-44E8-9D95-3E43F3060118}" destId="{DAC18FBF-7AEC-4F20-A745-E60C2749F69A}" srcOrd="0" destOrd="0" presId="urn:microsoft.com/office/officeart/2005/8/layout/hList7"/>
    <dgm:cxn modelId="{E7B65767-9601-42CB-A13B-B018E3F03DA2}" srcId="{D73A93D9-9CC5-4E70-BADA-6D56C7F9CCEC}" destId="{C2A386CF-A0D1-486B-ACF2-835C87A5F16B}" srcOrd="1" destOrd="0" parTransId="{D17A0285-B5B7-434E-87B3-4FC98D5DFAFA}" sibTransId="{8F13F136-FE48-4FC6-BB83-61FC21DE1261}"/>
    <dgm:cxn modelId="{BA626E4F-6B5A-4ACC-A38D-D7F8984BCC8D}" type="presOf" srcId="{1FC8A53A-BF3C-4775-8FF2-0EA6705A7E2F}" destId="{725028FF-DDA6-46D6-B09E-CD3AD5865AF7}" srcOrd="0" destOrd="0" presId="urn:microsoft.com/office/officeart/2005/8/layout/hList7"/>
    <dgm:cxn modelId="{4AA7CE57-7122-49FD-A3FC-F5CE7C9F92B0}" srcId="{D73A93D9-9CC5-4E70-BADA-6D56C7F9CCEC}" destId="{9B25D14D-3814-4990-8443-1FAFF5CC8BA9}" srcOrd="2" destOrd="0" parTransId="{F075DD6C-2CE9-4DB5-9019-4126BD32F575}" sibTransId="{DA6F046E-312F-4E32-B72D-28D88B25A668}"/>
    <dgm:cxn modelId="{FE600194-D6DF-4A02-AB56-9C26C16532C1}" type="presOf" srcId="{F39B5501-3CFC-4C8E-B199-D8F48B9424C5}" destId="{DB565AF7-3E18-4614-92E0-BE67C2942172}" srcOrd="1" destOrd="0" presId="urn:microsoft.com/office/officeart/2005/8/layout/hList7"/>
    <dgm:cxn modelId="{C8CCDD97-03D0-4B82-BBF0-97A326E23FD9}" type="presOf" srcId="{C2A386CF-A0D1-486B-ACF2-835C87A5F16B}" destId="{B2B056BC-D581-4CC9-BDB4-D93CBE7DAC62}" srcOrd="1" destOrd="0" presId="urn:microsoft.com/office/officeart/2005/8/layout/hList7"/>
    <dgm:cxn modelId="{7F26EDA3-7529-478B-AE9B-10C4B43FEA5C}" type="presOf" srcId="{F39B5501-3CFC-4C8E-B199-D8F48B9424C5}" destId="{4646BE2D-7DF9-4AC8-A5C0-9448CF43D119}" srcOrd="0" destOrd="0" presId="urn:microsoft.com/office/officeart/2005/8/layout/hList7"/>
    <dgm:cxn modelId="{943D41AB-36A5-4C7F-90A6-6FA1899FC49B}" srcId="{D73A93D9-9CC5-4E70-BADA-6D56C7F9CCEC}" destId="{1FC8A53A-BF3C-4775-8FF2-0EA6705A7E2F}" srcOrd="3" destOrd="0" parTransId="{7AF66369-BDE5-4D5F-AD1E-DA307C73BC48}" sibTransId="{0E5C34E6-8465-4759-99D2-D04456FAC894}"/>
    <dgm:cxn modelId="{DBDA64B8-0A55-45C4-A931-914C958AD1D4}" type="presOf" srcId="{9B25D14D-3814-4990-8443-1FAFF5CC8BA9}" destId="{0B0840BB-0720-416B-840E-FE9869C88ECF}" srcOrd="0" destOrd="0" presId="urn:microsoft.com/office/officeart/2005/8/layout/hList7"/>
    <dgm:cxn modelId="{9931AECB-F7BD-4560-BC06-8CF7167E48FB}" type="presOf" srcId="{DA6F046E-312F-4E32-B72D-28D88B25A668}" destId="{D8B0FA0A-7DAA-419C-915B-DB8D96F2F7E2}" srcOrd="0" destOrd="0" presId="urn:microsoft.com/office/officeart/2005/8/layout/hList7"/>
    <dgm:cxn modelId="{7D3CCBF6-FCE9-448B-99F0-880BD177513D}" type="presOf" srcId="{8F13F136-FE48-4FC6-BB83-61FC21DE1261}" destId="{3BEAD564-4B95-45DE-8F07-A151FD844DF3}" srcOrd="0" destOrd="0" presId="urn:microsoft.com/office/officeart/2005/8/layout/hList7"/>
    <dgm:cxn modelId="{E14CC8FB-4F07-4B67-847D-FC99DC0E6063}" type="presOf" srcId="{C2A386CF-A0D1-486B-ACF2-835C87A5F16B}" destId="{BEC9EAB9-B303-453D-B150-77B3CCE37A69}" srcOrd="0" destOrd="0" presId="urn:microsoft.com/office/officeart/2005/8/layout/hList7"/>
    <dgm:cxn modelId="{F940EFB4-D3FF-4EC7-8984-C9C23F995B03}" type="presParOf" srcId="{5BF23004-91C9-46C8-88A6-5D7795B0D5CD}" destId="{01CD0C5C-D33D-406C-A93E-A3C979C2BBD6}" srcOrd="0" destOrd="0" presId="urn:microsoft.com/office/officeart/2005/8/layout/hList7"/>
    <dgm:cxn modelId="{C49859E8-FAF9-4990-BE00-EA86AE114103}" type="presParOf" srcId="{5BF23004-91C9-46C8-88A6-5D7795B0D5CD}" destId="{8367581B-520B-41EC-AB91-FA72A167FB73}" srcOrd="1" destOrd="0" presId="urn:microsoft.com/office/officeart/2005/8/layout/hList7"/>
    <dgm:cxn modelId="{D15E0077-D111-4A6E-A702-843C1B57DBEC}" type="presParOf" srcId="{8367581B-520B-41EC-AB91-FA72A167FB73}" destId="{5CE7947A-0985-432A-8761-7FD9E37D7559}" srcOrd="0" destOrd="0" presId="urn:microsoft.com/office/officeart/2005/8/layout/hList7"/>
    <dgm:cxn modelId="{DC2D3FE7-8FBD-4DBE-B846-BA2F1BC49982}" type="presParOf" srcId="{5CE7947A-0985-432A-8761-7FD9E37D7559}" destId="{4646BE2D-7DF9-4AC8-A5C0-9448CF43D119}" srcOrd="0" destOrd="0" presId="urn:microsoft.com/office/officeart/2005/8/layout/hList7"/>
    <dgm:cxn modelId="{168AA7C4-FF74-43C1-8F12-95D3FBFE739B}" type="presParOf" srcId="{5CE7947A-0985-432A-8761-7FD9E37D7559}" destId="{DB565AF7-3E18-4614-92E0-BE67C2942172}" srcOrd="1" destOrd="0" presId="urn:microsoft.com/office/officeart/2005/8/layout/hList7"/>
    <dgm:cxn modelId="{48434561-C912-4C8F-BE45-6B06C0BD7C4D}" type="presParOf" srcId="{5CE7947A-0985-432A-8761-7FD9E37D7559}" destId="{10BE10BD-DA01-4281-81A3-7D8CA62E401A}" srcOrd="2" destOrd="0" presId="urn:microsoft.com/office/officeart/2005/8/layout/hList7"/>
    <dgm:cxn modelId="{E6DFBCE3-1CC2-4233-910F-CC011C082EE8}" type="presParOf" srcId="{5CE7947A-0985-432A-8761-7FD9E37D7559}" destId="{3D11FC9B-2CB8-40F0-9E46-171BB93B17C3}" srcOrd="3" destOrd="0" presId="urn:microsoft.com/office/officeart/2005/8/layout/hList7"/>
    <dgm:cxn modelId="{180AC3AD-2BA9-4A5D-9183-97E8ACCD7F84}" type="presParOf" srcId="{8367581B-520B-41EC-AB91-FA72A167FB73}" destId="{DAC18FBF-7AEC-4F20-A745-E60C2749F69A}" srcOrd="1" destOrd="0" presId="urn:microsoft.com/office/officeart/2005/8/layout/hList7"/>
    <dgm:cxn modelId="{DB0EEAAA-D9E2-4FC4-A577-A70E9ABBFE8E}" type="presParOf" srcId="{8367581B-520B-41EC-AB91-FA72A167FB73}" destId="{5857ABB8-C204-4984-95FB-FAF896FD2233}" srcOrd="2" destOrd="0" presId="urn:microsoft.com/office/officeart/2005/8/layout/hList7"/>
    <dgm:cxn modelId="{9291C476-2CEA-4B4E-9B52-ACA7D47E15AA}" type="presParOf" srcId="{5857ABB8-C204-4984-95FB-FAF896FD2233}" destId="{BEC9EAB9-B303-453D-B150-77B3CCE37A69}" srcOrd="0" destOrd="0" presId="urn:microsoft.com/office/officeart/2005/8/layout/hList7"/>
    <dgm:cxn modelId="{5CC0090C-0817-41FF-A937-E180ABED07F8}" type="presParOf" srcId="{5857ABB8-C204-4984-95FB-FAF896FD2233}" destId="{B2B056BC-D581-4CC9-BDB4-D93CBE7DAC62}" srcOrd="1" destOrd="0" presId="urn:microsoft.com/office/officeart/2005/8/layout/hList7"/>
    <dgm:cxn modelId="{4B7F9A65-A7AC-476B-AE07-129999E60A7B}" type="presParOf" srcId="{5857ABB8-C204-4984-95FB-FAF896FD2233}" destId="{FAB5A98B-5CB6-4EC8-A0B9-14D814D4DD31}" srcOrd="2" destOrd="0" presId="urn:microsoft.com/office/officeart/2005/8/layout/hList7"/>
    <dgm:cxn modelId="{4B63D545-A3D5-4796-86DC-A6C09C690478}" type="presParOf" srcId="{5857ABB8-C204-4984-95FB-FAF896FD2233}" destId="{50D337F2-1916-4935-B3A7-477E75B4F160}" srcOrd="3" destOrd="0" presId="urn:microsoft.com/office/officeart/2005/8/layout/hList7"/>
    <dgm:cxn modelId="{1BE7F921-7B72-4AC1-9D78-56E72B87D20A}" type="presParOf" srcId="{8367581B-520B-41EC-AB91-FA72A167FB73}" destId="{3BEAD564-4B95-45DE-8F07-A151FD844DF3}" srcOrd="3" destOrd="0" presId="urn:microsoft.com/office/officeart/2005/8/layout/hList7"/>
    <dgm:cxn modelId="{A364D75C-AB1F-4D39-9F87-48448FDB1251}" type="presParOf" srcId="{8367581B-520B-41EC-AB91-FA72A167FB73}" destId="{098114CD-CC9F-4AFA-A964-B29A4C7AE4BA}" srcOrd="4" destOrd="0" presId="urn:microsoft.com/office/officeart/2005/8/layout/hList7"/>
    <dgm:cxn modelId="{88DB5AA0-6B21-4A72-AC6A-6DFA8218338D}" type="presParOf" srcId="{098114CD-CC9F-4AFA-A964-B29A4C7AE4BA}" destId="{0B0840BB-0720-416B-840E-FE9869C88ECF}" srcOrd="0" destOrd="0" presId="urn:microsoft.com/office/officeart/2005/8/layout/hList7"/>
    <dgm:cxn modelId="{FCD758B1-8D01-485F-A7BF-AB3B990490F1}" type="presParOf" srcId="{098114CD-CC9F-4AFA-A964-B29A4C7AE4BA}" destId="{7145F41A-7D75-4B51-AD07-C5113680C44B}" srcOrd="1" destOrd="0" presId="urn:microsoft.com/office/officeart/2005/8/layout/hList7"/>
    <dgm:cxn modelId="{D571B4A6-66F5-403C-BAE4-F5D217E55822}" type="presParOf" srcId="{098114CD-CC9F-4AFA-A964-B29A4C7AE4BA}" destId="{BDBA9409-EC9D-4D25-97C7-9C8FC03D8AA3}" srcOrd="2" destOrd="0" presId="urn:microsoft.com/office/officeart/2005/8/layout/hList7"/>
    <dgm:cxn modelId="{08CBCF87-341E-471E-8034-565D246D75F9}" type="presParOf" srcId="{098114CD-CC9F-4AFA-A964-B29A4C7AE4BA}" destId="{B57234D3-3013-41C4-AC98-8CE34E0FE067}" srcOrd="3" destOrd="0" presId="urn:microsoft.com/office/officeart/2005/8/layout/hList7"/>
    <dgm:cxn modelId="{584B92CC-3C54-4EAD-888A-AB49E1BA682A}" type="presParOf" srcId="{8367581B-520B-41EC-AB91-FA72A167FB73}" destId="{D8B0FA0A-7DAA-419C-915B-DB8D96F2F7E2}" srcOrd="5" destOrd="0" presId="urn:microsoft.com/office/officeart/2005/8/layout/hList7"/>
    <dgm:cxn modelId="{2B1B22FB-3948-4FC3-BF6A-17E5B4034A5B}" type="presParOf" srcId="{8367581B-520B-41EC-AB91-FA72A167FB73}" destId="{D12B2174-B739-450E-B9BD-6CCF64840B0A}" srcOrd="6" destOrd="0" presId="urn:microsoft.com/office/officeart/2005/8/layout/hList7"/>
    <dgm:cxn modelId="{15EAE636-7219-4B72-94B9-3385C12B734B}" type="presParOf" srcId="{D12B2174-B739-450E-B9BD-6CCF64840B0A}" destId="{725028FF-DDA6-46D6-B09E-CD3AD5865AF7}" srcOrd="0" destOrd="0" presId="urn:microsoft.com/office/officeart/2005/8/layout/hList7"/>
    <dgm:cxn modelId="{7036E4D8-01CC-4D72-80BF-627C1A104075}" type="presParOf" srcId="{D12B2174-B739-450E-B9BD-6CCF64840B0A}" destId="{48CFCD55-BD0E-460D-A565-3B5C02F94676}" srcOrd="1" destOrd="0" presId="urn:microsoft.com/office/officeart/2005/8/layout/hList7"/>
    <dgm:cxn modelId="{B89E0803-D4BE-4DF8-9AC9-A80D95AFF9F3}" type="presParOf" srcId="{D12B2174-B739-450E-B9BD-6CCF64840B0A}" destId="{CDAEEA42-BC34-4B2D-90EB-394276856514}" srcOrd="2" destOrd="0" presId="urn:microsoft.com/office/officeart/2005/8/layout/hList7"/>
    <dgm:cxn modelId="{527041FD-B98D-4283-9509-508B73B88024}" type="presParOf" srcId="{D12B2174-B739-450E-B9BD-6CCF64840B0A}" destId="{4B1B7108-FE68-479B-AEAD-758CDECDB8B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8B63A5-0F28-4037-B3A6-24F9E4535EF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45A9637-C748-41EB-9364-28E08044907A}">
      <dgm:prSet/>
      <dgm:spPr/>
      <dgm:t>
        <a:bodyPr/>
        <a:lstStyle/>
        <a:p>
          <a:r>
            <a:rPr lang="en-US" b="1" dirty="0">
              <a:effectLst>
                <a:outerShdw blurRad="38100" dist="38100" dir="2700000" algn="tl">
                  <a:srgbClr val="000000">
                    <a:alpha val="43137"/>
                  </a:srgbClr>
                </a:outerShdw>
              </a:effectLst>
            </a:rPr>
            <a:t>Accessibility</a:t>
          </a:r>
        </a:p>
      </dgm:t>
    </dgm:pt>
    <dgm:pt modelId="{74AC8600-ED2F-4B58-BA93-40F6D614E8D2}" type="parTrans" cxnId="{02565F82-21C2-46C7-A21D-EF2D49222E95}">
      <dgm:prSet/>
      <dgm:spPr/>
      <dgm:t>
        <a:bodyPr/>
        <a:lstStyle/>
        <a:p>
          <a:endParaRPr lang="en-US"/>
        </a:p>
      </dgm:t>
    </dgm:pt>
    <dgm:pt modelId="{5EE03199-BBAC-4312-ACD7-AC7FB57CEB5C}" type="sibTrans" cxnId="{02565F82-21C2-46C7-A21D-EF2D49222E95}">
      <dgm:prSet/>
      <dgm:spPr/>
      <dgm:t>
        <a:bodyPr/>
        <a:lstStyle/>
        <a:p>
          <a:endParaRPr lang="en-US"/>
        </a:p>
      </dgm:t>
    </dgm:pt>
    <dgm:pt modelId="{373319E4-A07F-4F30-80DC-84D3B3382C63}">
      <dgm:prSet/>
      <dgm:spPr/>
      <dgm:t>
        <a:bodyPr/>
        <a:lstStyle/>
        <a:p>
          <a:r>
            <a:rPr lang="en-US" b="1" dirty="0">
              <a:effectLst>
                <a:outerShdw blurRad="38100" dist="38100" dir="2700000" algn="tl">
                  <a:srgbClr val="000000">
                    <a:alpha val="43137"/>
                  </a:srgbClr>
                </a:outerShdw>
              </a:effectLst>
            </a:rPr>
            <a:t>Retrievability</a:t>
          </a:r>
        </a:p>
      </dgm:t>
    </dgm:pt>
    <dgm:pt modelId="{230CE3D1-B9D1-4E67-9B94-F72BF032582A}" type="parTrans" cxnId="{F6D7852D-793B-40CE-9F26-DF9DE023BDE0}">
      <dgm:prSet/>
      <dgm:spPr/>
      <dgm:t>
        <a:bodyPr/>
        <a:lstStyle/>
        <a:p>
          <a:endParaRPr lang="en-US"/>
        </a:p>
      </dgm:t>
    </dgm:pt>
    <dgm:pt modelId="{EF99FC7F-8AE3-4EEC-B42F-06F344E7B292}" type="sibTrans" cxnId="{F6D7852D-793B-40CE-9F26-DF9DE023BDE0}">
      <dgm:prSet/>
      <dgm:spPr/>
      <dgm:t>
        <a:bodyPr/>
        <a:lstStyle/>
        <a:p>
          <a:endParaRPr lang="en-US"/>
        </a:p>
      </dgm:t>
    </dgm:pt>
    <dgm:pt modelId="{FD8B45A4-12D3-436F-A429-3D573D8A1DF7}">
      <dgm:prSet/>
      <dgm:spPr/>
      <dgm:t>
        <a:bodyPr/>
        <a:lstStyle/>
        <a:p>
          <a:r>
            <a:rPr lang="en-US" b="1" dirty="0">
              <a:effectLst>
                <a:outerShdw blurRad="38100" dist="38100" dir="2700000" algn="tl">
                  <a:srgbClr val="000000">
                    <a:alpha val="43137"/>
                  </a:srgbClr>
                </a:outerShdw>
              </a:effectLst>
            </a:rPr>
            <a:t>Interoperability</a:t>
          </a:r>
        </a:p>
      </dgm:t>
    </dgm:pt>
    <dgm:pt modelId="{53B7F7BD-34C4-4A2B-98AD-2711F75CB172}" type="parTrans" cxnId="{6C734EC6-AD4A-45B8-BF15-8309A8CC0B4F}">
      <dgm:prSet/>
      <dgm:spPr/>
      <dgm:t>
        <a:bodyPr/>
        <a:lstStyle/>
        <a:p>
          <a:endParaRPr lang="en-US"/>
        </a:p>
      </dgm:t>
    </dgm:pt>
    <dgm:pt modelId="{EFCD9E4E-9C3E-4F8C-83AF-36D325429FDF}" type="sibTrans" cxnId="{6C734EC6-AD4A-45B8-BF15-8309A8CC0B4F}">
      <dgm:prSet/>
      <dgm:spPr/>
      <dgm:t>
        <a:bodyPr/>
        <a:lstStyle/>
        <a:p>
          <a:endParaRPr lang="en-US"/>
        </a:p>
      </dgm:t>
    </dgm:pt>
    <dgm:pt modelId="{5CF4D016-7758-4472-9127-5004C20B7983}">
      <dgm:prSet/>
      <dgm:spPr/>
      <dgm:t>
        <a:bodyPr/>
        <a:lstStyle/>
        <a:p>
          <a:r>
            <a:rPr lang="en-US" b="1">
              <a:effectLst>
                <a:outerShdw blurRad="38100" dist="38100" dir="2700000" algn="tl">
                  <a:srgbClr val="000000">
                    <a:alpha val="43137"/>
                  </a:srgbClr>
                </a:outerShdw>
              </a:effectLst>
            </a:rPr>
            <a:t>Portability</a:t>
          </a:r>
        </a:p>
      </dgm:t>
    </dgm:pt>
    <dgm:pt modelId="{DE49C82D-7617-4B3E-890D-D54AA2D2BD60}" type="parTrans" cxnId="{64604CBB-787E-40C5-BC7F-6004110F1DAA}">
      <dgm:prSet/>
      <dgm:spPr/>
      <dgm:t>
        <a:bodyPr/>
        <a:lstStyle/>
        <a:p>
          <a:endParaRPr lang="en-US"/>
        </a:p>
      </dgm:t>
    </dgm:pt>
    <dgm:pt modelId="{2E24BB87-311B-41E8-AF57-9ABF2084EE57}" type="sibTrans" cxnId="{64604CBB-787E-40C5-BC7F-6004110F1DAA}">
      <dgm:prSet/>
      <dgm:spPr/>
      <dgm:t>
        <a:bodyPr/>
        <a:lstStyle/>
        <a:p>
          <a:endParaRPr lang="en-US"/>
        </a:p>
      </dgm:t>
    </dgm:pt>
    <dgm:pt modelId="{CC2891F1-E87C-44DB-A3D1-530F5682CA17}">
      <dgm:prSet/>
      <dgm:spPr/>
      <dgm:t>
        <a:bodyPr/>
        <a:lstStyle/>
        <a:p>
          <a:r>
            <a:rPr lang="en-US" b="1" dirty="0">
              <a:effectLst>
                <a:outerShdw blurRad="38100" dist="38100" dir="2700000" algn="tl">
                  <a:srgbClr val="000000">
                    <a:alpha val="43137"/>
                  </a:srgbClr>
                </a:outerShdw>
              </a:effectLst>
            </a:rPr>
            <a:t>Certainty</a:t>
          </a:r>
        </a:p>
      </dgm:t>
    </dgm:pt>
    <dgm:pt modelId="{B2ACEB86-84C3-4454-9A93-EA1DD6A7610E}" type="parTrans" cxnId="{75EAE95A-EDCC-46FB-90B7-05E830287A19}">
      <dgm:prSet/>
      <dgm:spPr/>
      <dgm:t>
        <a:bodyPr/>
        <a:lstStyle/>
        <a:p>
          <a:endParaRPr lang="en-US"/>
        </a:p>
      </dgm:t>
    </dgm:pt>
    <dgm:pt modelId="{6E3D2E17-555C-4771-9F2B-63E048B040F2}" type="sibTrans" cxnId="{75EAE95A-EDCC-46FB-90B7-05E830287A19}">
      <dgm:prSet/>
      <dgm:spPr/>
      <dgm:t>
        <a:bodyPr/>
        <a:lstStyle/>
        <a:p>
          <a:endParaRPr lang="en-US"/>
        </a:p>
      </dgm:t>
    </dgm:pt>
    <dgm:pt modelId="{440B191E-C7B4-4A66-8484-FFF26C2588BF}">
      <dgm:prSet/>
      <dgm:spPr/>
      <dgm:t>
        <a:bodyPr/>
        <a:lstStyle/>
        <a:p>
          <a:r>
            <a:rPr lang="en-US" b="1" dirty="0">
              <a:effectLst>
                <a:outerShdw blurRad="38100" dist="38100" dir="2700000" algn="tl">
                  <a:srgbClr val="000000">
                    <a:alpha val="43137"/>
                  </a:srgbClr>
                </a:outerShdw>
              </a:effectLst>
            </a:rPr>
            <a:t>Flexibility</a:t>
          </a:r>
          <a:endParaRPr lang="en-US" b="1">
            <a:effectLst>
              <a:outerShdw blurRad="38100" dist="38100" dir="2700000" algn="tl">
                <a:srgbClr val="000000">
                  <a:alpha val="43137"/>
                </a:srgbClr>
              </a:outerShdw>
            </a:effectLst>
          </a:endParaRPr>
        </a:p>
      </dgm:t>
    </dgm:pt>
    <dgm:pt modelId="{D14D557E-A273-46BA-9898-4EFF94873CA6}" type="parTrans" cxnId="{EE77A58E-1F2B-4584-9A63-0F598D83BD3F}">
      <dgm:prSet/>
      <dgm:spPr/>
      <dgm:t>
        <a:bodyPr/>
        <a:lstStyle/>
        <a:p>
          <a:endParaRPr lang="en-US"/>
        </a:p>
      </dgm:t>
    </dgm:pt>
    <dgm:pt modelId="{49D97968-D6D5-4A3B-9C39-16814DE699CB}" type="sibTrans" cxnId="{EE77A58E-1F2B-4584-9A63-0F598D83BD3F}">
      <dgm:prSet/>
      <dgm:spPr/>
      <dgm:t>
        <a:bodyPr/>
        <a:lstStyle/>
        <a:p>
          <a:endParaRPr lang="en-US"/>
        </a:p>
      </dgm:t>
    </dgm:pt>
    <dgm:pt modelId="{FB1D790B-B6CB-449F-A4B3-961478FE92BA}" type="pres">
      <dgm:prSet presAssocID="{728B63A5-0F28-4037-B3A6-24F9E4535EFC}" presName="diagram" presStyleCnt="0">
        <dgm:presLayoutVars>
          <dgm:dir/>
          <dgm:resizeHandles val="exact"/>
        </dgm:presLayoutVars>
      </dgm:prSet>
      <dgm:spPr/>
    </dgm:pt>
    <dgm:pt modelId="{D67CCBDB-836C-4168-ACB4-CAB3C78A59FE}" type="pres">
      <dgm:prSet presAssocID="{145A9637-C748-41EB-9364-28E08044907A}" presName="node" presStyleLbl="node1" presStyleIdx="0" presStyleCnt="6">
        <dgm:presLayoutVars>
          <dgm:bulletEnabled val="1"/>
        </dgm:presLayoutVars>
      </dgm:prSet>
      <dgm:spPr/>
    </dgm:pt>
    <dgm:pt modelId="{331DD48C-D4DE-49E4-A1E1-34D9A91A4F9E}" type="pres">
      <dgm:prSet presAssocID="{5EE03199-BBAC-4312-ACD7-AC7FB57CEB5C}" presName="sibTrans" presStyleCnt="0"/>
      <dgm:spPr/>
    </dgm:pt>
    <dgm:pt modelId="{97C79BBB-E4E3-4AE4-BC2B-64C97317E9F5}" type="pres">
      <dgm:prSet presAssocID="{373319E4-A07F-4F30-80DC-84D3B3382C63}" presName="node" presStyleLbl="node1" presStyleIdx="1" presStyleCnt="6">
        <dgm:presLayoutVars>
          <dgm:bulletEnabled val="1"/>
        </dgm:presLayoutVars>
      </dgm:prSet>
      <dgm:spPr/>
    </dgm:pt>
    <dgm:pt modelId="{243502D5-2444-4395-BC1B-8A8DA2129785}" type="pres">
      <dgm:prSet presAssocID="{EF99FC7F-8AE3-4EEC-B42F-06F344E7B292}" presName="sibTrans" presStyleCnt="0"/>
      <dgm:spPr/>
    </dgm:pt>
    <dgm:pt modelId="{1D4950BA-19CF-4E7F-84DE-726ECAF6320D}" type="pres">
      <dgm:prSet presAssocID="{FD8B45A4-12D3-436F-A429-3D573D8A1DF7}" presName="node" presStyleLbl="node1" presStyleIdx="2" presStyleCnt="6">
        <dgm:presLayoutVars>
          <dgm:bulletEnabled val="1"/>
        </dgm:presLayoutVars>
      </dgm:prSet>
      <dgm:spPr/>
    </dgm:pt>
    <dgm:pt modelId="{2D9656CB-F858-4CFA-AD65-9D108BE6F801}" type="pres">
      <dgm:prSet presAssocID="{EFCD9E4E-9C3E-4F8C-83AF-36D325429FDF}" presName="sibTrans" presStyleCnt="0"/>
      <dgm:spPr/>
    </dgm:pt>
    <dgm:pt modelId="{A63BAB13-21F7-45E2-9EB4-77B77A35491D}" type="pres">
      <dgm:prSet presAssocID="{5CF4D016-7758-4472-9127-5004C20B7983}" presName="node" presStyleLbl="node1" presStyleIdx="3" presStyleCnt="6">
        <dgm:presLayoutVars>
          <dgm:bulletEnabled val="1"/>
        </dgm:presLayoutVars>
      </dgm:prSet>
      <dgm:spPr/>
    </dgm:pt>
    <dgm:pt modelId="{581E209E-DB23-4BF4-B99B-7E7518E1BFA4}" type="pres">
      <dgm:prSet presAssocID="{2E24BB87-311B-41E8-AF57-9ABF2084EE57}" presName="sibTrans" presStyleCnt="0"/>
      <dgm:spPr/>
    </dgm:pt>
    <dgm:pt modelId="{F1F4CFFD-B9BF-4C47-9A35-580E04E9A30A}" type="pres">
      <dgm:prSet presAssocID="{CC2891F1-E87C-44DB-A3D1-530F5682CA17}" presName="node" presStyleLbl="node1" presStyleIdx="4" presStyleCnt="6">
        <dgm:presLayoutVars>
          <dgm:bulletEnabled val="1"/>
        </dgm:presLayoutVars>
      </dgm:prSet>
      <dgm:spPr/>
    </dgm:pt>
    <dgm:pt modelId="{384A2FC2-4880-454A-AF9E-A08458386867}" type="pres">
      <dgm:prSet presAssocID="{6E3D2E17-555C-4771-9F2B-63E048B040F2}" presName="sibTrans" presStyleCnt="0"/>
      <dgm:spPr/>
    </dgm:pt>
    <dgm:pt modelId="{D011DA52-F898-4EDF-AAD4-60A8C246F6E0}" type="pres">
      <dgm:prSet presAssocID="{440B191E-C7B4-4A66-8484-FFF26C2588BF}" presName="node" presStyleLbl="node1" presStyleIdx="5" presStyleCnt="6">
        <dgm:presLayoutVars>
          <dgm:bulletEnabled val="1"/>
        </dgm:presLayoutVars>
      </dgm:prSet>
      <dgm:spPr/>
    </dgm:pt>
  </dgm:ptLst>
  <dgm:cxnLst>
    <dgm:cxn modelId="{F6D7852D-793B-40CE-9F26-DF9DE023BDE0}" srcId="{728B63A5-0F28-4037-B3A6-24F9E4535EFC}" destId="{373319E4-A07F-4F30-80DC-84D3B3382C63}" srcOrd="1" destOrd="0" parTransId="{230CE3D1-B9D1-4E67-9B94-F72BF032582A}" sibTransId="{EF99FC7F-8AE3-4EEC-B42F-06F344E7B292}"/>
    <dgm:cxn modelId="{A011C934-EAE0-4F34-BAB5-08447789AA81}" type="presOf" srcId="{728B63A5-0F28-4037-B3A6-24F9E4535EFC}" destId="{FB1D790B-B6CB-449F-A4B3-961478FE92BA}" srcOrd="0" destOrd="0" presId="urn:microsoft.com/office/officeart/2005/8/layout/default"/>
    <dgm:cxn modelId="{4E11163D-B81A-45B8-9A7E-971A0B0E97BE}" type="presOf" srcId="{FD8B45A4-12D3-436F-A429-3D573D8A1DF7}" destId="{1D4950BA-19CF-4E7F-84DE-726ECAF6320D}" srcOrd="0" destOrd="0" presId="urn:microsoft.com/office/officeart/2005/8/layout/default"/>
    <dgm:cxn modelId="{5E946A72-C6C0-4785-8BC3-9CE1596163BC}" type="presOf" srcId="{440B191E-C7B4-4A66-8484-FFF26C2588BF}" destId="{D011DA52-F898-4EDF-AAD4-60A8C246F6E0}" srcOrd="0" destOrd="0" presId="urn:microsoft.com/office/officeart/2005/8/layout/default"/>
    <dgm:cxn modelId="{D93A9E56-9F38-487F-8D94-45F9F2CF7AF3}" type="presOf" srcId="{5CF4D016-7758-4472-9127-5004C20B7983}" destId="{A63BAB13-21F7-45E2-9EB4-77B77A35491D}" srcOrd="0" destOrd="0" presId="urn:microsoft.com/office/officeart/2005/8/layout/default"/>
    <dgm:cxn modelId="{75EAE95A-EDCC-46FB-90B7-05E830287A19}" srcId="{728B63A5-0F28-4037-B3A6-24F9E4535EFC}" destId="{CC2891F1-E87C-44DB-A3D1-530F5682CA17}" srcOrd="4" destOrd="0" parTransId="{B2ACEB86-84C3-4454-9A93-EA1DD6A7610E}" sibTransId="{6E3D2E17-555C-4771-9F2B-63E048B040F2}"/>
    <dgm:cxn modelId="{02565F82-21C2-46C7-A21D-EF2D49222E95}" srcId="{728B63A5-0F28-4037-B3A6-24F9E4535EFC}" destId="{145A9637-C748-41EB-9364-28E08044907A}" srcOrd="0" destOrd="0" parTransId="{74AC8600-ED2F-4B58-BA93-40F6D614E8D2}" sibTransId="{5EE03199-BBAC-4312-ACD7-AC7FB57CEB5C}"/>
    <dgm:cxn modelId="{EE77A58E-1F2B-4584-9A63-0F598D83BD3F}" srcId="{728B63A5-0F28-4037-B3A6-24F9E4535EFC}" destId="{440B191E-C7B4-4A66-8484-FFF26C2588BF}" srcOrd="5" destOrd="0" parTransId="{D14D557E-A273-46BA-9898-4EFF94873CA6}" sibTransId="{49D97968-D6D5-4A3B-9C39-16814DE699CB}"/>
    <dgm:cxn modelId="{EC5F8493-E8BB-42A1-A6BC-11F5AC02608A}" type="presOf" srcId="{373319E4-A07F-4F30-80DC-84D3B3382C63}" destId="{97C79BBB-E4E3-4AE4-BC2B-64C97317E9F5}" srcOrd="0" destOrd="0" presId="urn:microsoft.com/office/officeart/2005/8/layout/default"/>
    <dgm:cxn modelId="{8F2E83B5-3334-4DF5-9D80-58A57260434B}" type="presOf" srcId="{145A9637-C748-41EB-9364-28E08044907A}" destId="{D67CCBDB-836C-4168-ACB4-CAB3C78A59FE}" srcOrd="0" destOrd="0" presId="urn:microsoft.com/office/officeart/2005/8/layout/default"/>
    <dgm:cxn modelId="{64604CBB-787E-40C5-BC7F-6004110F1DAA}" srcId="{728B63A5-0F28-4037-B3A6-24F9E4535EFC}" destId="{5CF4D016-7758-4472-9127-5004C20B7983}" srcOrd="3" destOrd="0" parTransId="{DE49C82D-7617-4B3E-890D-D54AA2D2BD60}" sibTransId="{2E24BB87-311B-41E8-AF57-9ABF2084EE57}"/>
    <dgm:cxn modelId="{86B7E4BD-42FC-495D-B7DA-2707688D9537}" type="presOf" srcId="{CC2891F1-E87C-44DB-A3D1-530F5682CA17}" destId="{F1F4CFFD-B9BF-4C47-9A35-580E04E9A30A}" srcOrd="0" destOrd="0" presId="urn:microsoft.com/office/officeart/2005/8/layout/default"/>
    <dgm:cxn modelId="{6C734EC6-AD4A-45B8-BF15-8309A8CC0B4F}" srcId="{728B63A5-0F28-4037-B3A6-24F9E4535EFC}" destId="{FD8B45A4-12D3-436F-A429-3D573D8A1DF7}" srcOrd="2" destOrd="0" parTransId="{53B7F7BD-34C4-4A2B-98AD-2711F75CB172}" sibTransId="{EFCD9E4E-9C3E-4F8C-83AF-36D325429FDF}"/>
    <dgm:cxn modelId="{EC97B259-14A7-42A0-8EB2-EAFF1BEF8109}" type="presParOf" srcId="{FB1D790B-B6CB-449F-A4B3-961478FE92BA}" destId="{D67CCBDB-836C-4168-ACB4-CAB3C78A59FE}" srcOrd="0" destOrd="0" presId="urn:microsoft.com/office/officeart/2005/8/layout/default"/>
    <dgm:cxn modelId="{573EF983-800E-4CE2-90AC-871FE2886933}" type="presParOf" srcId="{FB1D790B-B6CB-449F-A4B3-961478FE92BA}" destId="{331DD48C-D4DE-49E4-A1E1-34D9A91A4F9E}" srcOrd="1" destOrd="0" presId="urn:microsoft.com/office/officeart/2005/8/layout/default"/>
    <dgm:cxn modelId="{9197D0BF-67EB-42B6-8DFC-75F713784FF2}" type="presParOf" srcId="{FB1D790B-B6CB-449F-A4B3-961478FE92BA}" destId="{97C79BBB-E4E3-4AE4-BC2B-64C97317E9F5}" srcOrd="2" destOrd="0" presId="urn:microsoft.com/office/officeart/2005/8/layout/default"/>
    <dgm:cxn modelId="{A2526C2E-F445-4672-8969-1E1860176324}" type="presParOf" srcId="{FB1D790B-B6CB-449F-A4B3-961478FE92BA}" destId="{243502D5-2444-4395-BC1B-8A8DA2129785}" srcOrd="3" destOrd="0" presId="urn:microsoft.com/office/officeart/2005/8/layout/default"/>
    <dgm:cxn modelId="{B862046C-E34D-44AC-8559-F44D1C667C0F}" type="presParOf" srcId="{FB1D790B-B6CB-449F-A4B3-961478FE92BA}" destId="{1D4950BA-19CF-4E7F-84DE-726ECAF6320D}" srcOrd="4" destOrd="0" presId="urn:microsoft.com/office/officeart/2005/8/layout/default"/>
    <dgm:cxn modelId="{56E60103-2545-4CDB-87EC-0E3045D495FE}" type="presParOf" srcId="{FB1D790B-B6CB-449F-A4B3-961478FE92BA}" destId="{2D9656CB-F858-4CFA-AD65-9D108BE6F801}" srcOrd="5" destOrd="0" presId="urn:microsoft.com/office/officeart/2005/8/layout/default"/>
    <dgm:cxn modelId="{00E12A65-C8DC-4A63-A9AE-D7E68AB892F6}" type="presParOf" srcId="{FB1D790B-B6CB-449F-A4B3-961478FE92BA}" destId="{A63BAB13-21F7-45E2-9EB4-77B77A35491D}" srcOrd="6" destOrd="0" presId="urn:microsoft.com/office/officeart/2005/8/layout/default"/>
    <dgm:cxn modelId="{B0E7E440-4FAA-48C2-8570-FEFA06BCDA33}" type="presParOf" srcId="{FB1D790B-B6CB-449F-A4B3-961478FE92BA}" destId="{581E209E-DB23-4BF4-B99B-7E7518E1BFA4}" srcOrd="7" destOrd="0" presId="urn:microsoft.com/office/officeart/2005/8/layout/default"/>
    <dgm:cxn modelId="{3D5299A4-D92A-4CFD-A093-E86A0D341B0A}" type="presParOf" srcId="{FB1D790B-B6CB-449F-A4B3-961478FE92BA}" destId="{F1F4CFFD-B9BF-4C47-9A35-580E04E9A30A}" srcOrd="8" destOrd="0" presId="urn:microsoft.com/office/officeart/2005/8/layout/default"/>
    <dgm:cxn modelId="{3F83392F-5D5F-4AC1-85E9-3070946FB946}" type="presParOf" srcId="{FB1D790B-B6CB-449F-A4B3-961478FE92BA}" destId="{384A2FC2-4880-454A-AF9E-A08458386867}" srcOrd="9" destOrd="0" presId="urn:microsoft.com/office/officeart/2005/8/layout/default"/>
    <dgm:cxn modelId="{7118366E-7C71-4B4B-ACED-E709BCFBAEF1}" type="presParOf" srcId="{FB1D790B-B6CB-449F-A4B3-961478FE92BA}" destId="{D011DA52-F898-4EDF-AAD4-60A8C246F6E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7127D8-A598-46D4-A96E-4EAE274E68F9}"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A81237E4-F2BD-400B-BC7B-65695672EE9E}">
      <dgm:prSet/>
      <dgm:spPr/>
      <dgm:t>
        <a:bodyPr/>
        <a:lstStyle/>
        <a:p>
          <a:pPr>
            <a:lnSpc>
              <a:spcPct val="100000"/>
            </a:lnSpc>
          </a:pPr>
          <a:r>
            <a:rPr lang="en-US"/>
            <a:t>Increase member awareness of ACP opportunities</a:t>
          </a:r>
        </a:p>
      </dgm:t>
    </dgm:pt>
    <dgm:pt modelId="{8BFAFB4A-AEC3-4942-8692-EFC9E60C1150}" type="parTrans" cxnId="{6BE41B3B-6B97-4932-8572-3FBC736A902E}">
      <dgm:prSet/>
      <dgm:spPr/>
      <dgm:t>
        <a:bodyPr/>
        <a:lstStyle/>
        <a:p>
          <a:endParaRPr lang="en-US"/>
        </a:p>
      </dgm:t>
    </dgm:pt>
    <dgm:pt modelId="{BC44BDA8-85CC-492A-B93F-0D6D6D557079}" type="sibTrans" cxnId="{6BE41B3B-6B97-4932-8572-3FBC736A902E}">
      <dgm:prSet/>
      <dgm:spPr/>
      <dgm:t>
        <a:bodyPr/>
        <a:lstStyle/>
        <a:p>
          <a:pPr>
            <a:lnSpc>
              <a:spcPct val="100000"/>
            </a:lnSpc>
          </a:pPr>
          <a:endParaRPr lang="en-US"/>
        </a:p>
      </dgm:t>
    </dgm:pt>
    <dgm:pt modelId="{590048D1-3BAB-4A44-93C4-E0743AB116F5}">
      <dgm:prSet/>
      <dgm:spPr/>
      <dgm:t>
        <a:bodyPr/>
        <a:lstStyle/>
        <a:p>
          <a:pPr>
            <a:lnSpc>
              <a:spcPct val="100000"/>
            </a:lnSpc>
          </a:pPr>
          <a:r>
            <a:rPr lang="en-US"/>
            <a:t>Investigate digital ACP</a:t>
          </a:r>
        </a:p>
      </dgm:t>
    </dgm:pt>
    <dgm:pt modelId="{46DA1CFA-49ED-455A-A9D7-6C83D01878FC}" type="parTrans" cxnId="{DD672FF8-FAED-46D5-99B0-09319546E703}">
      <dgm:prSet/>
      <dgm:spPr/>
      <dgm:t>
        <a:bodyPr/>
        <a:lstStyle/>
        <a:p>
          <a:endParaRPr lang="en-US"/>
        </a:p>
      </dgm:t>
    </dgm:pt>
    <dgm:pt modelId="{BA1E168F-231A-47F3-89E1-81CDD7EE6521}" type="sibTrans" cxnId="{DD672FF8-FAED-46D5-99B0-09319546E703}">
      <dgm:prSet/>
      <dgm:spPr/>
      <dgm:t>
        <a:bodyPr/>
        <a:lstStyle/>
        <a:p>
          <a:pPr>
            <a:lnSpc>
              <a:spcPct val="100000"/>
            </a:lnSpc>
          </a:pPr>
          <a:endParaRPr lang="en-US"/>
        </a:p>
      </dgm:t>
    </dgm:pt>
    <dgm:pt modelId="{3885D6D8-B899-405F-9CA7-639537B68361}">
      <dgm:prSet/>
      <dgm:spPr/>
      <dgm:t>
        <a:bodyPr/>
        <a:lstStyle/>
        <a:p>
          <a:pPr>
            <a:lnSpc>
              <a:spcPct val="100000"/>
            </a:lnSpc>
          </a:pPr>
          <a:r>
            <a:rPr lang="en-US" dirty="0"/>
            <a:t>Insist on ACP as a standard of care for your members</a:t>
          </a:r>
        </a:p>
      </dgm:t>
    </dgm:pt>
    <dgm:pt modelId="{8BC36BFD-39B9-4E26-AC90-0840AAC76597}" type="parTrans" cxnId="{4504BF1D-A8B1-4955-BAA7-FC2A8DF30DB9}">
      <dgm:prSet/>
      <dgm:spPr/>
      <dgm:t>
        <a:bodyPr/>
        <a:lstStyle/>
        <a:p>
          <a:endParaRPr lang="en-US"/>
        </a:p>
      </dgm:t>
    </dgm:pt>
    <dgm:pt modelId="{22EB4E64-7BC9-4A0D-A064-54EC985B316B}" type="sibTrans" cxnId="{4504BF1D-A8B1-4955-BAA7-FC2A8DF30DB9}">
      <dgm:prSet/>
      <dgm:spPr/>
      <dgm:t>
        <a:bodyPr/>
        <a:lstStyle/>
        <a:p>
          <a:pPr>
            <a:lnSpc>
              <a:spcPct val="100000"/>
            </a:lnSpc>
          </a:pPr>
          <a:endParaRPr lang="en-US"/>
        </a:p>
      </dgm:t>
    </dgm:pt>
    <dgm:pt modelId="{C7F06B67-3978-4B18-9FFE-A68F5C30EEC9}">
      <dgm:prSet/>
      <dgm:spPr/>
      <dgm:t>
        <a:bodyPr/>
        <a:lstStyle/>
        <a:p>
          <a:pPr>
            <a:lnSpc>
              <a:spcPct val="100000"/>
            </a:lnSpc>
          </a:pPr>
          <a:r>
            <a:rPr lang="en-US"/>
            <a:t>Identify “Relationship Based Caregiving Roles”</a:t>
          </a:r>
        </a:p>
      </dgm:t>
    </dgm:pt>
    <dgm:pt modelId="{8D2734EA-D769-42F3-9615-B5492B3C211B}" type="parTrans" cxnId="{B1522DC5-C63D-40E4-8D1F-29530B7E3BDD}">
      <dgm:prSet/>
      <dgm:spPr/>
      <dgm:t>
        <a:bodyPr/>
        <a:lstStyle/>
        <a:p>
          <a:endParaRPr lang="en-US"/>
        </a:p>
      </dgm:t>
    </dgm:pt>
    <dgm:pt modelId="{82290067-B5B5-4AD2-85D2-F5C961D13AEE}" type="sibTrans" cxnId="{B1522DC5-C63D-40E4-8D1F-29530B7E3BDD}">
      <dgm:prSet/>
      <dgm:spPr/>
      <dgm:t>
        <a:bodyPr/>
        <a:lstStyle/>
        <a:p>
          <a:pPr>
            <a:lnSpc>
              <a:spcPct val="100000"/>
            </a:lnSpc>
          </a:pPr>
          <a:endParaRPr lang="en-US"/>
        </a:p>
      </dgm:t>
    </dgm:pt>
    <dgm:pt modelId="{2D005D4A-E47B-47A2-9110-502513FF8FFE}">
      <dgm:prSet/>
      <dgm:spPr/>
      <dgm:t>
        <a:bodyPr/>
        <a:lstStyle/>
        <a:p>
          <a:pPr>
            <a:lnSpc>
              <a:spcPct val="100000"/>
            </a:lnSpc>
          </a:pPr>
          <a:r>
            <a:rPr lang="en-US" dirty="0"/>
            <a:t>Risk stratify interventions</a:t>
          </a:r>
        </a:p>
      </dgm:t>
    </dgm:pt>
    <dgm:pt modelId="{8C898BA3-98C3-4F79-BD7C-727485E94E9F}" type="parTrans" cxnId="{87EC6C44-69A1-4FF5-809C-5C65E3ABC20D}">
      <dgm:prSet/>
      <dgm:spPr/>
      <dgm:t>
        <a:bodyPr/>
        <a:lstStyle/>
        <a:p>
          <a:endParaRPr lang="en-US"/>
        </a:p>
      </dgm:t>
    </dgm:pt>
    <dgm:pt modelId="{961FEF07-20C1-41DF-A237-8CCBDC8396EF}" type="sibTrans" cxnId="{87EC6C44-69A1-4FF5-809C-5C65E3ABC20D}">
      <dgm:prSet/>
      <dgm:spPr/>
      <dgm:t>
        <a:bodyPr/>
        <a:lstStyle/>
        <a:p>
          <a:pPr>
            <a:lnSpc>
              <a:spcPct val="100000"/>
            </a:lnSpc>
          </a:pPr>
          <a:endParaRPr lang="en-US"/>
        </a:p>
      </dgm:t>
    </dgm:pt>
    <dgm:pt modelId="{5D737D54-F18B-1745-9E54-ACDFC71FFD10}">
      <dgm:prSet/>
      <dgm:spPr/>
      <dgm:t>
        <a:bodyPr/>
        <a:lstStyle/>
        <a:p>
          <a:pPr>
            <a:lnSpc>
              <a:spcPct val="100000"/>
            </a:lnSpc>
          </a:pPr>
          <a:r>
            <a:rPr lang="en-US" dirty="0"/>
            <a:t>Promote ACP retrieval at the point of care</a:t>
          </a:r>
        </a:p>
      </dgm:t>
    </dgm:pt>
    <dgm:pt modelId="{C4D015AF-8658-6F4D-B603-5CB01FF5EAA4}" type="parTrans" cxnId="{144EE918-3D23-DC41-B467-D7A243D6D8EA}">
      <dgm:prSet/>
      <dgm:spPr/>
      <dgm:t>
        <a:bodyPr/>
        <a:lstStyle/>
        <a:p>
          <a:endParaRPr lang="en-US"/>
        </a:p>
      </dgm:t>
    </dgm:pt>
    <dgm:pt modelId="{7C751BCA-2952-6F40-8587-CAB505FE6D21}" type="sibTrans" cxnId="{144EE918-3D23-DC41-B467-D7A243D6D8EA}">
      <dgm:prSet/>
      <dgm:spPr/>
      <dgm:t>
        <a:bodyPr/>
        <a:lstStyle/>
        <a:p>
          <a:endParaRPr lang="en-US"/>
        </a:p>
      </dgm:t>
    </dgm:pt>
    <dgm:pt modelId="{128A66A6-14A5-4553-BD1C-0775BD6CB7F9}" type="pres">
      <dgm:prSet presAssocID="{187127D8-A598-46D4-A96E-4EAE274E68F9}" presName="root" presStyleCnt="0">
        <dgm:presLayoutVars>
          <dgm:dir/>
          <dgm:resizeHandles val="exact"/>
        </dgm:presLayoutVars>
      </dgm:prSet>
      <dgm:spPr/>
    </dgm:pt>
    <dgm:pt modelId="{4327F58F-4000-49E7-850B-74D25CCB5E21}" type="pres">
      <dgm:prSet presAssocID="{187127D8-A598-46D4-A96E-4EAE274E68F9}" presName="container" presStyleCnt="0">
        <dgm:presLayoutVars>
          <dgm:dir/>
          <dgm:resizeHandles val="exact"/>
        </dgm:presLayoutVars>
      </dgm:prSet>
      <dgm:spPr/>
    </dgm:pt>
    <dgm:pt modelId="{C1AF047B-343C-417E-9233-7E029C3592BA}" type="pres">
      <dgm:prSet presAssocID="{A81237E4-F2BD-400B-BC7B-65695672EE9E}" presName="compNode" presStyleCnt="0"/>
      <dgm:spPr/>
    </dgm:pt>
    <dgm:pt modelId="{D8A2EAC5-7947-4697-B996-F9EF87BCC938}" type="pres">
      <dgm:prSet presAssocID="{A81237E4-F2BD-400B-BC7B-65695672EE9E}" presName="iconBgRect" presStyleLbl="bgShp" presStyleIdx="0" presStyleCnt="6"/>
      <dgm:spPr/>
    </dgm:pt>
    <dgm:pt modelId="{B1DB5D56-074B-460D-811B-8EF5784C2874}" type="pres">
      <dgm:prSet presAssocID="{A81237E4-F2BD-400B-BC7B-65695672EE9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3CA8C186-C764-4A7D-B501-308EE0D51103}" type="pres">
      <dgm:prSet presAssocID="{A81237E4-F2BD-400B-BC7B-65695672EE9E}" presName="spaceRect" presStyleCnt="0"/>
      <dgm:spPr/>
    </dgm:pt>
    <dgm:pt modelId="{FC96C226-D8EF-4708-AECA-46165B1F8F18}" type="pres">
      <dgm:prSet presAssocID="{A81237E4-F2BD-400B-BC7B-65695672EE9E}" presName="textRect" presStyleLbl="revTx" presStyleIdx="0" presStyleCnt="6">
        <dgm:presLayoutVars>
          <dgm:chMax val="1"/>
          <dgm:chPref val="1"/>
        </dgm:presLayoutVars>
      </dgm:prSet>
      <dgm:spPr/>
    </dgm:pt>
    <dgm:pt modelId="{78CA8403-B115-47F3-B23B-D8076ACB2AF9}" type="pres">
      <dgm:prSet presAssocID="{BC44BDA8-85CC-492A-B93F-0D6D6D557079}" presName="sibTrans" presStyleLbl="sibTrans2D1" presStyleIdx="0" presStyleCnt="0"/>
      <dgm:spPr/>
    </dgm:pt>
    <dgm:pt modelId="{3DEA4D2D-4950-4F41-999E-8A137DF16A71}" type="pres">
      <dgm:prSet presAssocID="{590048D1-3BAB-4A44-93C4-E0743AB116F5}" presName="compNode" presStyleCnt="0"/>
      <dgm:spPr/>
    </dgm:pt>
    <dgm:pt modelId="{200F2C03-EAF6-452C-9881-3DBDCEB4A5AB}" type="pres">
      <dgm:prSet presAssocID="{590048D1-3BAB-4A44-93C4-E0743AB116F5}" presName="iconBgRect" presStyleLbl="bgShp" presStyleIdx="1" presStyleCnt="6"/>
      <dgm:spPr/>
    </dgm:pt>
    <dgm:pt modelId="{67FC4BCB-E068-43B9-A482-0992EB2EC499}" type="pres">
      <dgm:prSet presAssocID="{590048D1-3BAB-4A44-93C4-E0743AB116F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44281E2D-E991-433D-98CB-829F92D75F2B}" type="pres">
      <dgm:prSet presAssocID="{590048D1-3BAB-4A44-93C4-E0743AB116F5}" presName="spaceRect" presStyleCnt="0"/>
      <dgm:spPr/>
    </dgm:pt>
    <dgm:pt modelId="{71C79318-ACF6-4473-B487-784B112A2C0F}" type="pres">
      <dgm:prSet presAssocID="{590048D1-3BAB-4A44-93C4-E0743AB116F5}" presName="textRect" presStyleLbl="revTx" presStyleIdx="1" presStyleCnt="6">
        <dgm:presLayoutVars>
          <dgm:chMax val="1"/>
          <dgm:chPref val="1"/>
        </dgm:presLayoutVars>
      </dgm:prSet>
      <dgm:spPr/>
    </dgm:pt>
    <dgm:pt modelId="{ED4C2E61-1AD2-4BD2-9CB6-6D8459B3BF41}" type="pres">
      <dgm:prSet presAssocID="{BA1E168F-231A-47F3-89E1-81CDD7EE6521}" presName="sibTrans" presStyleLbl="sibTrans2D1" presStyleIdx="0" presStyleCnt="0"/>
      <dgm:spPr/>
    </dgm:pt>
    <dgm:pt modelId="{B971D348-3248-4E5E-93B5-EA46635570E6}" type="pres">
      <dgm:prSet presAssocID="{3885D6D8-B899-405F-9CA7-639537B68361}" presName="compNode" presStyleCnt="0"/>
      <dgm:spPr/>
    </dgm:pt>
    <dgm:pt modelId="{263D0996-8D6F-49FB-84C9-005497BE3791}" type="pres">
      <dgm:prSet presAssocID="{3885D6D8-B899-405F-9CA7-639537B68361}" presName="iconBgRect" presStyleLbl="bgShp" presStyleIdx="2" presStyleCnt="6"/>
      <dgm:spPr/>
    </dgm:pt>
    <dgm:pt modelId="{C4D41DB1-B4B3-4927-84EC-F6A7DC405360}" type="pres">
      <dgm:prSet presAssocID="{3885D6D8-B899-405F-9CA7-639537B68361}"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old bars with solid fill"/>
        </a:ext>
      </dgm:extLst>
    </dgm:pt>
    <dgm:pt modelId="{08CF58B1-6C3B-4CD0-B6D1-B18E36706204}" type="pres">
      <dgm:prSet presAssocID="{3885D6D8-B899-405F-9CA7-639537B68361}" presName="spaceRect" presStyleCnt="0"/>
      <dgm:spPr/>
    </dgm:pt>
    <dgm:pt modelId="{903ABBD1-B1C2-488B-B3AE-11B2B96BC825}" type="pres">
      <dgm:prSet presAssocID="{3885D6D8-B899-405F-9CA7-639537B68361}" presName="textRect" presStyleLbl="revTx" presStyleIdx="2" presStyleCnt="6">
        <dgm:presLayoutVars>
          <dgm:chMax val="1"/>
          <dgm:chPref val="1"/>
        </dgm:presLayoutVars>
      </dgm:prSet>
      <dgm:spPr/>
    </dgm:pt>
    <dgm:pt modelId="{28CAC9AC-7B7B-4DA9-A644-C0891D2BB3EB}" type="pres">
      <dgm:prSet presAssocID="{22EB4E64-7BC9-4A0D-A064-54EC985B316B}" presName="sibTrans" presStyleLbl="sibTrans2D1" presStyleIdx="0" presStyleCnt="0"/>
      <dgm:spPr/>
    </dgm:pt>
    <dgm:pt modelId="{52A36B01-B600-495F-9692-10D49AC03F67}" type="pres">
      <dgm:prSet presAssocID="{C7F06B67-3978-4B18-9FFE-A68F5C30EEC9}" presName="compNode" presStyleCnt="0"/>
      <dgm:spPr/>
    </dgm:pt>
    <dgm:pt modelId="{9D6CF3B3-135B-4D4C-8A2C-E5F5A3C9C315}" type="pres">
      <dgm:prSet presAssocID="{C7F06B67-3978-4B18-9FFE-A68F5C30EEC9}" presName="iconBgRect" presStyleLbl="bgShp" presStyleIdx="3" presStyleCnt="6"/>
      <dgm:spPr/>
    </dgm:pt>
    <dgm:pt modelId="{9597F4D1-8B83-4DE6-BF56-CA0322E9F96C}" type="pres">
      <dgm:prSet presAssocID="{C7F06B67-3978-4B18-9FFE-A68F5C30EEC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ycle with People"/>
        </a:ext>
      </dgm:extLst>
    </dgm:pt>
    <dgm:pt modelId="{D144A73B-75C2-4425-A190-B16B61329F32}" type="pres">
      <dgm:prSet presAssocID="{C7F06B67-3978-4B18-9FFE-A68F5C30EEC9}" presName="spaceRect" presStyleCnt="0"/>
      <dgm:spPr/>
    </dgm:pt>
    <dgm:pt modelId="{63C5D217-2A5D-420E-8AE4-B6A86A212F97}" type="pres">
      <dgm:prSet presAssocID="{C7F06B67-3978-4B18-9FFE-A68F5C30EEC9}" presName="textRect" presStyleLbl="revTx" presStyleIdx="3" presStyleCnt="6">
        <dgm:presLayoutVars>
          <dgm:chMax val="1"/>
          <dgm:chPref val="1"/>
        </dgm:presLayoutVars>
      </dgm:prSet>
      <dgm:spPr/>
    </dgm:pt>
    <dgm:pt modelId="{6CFAB27A-3253-41A8-BB13-EF113A210174}" type="pres">
      <dgm:prSet presAssocID="{82290067-B5B5-4AD2-85D2-F5C961D13AEE}" presName="sibTrans" presStyleLbl="sibTrans2D1" presStyleIdx="0" presStyleCnt="0"/>
      <dgm:spPr/>
    </dgm:pt>
    <dgm:pt modelId="{96637559-F233-4AD4-B220-48FC855A6B9A}" type="pres">
      <dgm:prSet presAssocID="{2D005D4A-E47B-47A2-9110-502513FF8FFE}" presName="compNode" presStyleCnt="0"/>
      <dgm:spPr/>
    </dgm:pt>
    <dgm:pt modelId="{07894BE8-2D00-4D16-B294-12D1AA0CC419}" type="pres">
      <dgm:prSet presAssocID="{2D005D4A-E47B-47A2-9110-502513FF8FFE}" presName="iconBgRect" presStyleLbl="bgShp" presStyleIdx="4" presStyleCnt="6"/>
      <dgm:spPr/>
    </dgm:pt>
    <dgm:pt modelId="{985C4529-55FB-4D77-A617-86C8B87DB91F}" type="pres">
      <dgm:prSet presAssocID="{2D005D4A-E47B-47A2-9110-502513FF8FF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7692A48A-B5EA-4B4E-AEE9-ED06A819A0FC}" type="pres">
      <dgm:prSet presAssocID="{2D005D4A-E47B-47A2-9110-502513FF8FFE}" presName="spaceRect" presStyleCnt="0"/>
      <dgm:spPr/>
    </dgm:pt>
    <dgm:pt modelId="{A70EE951-30E0-4ABA-94D3-DF569BC1AA72}" type="pres">
      <dgm:prSet presAssocID="{2D005D4A-E47B-47A2-9110-502513FF8FFE}" presName="textRect" presStyleLbl="revTx" presStyleIdx="4" presStyleCnt="6">
        <dgm:presLayoutVars>
          <dgm:chMax val="1"/>
          <dgm:chPref val="1"/>
        </dgm:presLayoutVars>
      </dgm:prSet>
      <dgm:spPr/>
    </dgm:pt>
    <dgm:pt modelId="{07AFD914-BCE4-5C46-9024-BFC3E532C321}" type="pres">
      <dgm:prSet presAssocID="{961FEF07-20C1-41DF-A237-8CCBDC8396EF}" presName="sibTrans" presStyleLbl="sibTrans2D1" presStyleIdx="0" presStyleCnt="0"/>
      <dgm:spPr/>
    </dgm:pt>
    <dgm:pt modelId="{F7359BA2-8769-0C4D-B39E-180912BA066E}" type="pres">
      <dgm:prSet presAssocID="{5D737D54-F18B-1745-9E54-ACDFC71FFD10}" presName="compNode" presStyleCnt="0"/>
      <dgm:spPr/>
    </dgm:pt>
    <dgm:pt modelId="{E42D0F67-EB3F-EA4A-9F57-E836F0EAE2C9}" type="pres">
      <dgm:prSet presAssocID="{5D737D54-F18B-1745-9E54-ACDFC71FFD10}" presName="iconBgRect" presStyleLbl="bgShp" presStyleIdx="5" presStyleCnt="6"/>
      <dgm:spPr/>
    </dgm:pt>
    <dgm:pt modelId="{32CB0A82-65E7-3241-B3C5-7628D44E9472}" type="pres">
      <dgm:prSet presAssocID="{5D737D54-F18B-1745-9E54-ACDFC71FFD10}"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Internet with solid fill"/>
        </a:ext>
      </dgm:extLst>
    </dgm:pt>
    <dgm:pt modelId="{ACBAB523-4843-194D-ADB3-ECBC55E0BEB2}" type="pres">
      <dgm:prSet presAssocID="{5D737D54-F18B-1745-9E54-ACDFC71FFD10}" presName="spaceRect" presStyleCnt="0"/>
      <dgm:spPr/>
    </dgm:pt>
    <dgm:pt modelId="{3A9D0461-D28B-1F4F-BD2A-37AC25489C1E}" type="pres">
      <dgm:prSet presAssocID="{5D737D54-F18B-1745-9E54-ACDFC71FFD10}" presName="textRect" presStyleLbl="revTx" presStyleIdx="5" presStyleCnt="6">
        <dgm:presLayoutVars>
          <dgm:chMax val="1"/>
          <dgm:chPref val="1"/>
        </dgm:presLayoutVars>
      </dgm:prSet>
      <dgm:spPr/>
    </dgm:pt>
  </dgm:ptLst>
  <dgm:cxnLst>
    <dgm:cxn modelId="{144EE918-3D23-DC41-B467-D7A243D6D8EA}" srcId="{187127D8-A598-46D4-A96E-4EAE274E68F9}" destId="{5D737D54-F18B-1745-9E54-ACDFC71FFD10}" srcOrd="5" destOrd="0" parTransId="{C4D015AF-8658-6F4D-B603-5CB01FF5EAA4}" sibTransId="{7C751BCA-2952-6F40-8587-CAB505FE6D21}"/>
    <dgm:cxn modelId="{4504BF1D-A8B1-4955-BAA7-FC2A8DF30DB9}" srcId="{187127D8-A598-46D4-A96E-4EAE274E68F9}" destId="{3885D6D8-B899-405F-9CA7-639537B68361}" srcOrd="2" destOrd="0" parTransId="{8BC36BFD-39B9-4E26-AC90-0840AAC76597}" sibTransId="{22EB4E64-7BC9-4A0D-A064-54EC985B316B}"/>
    <dgm:cxn modelId="{77C0712F-B707-B842-9314-057014BE601D}" type="presOf" srcId="{187127D8-A598-46D4-A96E-4EAE274E68F9}" destId="{128A66A6-14A5-4553-BD1C-0775BD6CB7F9}" srcOrd="0" destOrd="0" presId="urn:microsoft.com/office/officeart/2018/2/layout/IconCircleList"/>
    <dgm:cxn modelId="{30E53433-7FF7-0C49-AF79-C6D3E36CF4F6}" type="presOf" srcId="{590048D1-3BAB-4A44-93C4-E0743AB116F5}" destId="{71C79318-ACF6-4473-B487-784B112A2C0F}" srcOrd="0" destOrd="0" presId="urn:microsoft.com/office/officeart/2018/2/layout/IconCircleList"/>
    <dgm:cxn modelId="{6BE41B3B-6B97-4932-8572-3FBC736A902E}" srcId="{187127D8-A598-46D4-A96E-4EAE274E68F9}" destId="{A81237E4-F2BD-400B-BC7B-65695672EE9E}" srcOrd="0" destOrd="0" parTransId="{8BFAFB4A-AEC3-4942-8692-EFC9E60C1150}" sibTransId="{BC44BDA8-85CC-492A-B93F-0D6D6D557079}"/>
    <dgm:cxn modelId="{87EC6C44-69A1-4FF5-809C-5C65E3ABC20D}" srcId="{187127D8-A598-46D4-A96E-4EAE274E68F9}" destId="{2D005D4A-E47B-47A2-9110-502513FF8FFE}" srcOrd="4" destOrd="0" parTransId="{8C898BA3-98C3-4F79-BD7C-727485E94E9F}" sibTransId="{961FEF07-20C1-41DF-A237-8CCBDC8396EF}"/>
    <dgm:cxn modelId="{47DE236E-0D0B-B145-8D1E-7CC9684036D3}" type="presOf" srcId="{82290067-B5B5-4AD2-85D2-F5C961D13AEE}" destId="{6CFAB27A-3253-41A8-BB13-EF113A210174}" srcOrd="0" destOrd="0" presId="urn:microsoft.com/office/officeart/2018/2/layout/IconCircleList"/>
    <dgm:cxn modelId="{26A56C91-A2AF-4749-8DCA-986BAC06C1AD}" type="presOf" srcId="{A81237E4-F2BD-400B-BC7B-65695672EE9E}" destId="{FC96C226-D8EF-4708-AECA-46165B1F8F18}" srcOrd="0" destOrd="0" presId="urn:microsoft.com/office/officeart/2018/2/layout/IconCircleList"/>
    <dgm:cxn modelId="{3F93DA98-4073-8D43-8072-489410E20D52}" type="presOf" srcId="{961FEF07-20C1-41DF-A237-8CCBDC8396EF}" destId="{07AFD914-BCE4-5C46-9024-BFC3E532C321}" srcOrd="0" destOrd="0" presId="urn:microsoft.com/office/officeart/2018/2/layout/IconCircleList"/>
    <dgm:cxn modelId="{464CC0A2-D6D5-6D49-BC2F-23885394CC35}" type="presOf" srcId="{2D005D4A-E47B-47A2-9110-502513FF8FFE}" destId="{A70EE951-30E0-4ABA-94D3-DF569BC1AA72}" srcOrd="0" destOrd="0" presId="urn:microsoft.com/office/officeart/2018/2/layout/IconCircleList"/>
    <dgm:cxn modelId="{CA2D89A6-D69E-F04D-9AF7-9DF046C201E0}" type="presOf" srcId="{5D737D54-F18B-1745-9E54-ACDFC71FFD10}" destId="{3A9D0461-D28B-1F4F-BD2A-37AC25489C1E}" srcOrd="0" destOrd="0" presId="urn:microsoft.com/office/officeart/2018/2/layout/IconCircleList"/>
    <dgm:cxn modelId="{354A28AC-61EB-CF47-8435-8E5CFFF436D5}" type="presOf" srcId="{BA1E168F-231A-47F3-89E1-81CDD7EE6521}" destId="{ED4C2E61-1AD2-4BD2-9CB6-6D8459B3BF41}" srcOrd="0" destOrd="0" presId="urn:microsoft.com/office/officeart/2018/2/layout/IconCircleList"/>
    <dgm:cxn modelId="{903E8BAD-5ECE-8E40-AA2F-F4E86B06E5C4}" type="presOf" srcId="{BC44BDA8-85CC-492A-B93F-0D6D6D557079}" destId="{78CA8403-B115-47F3-B23B-D8076ACB2AF9}" srcOrd="0" destOrd="0" presId="urn:microsoft.com/office/officeart/2018/2/layout/IconCircleList"/>
    <dgm:cxn modelId="{B1522DC5-C63D-40E4-8D1F-29530B7E3BDD}" srcId="{187127D8-A598-46D4-A96E-4EAE274E68F9}" destId="{C7F06B67-3978-4B18-9FFE-A68F5C30EEC9}" srcOrd="3" destOrd="0" parTransId="{8D2734EA-D769-42F3-9615-B5492B3C211B}" sibTransId="{82290067-B5B5-4AD2-85D2-F5C961D13AEE}"/>
    <dgm:cxn modelId="{B3F386C7-CEC9-2D41-829E-76DABE464ADE}" type="presOf" srcId="{22EB4E64-7BC9-4A0D-A064-54EC985B316B}" destId="{28CAC9AC-7B7B-4DA9-A644-C0891D2BB3EB}" srcOrd="0" destOrd="0" presId="urn:microsoft.com/office/officeart/2018/2/layout/IconCircleList"/>
    <dgm:cxn modelId="{273D85E2-AE57-6B4C-A584-CAED0B3EC113}" type="presOf" srcId="{3885D6D8-B899-405F-9CA7-639537B68361}" destId="{903ABBD1-B1C2-488B-B3AE-11B2B96BC825}" srcOrd="0" destOrd="0" presId="urn:microsoft.com/office/officeart/2018/2/layout/IconCircleList"/>
    <dgm:cxn modelId="{BFB043E4-9F43-C449-B79D-C13C1209CCCA}" type="presOf" srcId="{C7F06B67-3978-4B18-9FFE-A68F5C30EEC9}" destId="{63C5D217-2A5D-420E-8AE4-B6A86A212F97}" srcOrd="0" destOrd="0" presId="urn:microsoft.com/office/officeart/2018/2/layout/IconCircleList"/>
    <dgm:cxn modelId="{DD672FF8-FAED-46D5-99B0-09319546E703}" srcId="{187127D8-A598-46D4-A96E-4EAE274E68F9}" destId="{590048D1-3BAB-4A44-93C4-E0743AB116F5}" srcOrd="1" destOrd="0" parTransId="{46DA1CFA-49ED-455A-A9D7-6C83D01878FC}" sibTransId="{BA1E168F-231A-47F3-89E1-81CDD7EE6521}"/>
    <dgm:cxn modelId="{72864C54-A737-CA44-BC4C-D3703F58C0DB}" type="presParOf" srcId="{128A66A6-14A5-4553-BD1C-0775BD6CB7F9}" destId="{4327F58F-4000-49E7-850B-74D25CCB5E21}" srcOrd="0" destOrd="0" presId="urn:microsoft.com/office/officeart/2018/2/layout/IconCircleList"/>
    <dgm:cxn modelId="{B37DE769-ECDD-CE45-B770-A06C047BB3FE}" type="presParOf" srcId="{4327F58F-4000-49E7-850B-74D25CCB5E21}" destId="{C1AF047B-343C-417E-9233-7E029C3592BA}" srcOrd="0" destOrd="0" presId="urn:microsoft.com/office/officeart/2018/2/layout/IconCircleList"/>
    <dgm:cxn modelId="{BAFB9D79-DF84-7E40-8BFF-D9C2AEB097A8}" type="presParOf" srcId="{C1AF047B-343C-417E-9233-7E029C3592BA}" destId="{D8A2EAC5-7947-4697-B996-F9EF87BCC938}" srcOrd="0" destOrd="0" presId="urn:microsoft.com/office/officeart/2018/2/layout/IconCircleList"/>
    <dgm:cxn modelId="{B0E993AE-9F0E-DF48-AEE9-AA668698A5F1}" type="presParOf" srcId="{C1AF047B-343C-417E-9233-7E029C3592BA}" destId="{B1DB5D56-074B-460D-811B-8EF5784C2874}" srcOrd="1" destOrd="0" presId="urn:microsoft.com/office/officeart/2018/2/layout/IconCircleList"/>
    <dgm:cxn modelId="{3EDA71ED-9F63-954C-BC15-6D15583BA58B}" type="presParOf" srcId="{C1AF047B-343C-417E-9233-7E029C3592BA}" destId="{3CA8C186-C764-4A7D-B501-308EE0D51103}" srcOrd="2" destOrd="0" presId="urn:microsoft.com/office/officeart/2018/2/layout/IconCircleList"/>
    <dgm:cxn modelId="{DDDC5905-A5ED-544A-9A90-5381935738C4}" type="presParOf" srcId="{C1AF047B-343C-417E-9233-7E029C3592BA}" destId="{FC96C226-D8EF-4708-AECA-46165B1F8F18}" srcOrd="3" destOrd="0" presId="urn:microsoft.com/office/officeart/2018/2/layout/IconCircleList"/>
    <dgm:cxn modelId="{57C79D5D-BB24-5D43-9CDB-A7AB3DBA7001}" type="presParOf" srcId="{4327F58F-4000-49E7-850B-74D25CCB5E21}" destId="{78CA8403-B115-47F3-B23B-D8076ACB2AF9}" srcOrd="1" destOrd="0" presId="urn:microsoft.com/office/officeart/2018/2/layout/IconCircleList"/>
    <dgm:cxn modelId="{D4564452-A2AF-1143-8F9C-506A7DD36F1D}" type="presParOf" srcId="{4327F58F-4000-49E7-850B-74D25CCB5E21}" destId="{3DEA4D2D-4950-4F41-999E-8A137DF16A71}" srcOrd="2" destOrd="0" presId="urn:microsoft.com/office/officeart/2018/2/layout/IconCircleList"/>
    <dgm:cxn modelId="{6CD665BF-7CA0-7C4C-8F2E-D0BD196F3B16}" type="presParOf" srcId="{3DEA4D2D-4950-4F41-999E-8A137DF16A71}" destId="{200F2C03-EAF6-452C-9881-3DBDCEB4A5AB}" srcOrd="0" destOrd="0" presId="urn:microsoft.com/office/officeart/2018/2/layout/IconCircleList"/>
    <dgm:cxn modelId="{D9DDD87E-6320-AE42-AA4D-C4BA28DC7FE5}" type="presParOf" srcId="{3DEA4D2D-4950-4F41-999E-8A137DF16A71}" destId="{67FC4BCB-E068-43B9-A482-0992EB2EC499}" srcOrd="1" destOrd="0" presId="urn:microsoft.com/office/officeart/2018/2/layout/IconCircleList"/>
    <dgm:cxn modelId="{AAE8F4F5-139D-A04E-AD16-D25E59CE6B4C}" type="presParOf" srcId="{3DEA4D2D-4950-4F41-999E-8A137DF16A71}" destId="{44281E2D-E991-433D-98CB-829F92D75F2B}" srcOrd="2" destOrd="0" presId="urn:microsoft.com/office/officeart/2018/2/layout/IconCircleList"/>
    <dgm:cxn modelId="{F02187FA-6AC0-314A-B15A-B6CB5B845F7C}" type="presParOf" srcId="{3DEA4D2D-4950-4F41-999E-8A137DF16A71}" destId="{71C79318-ACF6-4473-B487-784B112A2C0F}" srcOrd="3" destOrd="0" presId="urn:microsoft.com/office/officeart/2018/2/layout/IconCircleList"/>
    <dgm:cxn modelId="{52AD59BA-A1AA-054B-9528-3833D18CE234}" type="presParOf" srcId="{4327F58F-4000-49E7-850B-74D25CCB5E21}" destId="{ED4C2E61-1AD2-4BD2-9CB6-6D8459B3BF41}" srcOrd="3" destOrd="0" presId="urn:microsoft.com/office/officeart/2018/2/layout/IconCircleList"/>
    <dgm:cxn modelId="{46253C20-360B-E445-892F-67F67A9C7EAA}" type="presParOf" srcId="{4327F58F-4000-49E7-850B-74D25CCB5E21}" destId="{B971D348-3248-4E5E-93B5-EA46635570E6}" srcOrd="4" destOrd="0" presId="urn:microsoft.com/office/officeart/2018/2/layout/IconCircleList"/>
    <dgm:cxn modelId="{A2A93F54-D049-D64F-9477-D7D6B49422E6}" type="presParOf" srcId="{B971D348-3248-4E5E-93B5-EA46635570E6}" destId="{263D0996-8D6F-49FB-84C9-005497BE3791}" srcOrd="0" destOrd="0" presId="urn:microsoft.com/office/officeart/2018/2/layout/IconCircleList"/>
    <dgm:cxn modelId="{6DE8A501-99D4-F740-8C0A-2185B89E4025}" type="presParOf" srcId="{B971D348-3248-4E5E-93B5-EA46635570E6}" destId="{C4D41DB1-B4B3-4927-84EC-F6A7DC405360}" srcOrd="1" destOrd="0" presId="urn:microsoft.com/office/officeart/2018/2/layout/IconCircleList"/>
    <dgm:cxn modelId="{1E62CC26-8C89-554E-A029-C32A48B68D5E}" type="presParOf" srcId="{B971D348-3248-4E5E-93B5-EA46635570E6}" destId="{08CF58B1-6C3B-4CD0-B6D1-B18E36706204}" srcOrd="2" destOrd="0" presId="urn:microsoft.com/office/officeart/2018/2/layout/IconCircleList"/>
    <dgm:cxn modelId="{6C785906-73F7-BF48-8324-5BD4E5440187}" type="presParOf" srcId="{B971D348-3248-4E5E-93B5-EA46635570E6}" destId="{903ABBD1-B1C2-488B-B3AE-11B2B96BC825}" srcOrd="3" destOrd="0" presId="urn:microsoft.com/office/officeart/2018/2/layout/IconCircleList"/>
    <dgm:cxn modelId="{39586EBF-202F-A342-AFF9-5915142A66A2}" type="presParOf" srcId="{4327F58F-4000-49E7-850B-74D25CCB5E21}" destId="{28CAC9AC-7B7B-4DA9-A644-C0891D2BB3EB}" srcOrd="5" destOrd="0" presId="urn:microsoft.com/office/officeart/2018/2/layout/IconCircleList"/>
    <dgm:cxn modelId="{27473874-E28C-184B-B20C-F7C061C4EFFC}" type="presParOf" srcId="{4327F58F-4000-49E7-850B-74D25CCB5E21}" destId="{52A36B01-B600-495F-9692-10D49AC03F67}" srcOrd="6" destOrd="0" presId="urn:microsoft.com/office/officeart/2018/2/layout/IconCircleList"/>
    <dgm:cxn modelId="{DEC6B531-56D3-4141-A89C-4AD753C7C658}" type="presParOf" srcId="{52A36B01-B600-495F-9692-10D49AC03F67}" destId="{9D6CF3B3-135B-4D4C-8A2C-E5F5A3C9C315}" srcOrd="0" destOrd="0" presId="urn:microsoft.com/office/officeart/2018/2/layout/IconCircleList"/>
    <dgm:cxn modelId="{64085E1C-BAAB-FE44-812B-843B25AC995C}" type="presParOf" srcId="{52A36B01-B600-495F-9692-10D49AC03F67}" destId="{9597F4D1-8B83-4DE6-BF56-CA0322E9F96C}" srcOrd="1" destOrd="0" presId="urn:microsoft.com/office/officeart/2018/2/layout/IconCircleList"/>
    <dgm:cxn modelId="{746C94F9-022E-5048-A4CA-F65F375E3600}" type="presParOf" srcId="{52A36B01-B600-495F-9692-10D49AC03F67}" destId="{D144A73B-75C2-4425-A190-B16B61329F32}" srcOrd="2" destOrd="0" presId="urn:microsoft.com/office/officeart/2018/2/layout/IconCircleList"/>
    <dgm:cxn modelId="{23B5DE13-C763-844A-ADF1-FC98569D23F9}" type="presParOf" srcId="{52A36B01-B600-495F-9692-10D49AC03F67}" destId="{63C5D217-2A5D-420E-8AE4-B6A86A212F97}" srcOrd="3" destOrd="0" presId="urn:microsoft.com/office/officeart/2018/2/layout/IconCircleList"/>
    <dgm:cxn modelId="{11FA07BD-FE72-9645-B526-28C8C62735B6}" type="presParOf" srcId="{4327F58F-4000-49E7-850B-74D25CCB5E21}" destId="{6CFAB27A-3253-41A8-BB13-EF113A210174}" srcOrd="7" destOrd="0" presId="urn:microsoft.com/office/officeart/2018/2/layout/IconCircleList"/>
    <dgm:cxn modelId="{74D02306-6E18-0746-A230-823E22F6E1EF}" type="presParOf" srcId="{4327F58F-4000-49E7-850B-74D25CCB5E21}" destId="{96637559-F233-4AD4-B220-48FC855A6B9A}" srcOrd="8" destOrd="0" presId="urn:microsoft.com/office/officeart/2018/2/layout/IconCircleList"/>
    <dgm:cxn modelId="{B95898D2-89EF-F645-87E6-7CC419426121}" type="presParOf" srcId="{96637559-F233-4AD4-B220-48FC855A6B9A}" destId="{07894BE8-2D00-4D16-B294-12D1AA0CC419}" srcOrd="0" destOrd="0" presId="urn:microsoft.com/office/officeart/2018/2/layout/IconCircleList"/>
    <dgm:cxn modelId="{4C4A6B17-A5E9-EA4E-8F8C-074D372F092B}" type="presParOf" srcId="{96637559-F233-4AD4-B220-48FC855A6B9A}" destId="{985C4529-55FB-4D77-A617-86C8B87DB91F}" srcOrd="1" destOrd="0" presId="urn:microsoft.com/office/officeart/2018/2/layout/IconCircleList"/>
    <dgm:cxn modelId="{F7D46B23-99BB-7D46-AFE4-6B8C33B1C2AA}" type="presParOf" srcId="{96637559-F233-4AD4-B220-48FC855A6B9A}" destId="{7692A48A-B5EA-4B4E-AEE9-ED06A819A0FC}" srcOrd="2" destOrd="0" presId="urn:microsoft.com/office/officeart/2018/2/layout/IconCircleList"/>
    <dgm:cxn modelId="{778079E9-5ECD-E64B-AE8D-40BEDC1370AA}" type="presParOf" srcId="{96637559-F233-4AD4-B220-48FC855A6B9A}" destId="{A70EE951-30E0-4ABA-94D3-DF569BC1AA72}" srcOrd="3" destOrd="0" presId="urn:microsoft.com/office/officeart/2018/2/layout/IconCircleList"/>
    <dgm:cxn modelId="{9E5CF892-A38E-1C43-ABEA-3D3E61D4B4B5}" type="presParOf" srcId="{4327F58F-4000-49E7-850B-74D25CCB5E21}" destId="{07AFD914-BCE4-5C46-9024-BFC3E532C321}" srcOrd="9" destOrd="0" presId="urn:microsoft.com/office/officeart/2018/2/layout/IconCircleList"/>
    <dgm:cxn modelId="{38A91E3F-A27F-4F4D-B180-D9C524B5546F}" type="presParOf" srcId="{4327F58F-4000-49E7-850B-74D25CCB5E21}" destId="{F7359BA2-8769-0C4D-B39E-180912BA066E}" srcOrd="10" destOrd="0" presId="urn:microsoft.com/office/officeart/2018/2/layout/IconCircleList"/>
    <dgm:cxn modelId="{400AAFDB-1F44-094C-B6CE-0499E7351356}" type="presParOf" srcId="{F7359BA2-8769-0C4D-B39E-180912BA066E}" destId="{E42D0F67-EB3F-EA4A-9F57-E836F0EAE2C9}" srcOrd="0" destOrd="0" presId="urn:microsoft.com/office/officeart/2018/2/layout/IconCircleList"/>
    <dgm:cxn modelId="{EBDB3A4C-002C-0441-AC97-97E953D4BC5D}" type="presParOf" srcId="{F7359BA2-8769-0C4D-B39E-180912BA066E}" destId="{32CB0A82-65E7-3241-B3C5-7628D44E9472}" srcOrd="1" destOrd="0" presId="urn:microsoft.com/office/officeart/2018/2/layout/IconCircleList"/>
    <dgm:cxn modelId="{A9A07889-8156-5A49-AAF2-C52436F90CB9}" type="presParOf" srcId="{F7359BA2-8769-0C4D-B39E-180912BA066E}" destId="{ACBAB523-4843-194D-ADB3-ECBC55E0BEB2}" srcOrd="2" destOrd="0" presId="urn:microsoft.com/office/officeart/2018/2/layout/IconCircleList"/>
    <dgm:cxn modelId="{41E6E09B-D5FE-DA4F-966A-AAAD09E70B97}" type="presParOf" srcId="{F7359BA2-8769-0C4D-B39E-180912BA066E}" destId="{3A9D0461-D28B-1F4F-BD2A-37AC25489C1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AD3D74-FE0B-9E4D-908F-A7FB5B5F491A}" type="doc">
      <dgm:prSet loTypeId="urn:microsoft.com/office/officeart/2005/8/layout/vProcess5" loCatId="" qsTypeId="urn:microsoft.com/office/officeart/2005/8/quickstyle/simple1" qsCatId="simple" csTypeId="urn:microsoft.com/office/officeart/2005/8/colors/colorful1" csCatId="colorful" phldr="1"/>
      <dgm:spPr/>
      <dgm:t>
        <a:bodyPr/>
        <a:lstStyle/>
        <a:p>
          <a:endParaRPr lang="en-US"/>
        </a:p>
      </dgm:t>
    </dgm:pt>
    <dgm:pt modelId="{7C245D53-1092-514C-B433-CDA153483F56}">
      <dgm:prSet phldrT="[Text]"/>
      <dgm:spPr/>
      <dgm:t>
        <a:bodyPr/>
        <a:lstStyle/>
        <a:p>
          <a:r>
            <a:rPr lang="en-US" dirty="0"/>
            <a:t>Providing access to ACP creation through your patient portal</a:t>
          </a:r>
        </a:p>
      </dgm:t>
    </dgm:pt>
    <dgm:pt modelId="{DE02BEFC-D9F6-4E41-A27A-8BA0C12DADBB}" type="parTrans" cxnId="{2E1AF41A-76D4-EC44-940D-54B0F483ED47}">
      <dgm:prSet/>
      <dgm:spPr/>
      <dgm:t>
        <a:bodyPr/>
        <a:lstStyle/>
        <a:p>
          <a:endParaRPr lang="en-US"/>
        </a:p>
      </dgm:t>
    </dgm:pt>
    <dgm:pt modelId="{F684688E-4086-9445-86AF-54686E4216FF}" type="sibTrans" cxnId="{2E1AF41A-76D4-EC44-940D-54B0F483ED47}">
      <dgm:prSet/>
      <dgm:spPr/>
      <dgm:t>
        <a:bodyPr/>
        <a:lstStyle/>
        <a:p>
          <a:endParaRPr lang="en-US"/>
        </a:p>
      </dgm:t>
    </dgm:pt>
    <dgm:pt modelId="{54A575A5-75D4-5E49-A7E7-F0267572520F}">
      <dgm:prSet phldrT="[Text]"/>
      <dgm:spPr/>
      <dgm:t>
        <a:bodyPr/>
        <a:lstStyle/>
        <a:p>
          <a:r>
            <a:rPr lang="en-US" dirty="0"/>
            <a:t>Requiring ACP facilitation as a standard of care in your contracts</a:t>
          </a:r>
        </a:p>
      </dgm:t>
    </dgm:pt>
    <dgm:pt modelId="{3F422D91-B6D0-444F-8E58-5234995284B7}" type="parTrans" cxnId="{8F135568-592B-F345-A70D-B0F1781016A0}">
      <dgm:prSet/>
      <dgm:spPr/>
      <dgm:t>
        <a:bodyPr/>
        <a:lstStyle/>
        <a:p>
          <a:endParaRPr lang="en-US"/>
        </a:p>
      </dgm:t>
    </dgm:pt>
    <dgm:pt modelId="{6FF22AD9-9226-D94F-9E76-EF67907127EB}" type="sibTrans" cxnId="{8F135568-592B-F345-A70D-B0F1781016A0}">
      <dgm:prSet/>
      <dgm:spPr/>
      <dgm:t>
        <a:bodyPr/>
        <a:lstStyle/>
        <a:p>
          <a:endParaRPr lang="en-US"/>
        </a:p>
      </dgm:t>
    </dgm:pt>
    <dgm:pt modelId="{F7DA22CE-F241-E84B-89EE-69B2A892948C}">
      <dgm:prSet phldrT="[Text]"/>
      <dgm:spPr/>
      <dgm:t>
        <a:bodyPr/>
        <a:lstStyle/>
        <a:p>
          <a:r>
            <a:rPr lang="en-US" dirty="0"/>
            <a:t>Promoting fidelity to ACP documents at the point of care</a:t>
          </a:r>
        </a:p>
      </dgm:t>
    </dgm:pt>
    <dgm:pt modelId="{7DD16B65-B85D-7E49-A87A-58D507324238}" type="parTrans" cxnId="{88C3A515-0D45-E54E-B10F-716923ECF253}">
      <dgm:prSet/>
      <dgm:spPr/>
      <dgm:t>
        <a:bodyPr/>
        <a:lstStyle/>
        <a:p>
          <a:endParaRPr lang="en-US"/>
        </a:p>
      </dgm:t>
    </dgm:pt>
    <dgm:pt modelId="{1DC00714-4532-FF4D-8B74-B3C781DD54B9}" type="sibTrans" cxnId="{88C3A515-0D45-E54E-B10F-716923ECF253}">
      <dgm:prSet/>
      <dgm:spPr/>
      <dgm:t>
        <a:bodyPr/>
        <a:lstStyle/>
        <a:p>
          <a:endParaRPr lang="en-US"/>
        </a:p>
      </dgm:t>
    </dgm:pt>
    <dgm:pt modelId="{52CA6DC8-2177-EE42-99A9-C2E06C30B3BD}" type="pres">
      <dgm:prSet presAssocID="{6FAD3D74-FE0B-9E4D-908F-A7FB5B5F491A}" presName="outerComposite" presStyleCnt="0">
        <dgm:presLayoutVars>
          <dgm:chMax val="5"/>
          <dgm:dir/>
          <dgm:resizeHandles val="exact"/>
        </dgm:presLayoutVars>
      </dgm:prSet>
      <dgm:spPr/>
    </dgm:pt>
    <dgm:pt modelId="{1F45774B-E75E-4342-B680-AB5CA2976DC2}" type="pres">
      <dgm:prSet presAssocID="{6FAD3D74-FE0B-9E4D-908F-A7FB5B5F491A}" presName="dummyMaxCanvas" presStyleCnt="0">
        <dgm:presLayoutVars/>
      </dgm:prSet>
      <dgm:spPr/>
    </dgm:pt>
    <dgm:pt modelId="{1C6FF6E8-BD7D-414C-9307-D1C8B7A42CAE}" type="pres">
      <dgm:prSet presAssocID="{6FAD3D74-FE0B-9E4D-908F-A7FB5B5F491A}" presName="ThreeNodes_1" presStyleLbl="node1" presStyleIdx="0" presStyleCnt="3">
        <dgm:presLayoutVars>
          <dgm:bulletEnabled val="1"/>
        </dgm:presLayoutVars>
      </dgm:prSet>
      <dgm:spPr/>
    </dgm:pt>
    <dgm:pt modelId="{85BC7ADB-98DE-1C45-9840-3FAB7090B73C}" type="pres">
      <dgm:prSet presAssocID="{6FAD3D74-FE0B-9E4D-908F-A7FB5B5F491A}" presName="ThreeNodes_2" presStyleLbl="node1" presStyleIdx="1" presStyleCnt="3">
        <dgm:presLayoutVars>
          <dgm:bulletEnabled val="1"/>
        </dgm:presLayoutVars>
      </dgm:prSet>
      <dgm:spPr/>
    </dgm:pt>
    <dgm:pt modelId="{B94D13C9-7CB1-3147-A52E-60B740D7189D}" type="pres">
      <dgm:prSet presAssocID="{6FAD3D74-FE0B-9E4D-908F-A7FB5B5F491A}" presName="ThreeNodes_3" presStyleLbl="node1" presStyleIdx="2" presStyleCnt="3">
        <dgm:presLayoutVars>
          <dgm:bulletEnabled val="1"/>
        </dgm:presLayoutVars>
      </dgm:prSet>
      <dgm:spPr/>
    </dgm:pt>
    <dgm:pt modelId="{512D7D09-31EB-2840-B228-14504390BDAE}" type="pres">
      <dgm:prSet presAssocID="{6FAD3D74-FE0B-9E4D-908F-A7FB5B5F491A}" presName="ThreeConn_1-2" presStyleLbl="fgAccFollowNode1" presStyleIdx="0" presStyleCnt="2">
        <dgm:presLayoutVars>
          <dgm:bulletEnabled val="1"/>
        </dgm:presLayoutVars>
      </dgm:prSet>
      <dgm:spPr/>
    </dgm:pt>
    <dgm:pt modelId="{31C73011-053A-4E40-AD0E-60A1A1176F5E}" type="pres">
      <dgm:prSet presAssocID="{6FAD3D74-FE0B-9E4D-908F-A7FB5B5F491A}" presName="ThreeConn_2-3" presStyleLbl="fgAccFollowNode1" presStyleIdx="1" presStyleCnt="2">
        <dgm:presLayoutVars>
          <dgm:bulletEnabled val="1"/>
        </dgm:presLayoutVars>
      </dgm:prSet>
      <dgm:spPr/>
    </dgm:pt>
    <dgm:pt modelId="{4F264834-84DF-0A43-B93C-214A031204B9}" type="pres">
      <dgm:prSet presAssocID="{6FAD3D74-FE0B-9E4D-908F-A7FB5B5F491A}" presName="ThreeNodes_1_text" presStyleLbl="node1" presStyleIdx="2" presStyleCnt="3">
        <dgm:presLayoutVars>
          <dgm:bulletEnabled val="1"/>
        </dgm:presLayoutVars>
      </dgm:prSet>
      <dgm:spPr/>
    </dgm:pt>
    <dgm:pt modelId="{838FF5BE-E952-AF40-B6E5-CC7FABCB175E}" type="pres">
      <dgm:prSet presAssocID="{6FAD3D74-FE0B-9E4D-908F-A7FB5B5F491A}" presName="ThreeNodes_2_text" presStyleLbl="node1" presStyleIdx="2" presStyleCnt="3">
        <dgm:presLayoutVars>
          <dgm:bulletEnabled val="1"/>
        </dgm:presLayoutVars>
      </dgm:prSet>
      <dgm:spPr/>
    </dgm:pt>
    <dgm:pt modelId="{3256DC97-0A7F-D242-9228-51362D888C31}" type="pres">
      <dgm:prSet presAssocID="{6FAD3D74-FE0B-9E4D-908F-A7FB5B5F491A}" presName="ThreeNodes_3_text" presStyleLbl="node1" presStyleIdx="2" presStyleCnt="3">
        <dgm:presLayoutVars>
          <dgm:bulletEnabled val="1"/>
        </dgm:presLayoutVars>
      </dgm:prSet>
      <dgm:spPr/>
    </dgm:pt>
  </dgm:ptLst>
  <dgm:cxnLst>
    <dgm:cxn modelId="{88C3A515-0D45-E54E-B10F-716923ECF253}" srcId="{6FAD3D74-FE0B-9E4D-908F-A7FB5B5F491A}" destId="{F7DA22CE-F241-E84B-89EE-69B2A892948C}" srcOrd="2" destOrd="0" parTransId="{7DD16B65-B85D-7E49-A87A-58D507324238}" sibTransId="{1DC00714-4532-FF4D-8B74-B3C781DD54B9}"/>
    <dgm:cxn modelId="{608DC315-1DCD-E74A-8059-26A44B851ECE}" type="presOf" srcId="{7C245D53-1092-514C-B433-CDA153483F56}" destId="{1C6FF6E8-BD7D-414C-9307-D1C8B7A42CAE}" srcOrd="0" destOrd="0" presId="urn:microsoft.com/office/officeart/2005/8/layout/vProcess5"/>
    <dgm:cxn modelId="{2E1AF41A-76D4-EC44-940D-54B0F483ED47}" srcId="{6FAD3D74-FE0B-9E4D-908F-A7FB5B5F491A}" destId="{7C245D53-1092-514C-B433-CDA153483F56}" srcOrd="0" destOrd="0" parTransId="{DE02BEFC-D9F6-4E41-A27A-8BA0C12DADBB}" sibTransId="{F684688E-4086-9445-86AF-54686E4216FF}"/>
    <dgm:cxn modelId="{3BC01228-6FA4-3F4D-B977-6F16F18364AB}" type="presOf" srcId="{6FF22AD9-9226-D94F-9E76-EF67907127EB}" destId="{31C73011-053A-4E40-AD0E-60A1A1176F5E}" srcOrd="0" destOrd="0" presId="urn:microsoft.com/office/officeart/2005/8/layout/vProcess5"/>
    <dgm:cxn modelId="{65CF0D65-FC76-E543-AF6F-22807688278F}" type="presOf" srcId="{54A575A5-75D4-5E49-A7E7-F0267572520F}" destId="{85BC7ADB-98DE-1C45-9840-3FAB7090B73C}" srcOrd="0" destOrd="0" presId="urn:microsoft.com/office/officeart/2005/8/layout/vProcess5"/>
    <dgm:cxn modelId="{8F135568-592B-F345-A70D-B0F1781016A0}" srcId="{6FAD3D74-FE0B-9E4D-908F-A7FB5B5F491A}" destId="{54A575A5-75D4-5E49-A7E7-F0267572520F}" srcOrd="1" destOrd="0" parTransId="{3F422D91-B6D0-444F-8E58-5234995284B7}" sibTransId="{6FF22AD9-9226-D94F-9E76-EF67907127EB}"/>
    <dgm:cxn modelId="{B0AC21BB-1E84-2C40-8587-037E5EF0F5D7}" type="presOf" srcId="{F7DA22CE-F241-E84B-89EE-69B2A892948C}" destId="{3256DC97-0A7F-D242-9228-51362D888C31}" srcOrd="1" destOrd="0" presId="urn:microsoft.com/office/officeart/2005/8/layout/vProcess5"/>
    <dgm:cxn modelId="{65C91FBF-EE8E-054A-95E9-29ADC4BF9820}" type="presOf" srcId="{54A575A5-75D4-5E49-A7E7-F0267572520F}" destId="{838FF5BE-E952-AF40-B6E5-CC7FABCB175E}" srcOrd="1" destOrd="0" presId="urn:microsoft.com/office/officeart/2005/8/layout/vProcess5"/>
    <dgm:cxn modelId="{03F178E7-09C5-0E40-B0FC-29E03CA7017C}" type="presOf" srcId="{7C245D53-1092-514C-B433-CDA153483F56}" destId="{4F264834-84DF-0A43-B93C-214A031204B9}" srcOrd="1" destOrd="0" presId="urn:microsoft.com/office/officeart/2005/8/layout/vProcess5"/>
    <dgm:cxn modelId="{F1F146F2-BBC1-F246-84E5-982750B60766}" type="presOf" srcId="{6FAD3D74-FE0B-9E4D-908F-A7FB5B5F491A}" destId="{52CA6DC8-2177-EE42-99A9-C2E06C30B3BD}" srcOrd="0" destOrd="0" presId="urn:microsoft.com/office/officeart/2005/8/layout/vProcess5"/>
    <dgm:cxn modelId="{B30235F4-974C-AF49-9720-59570F8C7A5F}" type="presOf" srcId="{F7DA22CE-F241-E84B-89EE-69B2A892948C}" destId="{B94D13C9-7CB1-3147-A52E-60B740D7189D}" srcOrd="0" destOrd="0" presId="urn:microsoft.com/office/officeart/2005/8/layout/vProcess5"/>
    <dgm:cxn modelId="{FBA971FF-9D3A-814A-9EC9-C5FEDF97EFEF}" type="presOf" srcId="{F684688E-4086-9445-86AF-54686E4216FF}" destId="{512D7D09-31EB-2840-B228-14504390BDAE}" srcOrd="0" destOrd="0" presId="urn:microsoft.com/office/officeart/2005/8/layout/vProcess5"/>
    <dgm:cxn modelId="{9B7B517A-D2E7-6E4D-BBBC-B6A85F96C496}" type="presParOf" srcId="{52CA6DC8-2177-EE42-99A9-C2E06C30B3BD}" destId="{1F45774B-E75E-4342-B680-AB5CA2976DC2}" srcOrd="0" destOrd="0" presId="urn:microsoft.com/office/officeart/2005/8/layout/vProcess5"/>
    <dgm:cxn modelId="{3EFA931D-6358-934B-B997-6023F3CDB53B}" type="presParOf" srcId="{52CA6DC8-2177-EE42-99A9-C2E06C30B3BD}" destId="{1C6FF6E8-BD7D-414C-9307-D1C8B7A42CAE}" srcOrd="1" destOrd="0" presId="urn:microsoft.com/office/officeart/2005/8/layout/vProcess5"/>
    <dgm:cxn modelId="{3A755B34-9FFB-8744-8756-2C80546170EF}" type="presParOf" srcId="{52CA6DC8-2177-EE42-99A9-C2E06C30B3BD}" destId="{85BC7ADB-98DE-1C45-9840-3FAB7090B73C}" srcOrd="2" destOrd="0" presId="urn:microsoft.com/office/officeart/2005/8/layout/vProcess5"/>
    <dgm:cxn modelId="{8EF3AFDA-83EC-9540-8956-93878DFF0FB5}" type="presParOf" srcId="{52CA6DC8-2177-EE42-99A9-C2E06C30B3BD}" destId="{B94D13C9-7CB1-3147-A52E-60B740D7189D}" srcOrd="3" destOrd="0" presId="urn:microsoft.com/office/officeart/2005/8/layout/vProcess5"/>
    <dgm:cxn modelId="{F3FAA5FE-C347-DC42-90A1-17BFF1B7B525}" type="presParOf" srcId="{52CA6DC8-2177-EE42-99A9-C2E06C30B3BD}" destId="{512D7D09-31EB-2840-B228-14504390BDAE}" srcOrd="4" destOrd="0" presId="urn:microsoft.com/office/officeart/2005/8/layout/vProcess5"/>
    <dgm:cxn modelId="{E3B73200-2BA4-5B42-86D2-A477A550FBF2}" type="presParOf" srcId="{52CA6DC8-2177-EE42-99A9-C2E06C30B3BD}" destId="{31C73011-053A-4E40-AD0E-60A1A1176F5E}" srcOrd="5" destOrd="0" presId="urn:microsoft.com/office/officeart/2005/8/layout/vProcess5"/>
    <dgm:cxn modelId="{2B29FFE1-87E7-CA47-942D-B70E92757341}" type="presParOf" srcId="{52CA6DC8-2177-EE42-99A9-C2E06C30B3BD}" destId="{4F264834-84DF-0A43-B93C-214A031204B9}" srcOrd="6" destOrd="0" presId="urn:microsoft.com/office/officeart/2005/8/layout/vProcess5"/>
    <dgm:cxn modelId="{274B7032-2CFE-0F41-B2C1-82BEA4C64A2C}" type="presParOf" srcId="{52CA6DC8-2177-EE42-99A9-C2E06C30B3BD}" destId="{838FF5BE-E952-AF40-B6E5-CC7FABCB175E}" srcOrd="7" destOrd="0" presId="urn:microsoft.com/office/officeart/2005/8/layout/vProcess5"/>
    <dgm:cxn modelId="{55600B63-0505-B842-A7EB-1EBBD38FB649}" type="presParOf" srcId="{52CA6DC8-2177-EE42-99A9-C2E06C30B3BD}" destId="{3256DC97-0A7F-D242-9228-51362D888C31}"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A7185F-4CE7-6C43-9EBB-6CF7AB14225B}" type="doc">
      <dgm:prSet loTypeId="urn:microsoft.com/office/officeart/2005/8/layout/radial3" loCatId="icon" qsTypeId="urn:microsoft.com/office/officeart/2005/8/quickstyle/simple1" qsCatId="simple" csTypeId="urn:microsoft.com/office/officeart/2005/8/colors/accent1_3" csCatId="accent1" phldr="1"/>
      <dgm:spPr/>
      <dgm:t>
        <a:bodyPr/>
        <a:lstStyle/>
        <a:p>
          <a:endParaRPr lang="en-US"/>
        </a:p>
      </dgm:t>
    </dgm:pt>
    <dgm:pt modelId="{4B7584D7-3A29-1746-AC81-E608361E18E6}">
      <dgm:prSet phldrT="[Text]"/>
      <dgm:spPr/>
      <dgm:t>
        <a:bodyPr/>
        <a:lstStyle/>
        <a:p>
          <a:r>
            <a:rPr lang="en-US" b="1" dirty="0"/>
            <a:t>Member</a:t>
          </a:r>
        </a:p>
      </dgm:t>
    </dgm:pt>
    <dgm:pt modelId="{82415C96-5566-CC40-B7A4-D41F42276478}" type="parTrans" cxnId="{0FE6981E-D415-1D47-870A-53F0D6C947EE}">
      <dgm:prSet/>
      <dgm:spPr/>
      <dgm:t>
        <a:bodyPr/>
        <a:lstStyle/>
        <a:p>
          <a:endParaRPr lang="en-US" b="1"/>
        </a:p>
      </dgm:t>
    </dgm:pt>
    <dgm:pt modelId="{AB59130A-2AF3-514D-B202-58F157A857D9}" type="sibTrans" cxnId="{0FE6981E-D415-1D47-870A-53F0D6C947EE}">
      <dgm:prSet/>
      <dgm:spPr/>
      <dgm:t>
        <a:bodyPr/>
        <a:lstStyle/>
        <a:p>
          <a:endParaRPr lang="en-US" b="1"/>
        </a:p>
      </dgm:t>
    </dgm:pt>
    <dgm:pt modelId="{01F9D046-228D-E447-9CD8-B2C12280659C}">
      <dgm:prSet phldrT="[Text]"/>
      <dgm:spPr/>
      <dgm:t>
        <a:bodyPr/>
        <a:lstStyle/>
        <a:p>
          <a:r>
            <a:rPr lang="en-US" b="1" dirty="0"/>
            <a:t>Universal storage</a:t>
          </a:r>
        </a:p>
      </dgm:t>
    </dgm:pt>
    <dgm:pt modelId="{D4B19BEB-8D2E-1F42-AFE2-0CBAFC0C2435}" type="parTrans" cxnId="{1D92E5E3-0CE9-FE4F-8EA9-5E41499DD0F7}">
      <dgm:prSet/>
      <dgm:spPr/>
      <dgm:t>
        <a:bodyPr/>
        <a:lstStyle/>
        <a:p>
          <a:endParaRPr lang="en-US" b="1"/>
        </a:p>
      </dgm:t>
    </dgm:pt>
    <dgm:pt modelId="{305B9AD8-D496-2644-B896-84874A3375CE}" type="sibTrans" cxnId="{1D92E5E3-0CE9-FE4F-8EA9-5E41499DD0F7}">
      <dgm:prSet/>
      <dgm:spPr/>
      <dgm:t>
        <a:bodyPr/>
        <a:lstStyle/>
        <a:p>
          <a:endParaRPr lang="en-US" b="1"/>
        </a:p>
      </dgm:t>
    </dgm:pt>
    <dgm:pt modelId="{467FBC6B-0E46-D940-9D1C-C818F187F316}">
      <dgm:prSet phldrT="[Text]"/>
      <dgm:spPr/>
      <dgm:t>
        <a:bodyPr/>
        <a:lstStyle/>
        <a:p>
          <a:r>
            <a:rPr lang="en-US" b="1" dirty="0"/>
            <a:t>EMS retrieval</a:t>
          </a:r>
        </a:p>
      </dgm:t>
    </dgm:pt>
    <dgm:pt modelId="{21F40769-1FD7-724D-BB17-EEA14A999DD4}" type="parTrans" cxnId="{A715716D-9142-0B44-AB56-904EB5B41494}">
      <dgm:prSet/>
      <dgm:spPr/>
      <dgm:t>
        <a:bodyPr/>
        <a:lstStyle/>
        <a:p>
          <a:endParaRPr lang="en-US" b="1"/>
        </a:p>
      </dgm:t>
    </dgm:pt>
    <dgm:pt modelId="{5F7C6788-A8A6-A444-A70F-7C42C2834B5E}" type="sibTrans" cxnId="{A715716D-9142-0B44-AB56-904EB5B41494}">
      <dgm:prSet/>
      <dgm:spPr/>
      <dgm:t>
        <a:bodyPr/>
        <a:lstStyle/>
        <a:p>
          <a:endParaRPr lang="en-US" b="1"/>
        </a:p>
      </dgm:t>
    </dgm:pt>
    <dgm:pt modelId="{5951F1BD-AE39-204C-8AFB-83701550FD35}">
      <dgm:prSet phldrT="[Text]"/>
      <dgm:spPr/>
      <dgm:t>
        <a:bodyPr/>
        <a:lstStyle/>
        <a:p>
          <a:r>
            <a:rPr lang="en-US" b="1" dirty="0"/>
            <a:t>Health plan support</a:t>
          </a:r>
        </a:p>
      </dgm:t>
    </dgm:pt>
    <dgm:pt modelId="{49F19874-7C18-3E43-ABE9-3E61CBF33D2A}" type="parTrans" cxnId="{8115AA7B-039E-2646-91D3-76B273D89E06}">
      <dgm:prSet/>
      <dgm:spPr/>
      <dgm:t>
        <a:bodyPr/>
        <a:lstStyle/>
        <a:p>
          <a:endParaRPr lang="en-US" b="1"/>
        </a:p>
      </dgm:t>
    </dgm:pt>
    <dgm:pt modelId="{AD812C4C-1522-DA44-84F4-9EBBE6CA294A}" type="sibTrans" cxnId="{8115AA7B-039E-2646-91D3-76B273D89E06}">
      <dgm:prSet/>
      <dgm:spPr/>
      <dgm:t>
        <a:bodyPr/>
        <a:lstStyle/>
        <a:p>
          <a:endParaRPr lang="en-US" b="1"/>
        </a:p>
      </dgm:t>
    </dgm:pt>
    <dgm:pt modelId="{30F3335F-6120-F44D-8466-B46B40D1B48A}">
      <dgm:prSet phldrT="[Text]"/>
      <dgm:spPr/>
      <dgm:t>
        <a:bodyPr/>
        <a:lstStyle/>
        <a:p>
          <a:r>
            <a:rPr lang="en-US" b="1" dirty="0"/>
            <a:t>Digital ACP creation</a:t>
          </a:r>
        </a:p>
      </dgm:t>
    </dgm:pt>
    <dgm:pt modelId="{CF3ABB60-FAFE-5846-95F4-6016DEEB88FA}" type="parTrans" cxnId="{41EFF09A-646F-7F4E-AF43-6484BD810826}">
      <dgm:prSet/>
      <dgm:spPr/>
      <dgm:t>
        <a:bodyPr/>
        <a:lstStyle/>
        <a:p>
          <a:endParaRPr lang="en-US" b="1"/>
        </a:p>
      </dgm:t>
    </dgm:pt>
    <dgm:pt modelId="{3B2BAF53-64A9-7949-9B88-C73486DB70E0}" type="sibTrans" cxnId="{41EFF09A-646F-7F4E-AF43-6484BD810826}">
      <dgm:prSet/>
      <dgm:spPr/>
      <dgm:t>
        <a:bodyPr/>
        <a:lstStyle/>
        <a:p>
          <a:endParaRPr lang="en-US" b="1"/>
        </a:p>
      </dgm:t>
    </dgm:pt>
    <dgm:pt modelId="{D1086814-E0A4-654B-A614-51A550BB463E}">
      <dgm:prSet phldrT="[Text]"/>
      <dgm:spPr/>
      <dgm:t>
        <a:bodyPr/>
        <a:lstStyle/>
        <a:p>
          <a:r>
            <a:rPr lang="en-US" b="1" dirty="0"/>
            <a:t>Health system engagement</a:t>
          </a:r>
        </a:p>
      </dgm:t>
    </dgm:pt>
    <dgm:pt modelId="{5E7616E9-A1AD-7E48-8333-12B182F06E34}" type="parTrans" cxnId="{49AD0A28-11DE-DE4B-894B-61A827D47CE3}">
      <dgm:prSet/>
      <dgm:spPr/>
      <dgm:t>
        <a:bodyPr/>
        <a:lstStyle/>
        <a:p>
          <a:endParaRPr lang="en-US" b="1"/>
        </a:p>
      </dgm:t>
    </dgm:pt>
    <dgm:pt modelId="{68A395D1-4F23-AE40-8339-B893E51F10B7}" type="sibTrans" cxnId="{49AD0A28-11DE-DE4B-894B-61A827D47CE3}">
      <dgm:prSet/>
      <dgm:spPr/>
      <dgm:t>
        <a:bodyPr/>
        <a:lstStyle/>
        <a:p>
          <a:endParaRPr lang="en-US" b="1"/>
        </a:p>
      </dgm:t>
    </dgm:pt>
    <dgm:pt modelId="{4D43B95C-6A50-684A-9E5C-9BCD278A70B9}">
      <dgm:prSet phldrT="[Text]"/>
      <dgm:spPr/>
      <dgm:t>
        <a:bodyPr/>
        <a:lstStyle/>
        <a:p>
          <a:r>
            <a:rPr lang="en-US" b="1" dirty="0"/>
            <a:t>Government support</a:t>
          </a:r>
        </a:p>
      </dgm:t>
    </dgm:pt>
    <dgm:pt modelId="{5FF2C3B0-8D1D-3F46-B662-C1E60C7324D5}" type="parTrans" cxnId="{9E7FE16B-FEDD-ED47-8C6C-9A9D20448253}">
      <dgm:prSet/>
      <dgm:spPr/>
      <dgm:t>
        <a:bodyPr/>
        <a:lstStyle/>
        <a:p>
          <a:endParaRPr lang="en-US" b="1"/>
        </a:p>
      </dgm:t>
    </dgm:pt>
    <dgm:pt modelId="{DC034785-7D66-8044-86B1-A8D38C79CCFD}" type="sibTrans" cxnId="{9E7FE16B-FEDD-ED47-8C6C-9A9D20448253}">
      <dgm:prSet/>
      <dgm:spPr/>
      <dgm:t>
        <a:bodyPr/>
        <a:lstStyle/>
        <a:p>
          <a:endParaRPr lang="en-US" b="1"/>
        </a:p>
      </dgm:t>
    </dgm:pt>
    <dgm:pt modelId="{5196A899-FAE2-D04B-B9BC-524D4552F67E}" type="pres">
      <dgm:prSet presAssocID="{16A7185F-4CE7-6C43-9EBB-6CF7AB14225B}" presName="composite" presStyleCnt="0">
        <dgm:presLayoutVars>
          <dgm:chMax val="1"/>
          <dgm:dir/>
          <dgm:resizeHandles val="exact"/>
        </dgm:presLayoutVars>
      </dgm:prSet>
      <dgm:spPr/>
    </dgm:pt>
    <dgm:pt modelId="{0346EF67-3D7B-984E-883E-C901A9D3E6BF}" type="pres">
      <dgm:prSet presAssocID="{16A7185F-4CE7-6C43-9EBB-6CF7AB14225B}" presName="radial" presStyleCnt="0">
        <dgm:presLayoutVars>
          <dgm:animLvl val="ctr"/>
        </dgm:presLayoutVars>
      </dgm:prSet>
      <dgm:spPr/>
    </dgm:pt>
    <dgm:pt modelId="{82BE96D1-0774-A04B-A0AF-F332FC06468B}" type="pres">
      <dgm:prSet presAssocID="{4B7584D7-3A29-1746-AC81-E608361E18E6}" presName="centerShape" presStyleLbl="vennNode1" presStyleIdx="0" presStyleCnt="7"/>
      <dgm:spPr/>
    </dgm:pt>
    <dgm:pt modelId="{8C6FB697-3C73-DB44-BBE2-A742622EF85D}" type="pres">
      <dgm:prSet presAssocID="{01F9D046-228D-E447-9CD8-B2C12280659C}" presName="node" presStyleLbl="vennNode1" presStyleIdx="1" presStyleCnt="7">
        <dgm:presLayoutVars>
          <dgm:bulletEnabled val="1"/>
        </dgm:presLayoutVars>
      </dgm:prSet>
      <dgm:spPr/>
    </dgm:pt>
    <dgm:pt modelId="{27FDEBDC-5D91-DB42-A6D0-E7D969364BD8}" type="pres">
      <dgm:prSet presAssocID="{467FBC6B-0E46-D940-9D1C-C818F187F316}" presName="node" presStyleLbl="vennNode1" presStyleIdx="2" presStyleCnt="7">
        <dgm:presLayoutVars>
          <dgm:bulletEnabled val="1"/>
        </dgm:presLayoutVars>
      </dgm:prSet>
      <dgm:spPr/>
    </dgm:pt>
    <dgm:pt modelId="{8C51FBD3-BC92-494D-8390-B3831092CFF6}" type="pres">
      <dgm:prSet presAssocID="{5951F1BD-AE39-204C-8AFB-83701550FD35}" presName="node" presStyleLbl="vennNode1" presStyleIdx="3" presStyleCnt="7">
        <dgm:presLayoutVars>
          <dgm:bulletEnabled val="1"/>
        </dgm:presLayoutVars>
      </dgm:prSet>
      <dgm:spPr/>
    </dgm:pt>
    <dgm:pt modelId="{CC6962C1-6581-2944-B779-11EA9866DBE3}" type="pres">
      <dgm:prSet presAssocID="{D1086814-E0A4-654B-A614-51A550BB463E}" presName="node" presStyleLbl="vennNode1" presStyleIdx="4" presStyleCnt="7">
        <dgm:presLayoutVars>
          <dgm:bulletEnabled val="1"/>
        </dgm:presLayoutVars>
      </dgm:prSet>
      <dgm:spPr/>
    </dgm:pt>
    <dgm:pt modelId="{CD3E9E3F-2550-2B4B-BFBF-634E0ADE1D4C}" type="pres">
      <dgm:prSet presAssocID="{4D43B95C-6A50-684A-9E5C-9BCD278A70B9}" presName="node" presStyleLbl="vennNode1" presStyleIdx="5" presStyleCnt="7">
        <dgm:presLayoutVars>
          <dgm:bulletEnabled val="1"/>
        </dgm:presLayoutVars>
      </dgm:prSet>
      <dgm:spPr/>
    </dgm:pt>
    <dgm:pt modelId="{D73ED633-25C2-BF4A-B655-8BDE16F786CC}" type="pres">
      <dgm:prSet presAssocID="{30F3335F-6120-F44D-8466-B46B40D1B48A}" presName="node" presStyleLbl="vennNode1" presStyleIdx="6" presStyleCnt="7">
        <dgm:presLayoutVars>
          <dgm:bulletEnabled val="1"/>
        </dgm:presLayoutVars>
      </dgm:prSet>
      <dgm:spPr/>
    </dgm:pt>
  </dgm:ptLst>
  <dgm:cxnLst>
    <dgm:cxn modelId="{A481981E-37FE-2341-A14C-A88CCD68FD80}" type="presOf" srcId="{30F3335F-6120-F44D-8466-B46B40D1B48A}" destId="{D73ED633-25C2-BF4A-B655-8BDE16F786CC}" srcOrd="0" destOrd="0" presId="urn:microsoft.com/office/officeart/2005/8/layout/radial3"/>
    <dgm:cxn modelId="{0FE6981E-D415-1D47-870A-53F0D6C947EE}" srcId="{16A7185F-4CE7-6C43-9EBB-6CF7AB14225B}" destId="{4B7584D7-3A29-1746-AC81-E608361E18E6}" srcOrd="0" destOrd="0" parTransId="{82415C96-5566-CC40-B7A4-D41F42276478}" sibTransId="{AB59130A-2AF3-514D-B202-58F157A857D9}"/>
    <dgm:cxn modelId="{49AD0A28-11DE-DE4B-894B-61A827D47CE3}" srcId="{4B7584D7-3A29-1746-AC81-E608361E18E6}" destId="{D1086814-E0A4-654B-A614-51A550BB463E}" srcOrd="3" destOrd="0" parTransId="{5E7616E9-A1AD-7E48-8333-12B182F06E34}" sibTransId="{68A395D1-4F23-AE40-8339-B893E51F10B7}"/>
    <dgm:cxn modelId="{76426B3C-B57D-F246-9115-59B132687727}" type="presOf" srcId="{16A7185F-4CE7-6C43-9EBB-6CF7AB14225B}" destId="{5196A899-FAE2-D04B-B9BC-524D4552F67E}" srcOrd="0" destOrd="0" presId="urn:microsoft.com/office/officeart/2005/8/layout/radial3"/>
    <dgm:cxn modelId="{9E7FE16B-FEDD-ED47-8C6C-9A9D20448253}" srcId="{4B7584D7-3A29-1746-AC81-E608361E18E6}" destId="{4D43B95C-6A50-684A-9E5C-9BCD278A70B9}" srcOrd="4" destOrd="0" parTransId="{5FF2C3B0-8D1D-3F46-B662-C1E60C7324D5}" sibTransId="{DC034785-7D66-8044-86B1-A8D38C79CCFD}"/>
    <dgm:cxn modelId="{A715716D-9142-0B44-AB56-904EB5B41494}" srcId="{4B7584D7-3A29-1746-AC81-E608361E18E6}" destId="{467FBC6B-0E46-D940-9D1C-C818F187F316}" srcOrd="1" destOrd="0" parTransId="{21F40769-1FD7-724D-BB17-EEA14A999DD4}" sibTransId="{5F7C6788-A8A6-A444-A70F-7C42C2834B5E}"/>
    <dgm:cxn modelId="{BDED236E-ED4C-5848-9161-AA7E8B407F6A}" type="presOf" srcId="{D1086814-E0A4-654B-A614-51A550BB463E}" destId="{CC6962C1-6581-2944-B779-11EA9866DBE3}" srcOrd="0" destOrd="0" presId="urn:microsoft.com/office/officeart/2005/8/layout/radial3"/>
    <dgm:cxn modelId="{8115AA7B-039E-2646-91D3-76B273D89E06}" srcId="{4B7584D7-3A29-1746-AC81-E608361E18E6}" destId="{5951F1BD-AE39-204C-8AFB-83701550FD35}" srcOrd="2" destOrd="0" parTransId="{49F19874-7C18-3E43-ABE9-3E61CBF33D2A}" sibTransId="{AD812C4C-1522-DA44-84F4-9EBBE6CA294A}"/>
    <dgm:cxn modelId="{C9F4DB7C-5B41-9A43-9B2B-E6E76724D0DE}" type="presOf" srcId="{5951F1BD-AE39-204C-8AFB-83701550FD35}" destId="{8C51FBD3-BC92-494D-8390-B3831092CFF6}" srcOrd="0" destOrd="0" presId="urn:microsoft.com/office/officeart/2005/8/layout/radial3"/>
    <dgm:cxn modelId="{D87D8B97-A7BC-564C-B7D6-E48573C2924E}" type="presOf" srcId="{467FBC6B-0E46-D940-9D1C-C818F187F316}" destId="{27FDEBDC-5D91-DB42-A6D0-E7D969364BD8}" srcOrd="0" destOrd="0" presId="urn:microsoft.com/office/officeart/2005/8/layout/radial3"/>
    <dgm:cxn modelId="{41EFF09A-646F-7F4E-AF43-6484BD810826}" srcId="{4B7584D7-3A29-1746-AC81-E608361E18E6}" destId="{30F3335F-6120-F44D-8466-B46B40D1B48A}" srcOrd="5" destOrd="0" parTransId="{CF3ABB60-FAFE-5846-95F4-6016DEEB88FA}" sibTransId="{3B2BAF53-64A9-7949-9B88-C73486DB70E0}"/>
    <dgm:cxn modelId="{EE4946BD-80DB-1446-9568-284E4B3980BF}" type="presOf" srcId="{01F9D046-228D-E447-9CD8-B2C12280659C}" destId="{8C6FB697-3C73-DB44-BBE2-A742622EF85D}" srcOrd="0" destOrd="0" presId="urn:microsoft.com/office/officeart/2005/8/layout/radial3"/>
    <dgm:cxn modelId="{14E31CC9-8F10-114D-BE4D-CF4122CD61A9}" type="presOf" srcId="{4B7584D7-3A29-1746-AC81-E608361E18E6}" destId="{82BE96D1-0774-A04B-A0AF-F332FC06468B}" srcOrd="0" destOrd="0" presId="urn:microsoft.com/office/officeart/2005/8/layout/radial3"/>
    <dgm:cxn modelId="{C7CC73D5-B7EA-7543-A0B7-EBA00B191D64}" type="presOf" srcId="{4D43B95C-6A50-684A-9E5C-9BCD278A70B9}" destId="{CD3E9E3F-2550-2B4B-BFBF-634E0ADE1D4C}" srcOrd="0" destOrd="0" presId="urn:microsoft.com/office/officeart/2005/8/layout/radial3"/>
    <dgm:cxn modelId="{1D92E5E3-0CE9-FE4F-8EA9-5E41499DD0F7}" srcId="{4B7584D7-3A29-1746-AC81-E608361E18E6}" destId="{01F9D046-228D-E447-9CD8-B2C12280659C}" srcOrd="0" destOrd="0" parTransId="{D4B19BEB-8D2E-1F42-AFE2-0CBAFC0C2435}" sibTransId="{305B9AD8-D496-2644-B896-84874A3375CE}"/>
    <dgm:cxn modelId="{EDA0C03E-E329-2A47-9A28-1CA15E90F5F4}" type="presParOf" srcId="{5196A899-FAE2-D04B-B9BC-524D4552F67E}" destId="{0346EF67-3D7B-984E-883E-C901A9D3E6BF}" srcOrd="0" destOrd="0" presId="urn:microsoft.com/office/officeart/2005/8/layout/radial3"/>
    <dgm:cxn modelId="{121055AC-C396-A947-A064-5F530251DC18}" type="presParOf" srcId="{0346EF67-3D7B-984E-883E-C901A9D3E6BF}" destId="{82BE96D1-0774-A04B-A0AF-F332FC06468B}" srcOrd="0" destOrd="0" presId="urn:microsoft.com/office/officeart/2005/8/layout/radial3"/>
    <dgm:cxn modelId="{8F69171F-934E-E04D-A016-0DA933EFCB95}" type="presParOf" srcId="{0346EF67-3D7B-984E-883E-C901A9D3E6BF}" destId="{8C6FB697-3C73-DB44-BBE2-A742622EF85D}" srcOrd="1" destOrd="0" presId="urn:microsoft.com/office/officeart/2005/8/layout/radial3"/>
    <dgm:cxn modelId="{535B6535-A4ED-AE46-8077-480417171556}" type="presParOf" srcId="{0346EF67-3D7B-984E-883E-C901A9D3E6BF}" destId="{27FDEBDC-5D91-DB42-A6D0-E7D969364BD8}" srcOrd="2" destOrd="0" presId="urn:microsoft.com/office/officeart/2005/8/layout/radial3"/>
    <dgm:cxn modelId="{D9579323-E381-9647-B825-8E462CCF0C9C}" type="presParOf" srcId="{0346EF67-3D7B-984E-883E-C901A9D3E6BF}" destId="{8C51FBD3-BC92-494D-8390-B3831092CFF6}" srcOrd="3" destOrd="0" presId="urn:microsoft.com/office/officeart/2005/8/layout/radial3"/>
    <dgm:cxn modelId="{7FEAC349-EB94-584B-BCD7-3941B6D3C329}" type="presParOf" srcId="{0346EF67-3D7B-984E-883E-C901A9D3E6BF}" destId="{CC6962C1-6581-2944-B779-11EA9866DBE3}" srcOrd="4" destOrd="0" presId="urn:microsoft.com/office/officeart/2005/8/layout/radial3"/>
    <dgm:cxn modelId="{2F21EB81-6483-1E4A-881B-36BF115495A1}" type="presParOf" srcId="{0346EF67-3D7B-984E-883E-C901A9D3E6BF}" destId="{CD3E9E3F-2550-2B4B-BFBF-634E0ADE1D4C}" srcOrd="5" destOrd="0" presId="urn:microsoft.com/office/officeart/2005/8/layout/radial3"/>
    <dgm:cxn modelId="{D119C89D-4751-0843-B6AA-5C16B57C207F}" type="presParOf" srcId="{0346EF67-3D7B-984E-883E-C901A9D3E6BF}" destId="{D73ED633-25C2-BF4A-B655-8BDE16F786CC}"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77AAC9-5F47-FB43-8659-41032455B553}" type="doc">
      <dgm:prSet loTypeId="urn:microsoft.com/office/officeart/2005/8/layout/venn3" loCatId="" qsTypeId="urn:microsoft.com/office/officeart/2005/8/quickstyle/simple1" qsCatId="simple" csTypeId="urn:microsoft.com/office/officeart/2005/8/colors/colorful1" csCatId="colorful" phldr="1"/>
      <dgm:spPr/>
      <dgm:t>
        <a:bodyPr/>
        <a:lstStyle/>
        <a:p>
          <a:endParaRPr lang="en-US"/>
        </a:p>
      </dgm:t>
    </dgm:pt>
    <dgm:pt modelId="{F2DD4998-5C58-DA40-96E8-21E0D882A1B9}">
      <dgm:prSet phldrT="[Text]"/>
      <dgm:spPr/>
      <dgm:t>
        <a:bodyPr/>
        <a:lstStyle/>
        <a:p>
          <a:r>
            <a:rPr lang="en-US" dirty="0"/>
            <a:t>21%</a:t>
          </a:r>
        </a:p>
      </dgm:t>
    </dgm:pt>
    <dgm:pt modelId="{12729B6D-B736-664D-9B78-DBB85128EF48}" type="parTrans" cxnId="{55CBD237-E64D-AD48-9B2C-6D75CBF2F88C}">
      <dgm:prSet/>
      <dgm:spPr/>
      <dgm:t>
        <a:bodyPr/>
        <a:lstStyle/>
        <a:p>
          <a:endParaRPr lang="en-US"/>
        </a:p>
      </dgm:t>
    </dgm:pt>
    <dgm:pt modelId="{55B2B910-5752-5144-8F56-6FD4119F9EB1}" type="sibTrans" cxnId="{55CBD237-E64D-AD48-9B2C-6D75CBF2F88C}">
      <dgm:prSet/>
      <dgm:spPr/>
      <dgm:t>
        <a:bodyPr/>
        <a:lstStyle/>
        <a:p>
          <a:endParaRPr lang="en-US"/>
        </a:p>
      </dgm:t>
    </dgm:pt>
    <dgm:pt modelId="{C0232697-C8C9-5948-BF58-069842DF0004}">
      <dgm:prSet phldrT="[Text]"/>
      <dgm:spPr/>
      <dgm:t>
        <a:bodyPr/>
        <a:lstStyle/>
        <a:p>
          <a:r>
            <a:rPr lang="en-US" dirty="0"/>
            <a:t>18%</a:t>
          </a:r>
        </a:p>
      </dgm:t>
    </dgm:pt>
    <dgm:pt modelId="{C1D5164C-005C-4149-B208-A05675040C3F}" type="parTrans" cxnId="{C99FE3B4-141C-DE45-B385-217EE7D9ED1A}">
      <dgm:prSet/>
      <dgm:spPr/>
      <dgm:t>
        <a:bodyPr/>
        <a:lstStyle/>
        <a:p>
          <a:endParaRPr lang="en-US"/>
        </a:p>
      </dgm:t>
    </dgm:pt>
    <dgm:pt modelId="{A3E484CA-526B-DF43-8342-2FCF21702D82}" type="sibTrans" cxnId="{C99FE3B4-141C-DE45-B385-217EE7D9ED1A}">
      <dgm:prSet/>
      <dgm:spPr/>
      <dgm:t>
        <a:bodyPr/>
        <a:lstStyle/>
        <a:p>
          <a:endParaRPr lang="en-US"/>
        </a:p>
      </dgm:t>
    </dgm:pt>
    <dgm:pt modelId="{2CA97E01-F647-4243-BDFF-72C200128426}">
      <dgm:prSet phldrT="[Text]"/>
      <dgm:spPr/>
      <dgm:t>
        <a:bodyPr/>
        <a:lstStyle/>
        <a:p>
          <a:r>
            <a:rPr lang="en-US" dirty="0"/>
            <a:t>24%</a:t>
          </a:r>
        </a:p>
      </dgm:t>
    </dgm:pt>
    <dgm:pt modelId="{92780CA6-31E8-4E46-B463-1C60DF996BD3}" type="parTrans" cxnId="{A13023E0-70F5-884C-B795-2457BCCD6646}">
      <dgm:prSet/>
      <dgm:spPr/>
      <dgm:t>
        <a:bodyPr/>
        <a:lstStyle/>
        <a:p>
          <a:endParaRPr lang="en-US"/>
        </a:p>
      </dgm:t>
    </dgm:pt>
    <dgm:pt modelId="{79E5DB7F-1375-A14B-BC79-1D0EA252D4DC}" type="sibTrans" cxnId="{A13023E0-70F5-884C-B795-2457BCCD6646}">
      <dgm:prSet/>
      <dgm:spPr/>
      <dgm:t>
        <a:bodyPr/>
        <a:lstStyle/>
        <a:p>
          <a:endParaRPr lang="en-US"/>
        </a:p>
      </dgm:t>
    </dgm:pt>
    <dgm:pt modelId="{3DD6A3C8-4E08-1347-BA9B-0D1DC175A199}">
      <dgm:prSet phldrT="[Text]"/>
      <dgm:spPr/>
      <dgm:t>
        <a:bodyPr/>
        <a:lstStyle/>
        <a:p>
          <a:r>
            <a:rPr lang="en-US" dirty="0"/>
            <a:t>31%</a:t>
          </a:r>
        </a:p>
      </dgm:t>
    </dgm:pt>
    <dgm:pt modelId="{FB9994B0-9232-274D-9837-EB1EEA084521}" type="parTrans" cxnId="{C8AC5272-2BB8-DF42-81D8-5E51D9DB4470}">
      <dgm:prSet/>
      <dgm:spPr/>
      <dgm:t>
        <a:bodyPr/>
        <a:lstStyle/>
        <a:p>
          <a:endParaRPr lang="en-US"/>
        </a:p>
      </dgm:t>
    </dgm:pt>
    <dgm:pt modelId="{9C314942-574B-AD46-A46D-EFD80AA79945}" type="sibTrans" cxnId="{C8AC5272-2BB8-DF42-81D8-5E51D9DB4470}">
      <dgm:prSet/>
      <dgm:spPr/>
      <dgm:t>
        <a:bodyPr/>
        <a:lstStyle/>
        <a:p>
          <a:endParaRPr lang="en-US"/>
        </a:p>
      </dgm:t>
    </dgm:pt>
    <dgm:pt modelId="{08E7DDEF-FCD6-8C42-A982-9FEBD035E725}">
      <dgm:prSet phldrT="[Text]"/>
      <dgm:spPr/>
      <dgm:t>
        <a:bodyPr/>
        <a:lstStyle/>
        <a:p>
          <a:r>
            <a:rPr lang="en-US" dirty="0"/>
            <a:t>17%</a:t>
          </a:r>
        </a:p>
      </dgm:t>
    </dgm:pt>
    <dgm:pt modelId="{E3F4DD11-5566-B447-8926-05E72941A1F9}" type="parTrans" cxnId="{8F4C75F8-E2F3-6A4F-B2E3-B120E966B87D}">
      <dgm:prSet/>
      <dgm:spPr/>
      <dgm:t>
        <a:bodyPr/>
        <a:lstStyle/>
        <a:p>
          <a:endParaRPr lang="en-US"/>
        </a:p>
      </dgm:t>
    </dgm:pt>
    <dgm:pt modelId="{1E607461-67DC-F641-9D72-33829047865B}" type="sibTrans" cxnId="{8F4C75F8-E2F3-6A4F-B2E3-B120E966B87D}">
      <dgm:prSet/>
      <dgm:spPr/>
      <dgm:t>
        <a:bodyPr/>
        <a:lstStyle/>
        <a:p>
          <a:endParaRPr lang="en-US"/>
        </a:p>
      </dgm:t>
    </dgm:pt>
    <dgm:pt modelId="{838EFB8B-4F23-C649-A91B-3DEA6E8BC4E0}" type="pres">
      <dgm:prSet presAssocID="{4C77AAC9-5F47-FB43-8659-41032455B553}" presName="Name0" presStyleCnt="0">
        <dgm:presLayoutVars>
          <dgm:dir/>
          <dgm:resizeHandles val="exact"/>
        </dgm:presLayoutVars>
      </dgm:prSet>
      <dgm:spPr/>
    </dgm:pt>
    <dgm:pt modelId="{D7621EFB-F103-9B47-A98C-CC3B5806A59B}" type="pres">
      <dgm:prSet presAssocID="{F2DD4998-5C58-DA40-96E8-21E0D882A1B9}" presName="Name5" presStyleLbl="vennNode1" presStyleIdx="0" presStyleCnt="5">
        <dgm:presLayoutVars>
          <dgm:bulletEnabled val="1"/>
        </dgm:presLayoutVars>
      </dgm:prSet>
      <dgm:spPr/>
    </dgm:pt>
    <dgm:pt modelId="{9BCDC9F3-8254-134B-9BF2-9102086DBF9B}" type="pres">
      <dgm:prSet presAssocID="{55B2B910-5752-5144-8F56-6FD4119F9EB1}" presName="space" presStyleCnt="0"/>
      <dgm:spPr/>
    </dgm:pt>
    <dgm:pt modelId="{17DE54F7-75D9-CC43-B039-3862E45B0748}" type="pres">
      <dgm:prSet presAssocID="{C0232697-C8C9-5948-BF58-069842DF0004}" presName="Name5" presStyleLbl="vennNode1" presStyleIdx="1" presStyleCnt="5">
        <dgm:presLayoutVars>
          <dgm:bulletEnabled val="1"/>
        </dgm:presLayoutVars>
      </dgm:prSet>
      <dgm:spPr/>
    </dgm:pt>
    <dgm:pt modelId="{3A68E990-1761-1F4C-A46A-00E63C59351A}" type="pres">
      <dgm:prSet presAssocID="{A3E484CA-526B-DF43-8342-2FCF21702D82}" presName="space" presStyleCnt="0"/>
      <dgm:spPr/>
    </dgm:pt>
    <dgm:pt modelId="{EF824C63-A9FD-6B42-BAF9-0AE6212C01EA}" type="pres">
      <dgm:prSet presAssocID="{2CA97E01-F647-4243-BDFF-72C200128426}" presName="Name5" presStyleLbl="vennNode1" presStyleIdx="2" presStyleCnt="5">
        <dgm:presLayoutVars>
          <dgm:bulletEnabled val="1"/>
        </dgm:presLayoutVars>
      </dgm:prSet>
      <dgm:spPr/>
    </dgm:pt>
    <dgm:pt modelId="{87396090-5406-DD47-A01A-CA1FC40B4190}" type="pres">
      <dgm:prSet presAssocID="{79E5DB7F-1375-A14B-BC79-1D0EA252D4DC}" presName="space" presStyleCnt="0"/>
      <dgm:spPr/>
    </dgm:pt>
    <dgm:pt modelId="{08ADF5C1-6CA6-C64C-B42F-75D5816106AB}" type="pres">
      <dgm:prSet presAssocID="{3DD6A3C8-4E08-1347-BA9B-0D1DC175A199}" presName="Name5" presStyleLbl="vennNode1" presStyleIdx="3" presStyleCnt="5">
        <dgm:presLayoutVars>
          <dgm:bulletEnabled val="1"/>
        </dgm:presLayoutVars>
      </dgm:prSet>
      <dgm:spPr/>
    </dgm:pt>
    <dgm:pt modelId="{E16F31AB-26C5-7D43-B316-D617420C9BDD}" type="pres">
      <dgm:prSet presAssocID="{9C314942-574B-AD46-A46D-EFD80AA79945}" presName="space" presStyleCnt="0"/>
      <dgm:spPr/>
    </dgm:pt>
    <dgm:pt modelId="{6B388FEC-FBFD-2A47-92D1-264A2259510C}" type="pres">
      <dgm:prSet presAssocID="{08E7DDEF-FCD6-8C42-A982-9FEBD035E725}" presName="Name5" presStyleLbl="vennNode1" presStyleIdx="4" presStyleCnt="5">
        <dgm:presLayoutVars>
          <dgm:bulletEnabled val="1"/>
        </dgm:presLayoutVars>
      </dgm:prSet>
      <dgm:spPr/>
    </dgm:pt>
  </dgm:ptLst>
  <dgm:cxnLst>
    <dgm:cxn modelId="{3FDE0701-0DD1-D447-8844-2764CB6CADA0}" type="presOf" srcId="{08E7DDEF-FCD6-8C42-A982-9FEBD035E725}" destId="{6B388FEC-FBFD-2A47-92D1-264A2259510C}" srcOrd="0" destOrd="0" presId="urn:microsoft.com/office/officeart/2005/8/layout/venn3"/>
    <dgm:cxn modelId="{8CA6A711-8499-AF4E-8EAC-B5BC18C4195F}" type="presOf" srcId="{F2DD4998-5C58-DA40-96E8-21E0D882A1B9}" destId="{D7621EFB-F103-9B47-A98C-CC3B5806A59B}" srcOrd="0" destOrd="0" presId="urn:microsoft.com/office/officeart/2005/8/layout/venn3"/>
    <dgm:cxn modelId="{55CBD237-E64D-AD48-9B2C-6D75CBF2F88C}" srcId="{4C77AAC9-5F47-FB43-8659-41032455B553}" destId="{F2DD4998-5C58-DA40-96E8-21E0D882A1B9}" srcOrd="0" destOrd="0" parTransId="{12729B6D-B736-664D-9B78-DBB85128EF48}" sibTransId="{55B2B910-5752-5144-8F56-6FD4119F9EB1}"/>
    <dgm:cxn modelId="{FE7C4F5E-AED9-A94A-9D84-9A7C388AEA45}" type="presOf" srcId="{2CA97E01-F647-4243-BDFF-72C200128426}" destId="{EF824C63-A9FD-6B42-BAF9-0AE6212C01EA}" srcOrd="0" destOrd="0" presId="urn:microsoft.com/office/officeart/2005/8/layout/venn3"/>
    <dgm:cxn modelId="{C8AC5272-2BB8-DF42-81D8-5E51D9DB4470}" srcId="{4C77AAC9-5F47-FB43-8659-41032455B553}" destId="{3DD6A3C8-4E08-1347-BA9B-0D1DC175A199}" srcOrd="3" destOrd="0" parTransId="{FB9994B0-9232-274D-9837-EB1EEA084521}" sibTransId="{9C314942-574B-AD46-A46D-EFD80AA79945}"/>
    <dgm:cxn modelId="{C99FE3B4-141C-DE45-B385-217EE7D9ED1A}" srcId="{4C77AAC9-5F47-FB43-8659-41032455B553}" destId="{C0232697-C8C9-5948-BF58-069842DF0004}" srcOrd="1" destOrd="0" parTransId="{C1D5164C-005C-4149-B208-A05675040C3F}" sibTransId="{A3E484CA-526B-DF43-8342-2FCF21702D82}"/>
    <dgm:cxn modelId="{ECB8D5CE-7C99-214E-AD10-293FA7A9851E}" type="presOf" srcId="{3DD6A3C8-4E08-1347-BA9B-0D1DC175A199}" destId="{08ADF5C1-6CA6-C64C-B42F-75D5816106AB}" srcOrd="0" destOrd="0" presId="urn:microsoft.com/office/officeart/2005/8/layout/venn3"/>
    <dgm:cxn modelId="{57CED1D8-8559-514D-848C-F980FD388629}" type="presOf" srcId="{4C77AAC9-5F47-FB43-8659-41032455B553}" destId="{838EFB8B-4F23-C649-A91B-3DEA6E8BC4E0}" srcOrd="0" destOrd="0" presId="urn:microsoft.com/office/officeart/2005/8/layout/venn3"/>
    <dgm:cxn modelId="{F19D1EE0-1411-4A4C-8B8B-C309C54B8CE8}" type="presOf" srcId="{C0232697-C8C9-5948-BF58-069842DF0004}" destId="{17DE54F7-75D9-CC43-B039-3862E45B0748}" srcOrd="0" destOrd="0" presId="urn:microsoft.com/office/officeart/2005/8/layout/venn3"/>
    <dgm:cxn modelId="{A13023E0-70F5-884C-B795-2457BCCD6646}" srcId="{4C77AAC9-5F47-FB43-8659-41032455B553}" destId="{2CA97E01-F647-4243-BDFF-72C200128426}" srcOrd="2" destOrd="0" parTransId="{92780CA6-31E8-4E46-B463-1C60DF996BD3}" sibTransId="{79E5DB7F-1375-A14B-BC79-1D0EA252D4DC}"/>
    <dgm:cxn modelId="{8F4C75F8-E2F3-6A4F-B2E3-B120E966B87D}" srcId="{4C77AAC9-5F47-FB43-8659-41032455B553}" destId="{08E7DDEF-FCD6-8C42-A982-9FEBD035E725}" srcOrd="4" destOrd="0" parTransId="{E3F4DD11-5566-B447-8926-05E72941A1F9}" sibTransId="{1E607461-67DC-F641-9D72-33829047865B}"/>
    <dgm:cxn modelId="{3D4D01E5-3E09-574F-AF0E-C18B263376FD}" type="presParOf" srcId="{838EFB8B-4F23-C649-A91B-3DEA6E8BC4E0}" destId="{D7621EFB-F103-9B47-A98C-CC3B5806A59B}" srcOrd="0" destOrd="0" presId="urn:microsoft.com/office/officeart/2005/8/layout/venn3"/>
    <dgm:cxn modelId="{DC0C9455-5B82-C641-80E1-0BCD142DEC12}" type="presParOf" srcId="{838EFB8B-4F23-C649-A91B-3DEA6E8BC4E0}" destId="{9BCDC9F3-8254-134B-9BF2-9102086DBF9B}" srcOrd="1" destOrd="0" presId="urn:microsoft.com/office/officeart/2005/8/layout/venn3"/>
    <dgm:cxn modelId="{8B8787F3-BE26-2D48-8813-60F84ED17FE4}" type="presParOf" srcId="{838EFB8B-4F23-C649-A91B-3DEA6E8BC4E0}" destId="{17DE54F7-75D9-CC43-B039-3862E45B0748}" srcOrd="2" destOrd="0" presId="urn:microsoft.com/office/officeart/2005/8/layout/venn3"/>
    <dgm:cxn modelId="{631FAB31-EFA2-FA4E-AE78-395675501593}" type="presParOf" srcId="{838EFB8B-4F23-C649-A91B-3DEA6E8BC4E0}" destId="{3A68E990-1761-1F4C-A46A-00E63C59351A}" srcOrd="3" destOrd="0" presId="urn:microsoft.com/office/officeart/2005/8/layout/venn3"/>
    <dgm:cxn modelId="{CE2ADDF8-CCB0-6E4D-83A4-2D3541650CE6}" type="presParOf" srcId="{838EFB8B-4F23-C649-A91B-3DEA6E8BC4E0}" destId="{EF824C63-A9FD-6B42-BAF9-0AE6212C01EA}" srcOrd="4" destOrd="0" presId="urn:microsoft.com/office/officeart/2005/8/layout/venn3"/>
    <dgm:cxn modelId="{AF51FA78-1914-F842-B49E-AB9C10D7B91C}" type="presParOf" srcId="{838EFB8B-4F23-C649-A91B-3DEA6E8BC4E0}" destId="{87396090-5406-DD47-A01A-CA1FC40B4190}" srcOrd="5" destOrd="0" presId="urn:microsoft.com/office/officeart/2005/8/layout/venn3"/>
    <dgm:cxn modelId="{C17AA48D-9446-AE4A-A913-9DE6B44642A1}" type="presParOf" srcId="{838EFB8B-4F23-C649-A91B-3DEA6E8BC4E0}" destId="{08ADF5C1-6CA6-C64C-B42F-75D5816106AB}" srcOrd="6" destOrd="0" presId="urn:microsoft.com/office/officeart/2005/8/layout/venn3"/>
    <dgm:cxn modelId="{1A8E798F-13EA-FB4D-958D-F202A4A5D226}" type="presParOf" srcId="{838EFB8B-4F23-C649-A91B-3DEA6E8BC4E0}" destId="{E16F31AB-26C5-7D43-B316-D617420C9BDD}" srcOrd="7" destOrd="0" presId="urn:microsoft.com/office/officeart/2005/8/layout/venn3"/>
    <dgm:cxn modelId="{4FBF4FB7-1ECB-5A4F-BD77-19BD791EEC59}" type="presParOf" srcId="{838EFB8B-4F23-C649-A91B-3DEA6E8BC4E0}" destId="{6B388FEC-FBFD-2A47-92D1-264A2259510C}"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6BE2D-7DF9-4AC8-A5C0-9448CF43D119}">
      <dsp:nvSpPr>
        <dsp:cNvPr id="0" name=""/>
        <dsp:cNvSpPr/>
      </dsp:nvSpPr>
      <dsp:spPr>
        <a:xfrm>
          <a:off x="2703" y="0"/>
          <a:ext cx="2833277" cy="3454671"/>
        </a:xfrm>
        <a:prstGeom prst="roundRect">
          <a:avLst>
            <a:gd name="adj" fmla="val 10000"/>
          </a:avLst>
        </a:prstGeom>
        <a:solidFill>
          <a:schemeClr val="accent2">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State-wide program </a:t>
          </a:r>
          <a:br>
            <a:rPr lang="en-US" sz="1100" b="1" kern="1200" dirty="0">
              <a:effectLst>
                <a:outerShdw blurRad="38100" dist="38100" dir="2700000" algn="tl">
                  <a:srgbClr val="000000">
                    <a:alpha val="43137"/>
                  </a:srgbClr>
                </a:outerShdw>
              </a:effectLst>
            </a:rPr>
          </a:br>
          <a:r>
            <a:rPr lang="en-US" sz="1200" kern="1200" dirty="0">
              <a:effectLst>
                <a:outerShdw blurRad="38100" dist="38100" dir="2700000" algn="tl">
                  <a:srgbClr val="000000">
                    <a:alpha val="43137"/>
                  </a:srgbClr>
                </a:outerShdw>
              </a:effectLst>
            </a:rPr>
            <a:t>for out-of-hospital/portable medical orders (PMO) and advance care planning (ACP) documents</a:t>
          </a:r>
          <a:endParaRPr lang="en-US" sz="1100" kern="1200" dirty="0">
            <a:effectLst>
              <a:outerShdw blurRad="38100" dist="38100" dir="2700000" algn="tl">
                <a:srgbClr val="000000">
                  <a:alpha val="43137"/>
                </a:srgbClr>
              </a:outerShdw>
            </a:effectLst>
          </a:endParaRPr>
        </a:p>
      </dsp:txBody>
      <dsp:txXfrm>
        <a:off x="2703" y="1381868"/>
        <a:ext cx="2833277" cy="1381868"/>
      </dsp:txXfrm>
    </dsp:sp>
    <dsp:sp modelId="{3D11FC9B-2CB8-40F0-9E46-171BB93B17C3}">
      <dsp:nvSpPr>
        <dsp:cNvPr id="0" name=""/>
        <dsp:cNvSpPr/>
      </dsp:nvSpPr>
      <dsp:spPr>
        <a:xfrm>
          <a:off x="844139" y="207280"/>
          <a:ext cx="1150405" cy="115040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C9EAB9-B303-453D-B150-77B3CCE37A69}">
      <dsp:nvSpPr>
        <dsp:cNvPr id="0" name=""/>
        <dsp:cNvSpPr/>
      </dsp:nvSpPr>
      <dsp:spPr>
        <a:xfrm>
          <a:off x="2920979" y="0"/>
          <a:ext cx="2833277" cy="3454671"/>
        </a:xfrm>
        <a:prstGeom prst="roundRect">
          <a:avLst>
            <a:gd name="adj" fmla="val 10000"/>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Centralized Registry &amp; Repository</a:t>
          </a:r>
          <a:br>
            <a:rPr lang="en-US" sz="1100" b="1" kern="1200" dirty="0">
              <a:effectLst>
                <a:outerShdw blurRad="38100" dist="38100" dir="2700000" algn="tl">
                  <a:srgbClr val="000000">
                    <a:alpha val="43137"/>
                  </a:srgbClr>
                </a:outerShdw>
              </a:effectLst>
            </a:rPr>
          </a:br>
          <a:r>
            <a:rPr lang="en-US" sz="1200" kern="1200" dirty="0">
              <a:effectLst>
                <a:outerShdw blurRad="38100" dist="38100" dir="2700000" algn="tl">
                  <a:srgbClr val="000000">
                    <a:alpha val="43137"/>
                  </a:srgbClr>
                </a:outerShdw>
              </a:effectLst>
            </a:rPr>
            <a:t>for all ACP and PMO documents, easily accessible by providers, including EMS responders</a:t>
          </a:r>
          <a:endParaRPr lang="en-US" sz="1100" kern="1200" dirty="0">
            <a:effectLst>
              <a:outerShdw blurRad="38100" dist="38100" dir="2700000" algn="tl">
                <a:srgbClr val="000000">
                  <a:alpha val="43137"/>
                </a:srgbClr>
              </a:outerShdw>
            </a:effectLst>
          </a:endParaRPr>
        </a:p>
      </dsp:txBody>
      <dsp:txXfrm>
        <a:off x="2920979" y="1381868"/>
        <a:ext cx="2833277" cy="1381868"/>
      </dsp:txXfrm>
    </dsp:sp>
    <dsp:sp modelId="{50D337F2-1916-4935-B3A7-477E75B4F160}">
      <dsp:nvSpPr>
        <dsp:cNvPr id="0" name=""/>
        <dsp:cNvSpPr/>
      </dsp:nvSpPr>
      <dsp:spPr>
        <a:xfrm>
          <a:off x="3762415" y="207280"/>
          <a:ext cx="1150405" cy="115040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0840BB-0720-416B-840E-FE9869C88ECF}">
      <dsp:nvSpPr>
        <dsp:cNvPr id="0" name=""/>
        <dsp:cNvSpPr/>
      </dsp:nvSpPr>
      <dsp:spPr>
        <a:xfrm>
          <a:off x="5839255" y="0"/>
          <a:ext cx="2833277" cy="3454671"/>
        </a:xfrm>
        <a:prstGeom prst="roundRect">
          <a:avLst>
            <a:gd name="adj" fmla="val 10000"/>
          </a:avLst>
        </a:prstGeom>
        <a:solidFill>
          <a:schemeClr val="accent4">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Unwanted intervention avoidance </a:t>
          </a:r>
          <a:r>
            <a:rPr lang="en-US" sz="1200" kern="1200" dirty="0">
              <a:effectLst>
                <a:outerShdw blurRad="38100" dist="38100" dir="2700000" algn="tl">
                  <a:srgbClr val="000000">
                    <a:alpha val="43137"/>
                  </a:srgbClr>
                </a:outerShdw>
              </a:effectLst>
            </a:rPr>
            <a:t>at all levels of care protects patient autonomy and decrease medical resource expenditures</a:t>
          </a:r>
        </a:p>
      </dsp:txBody>
      <dsp:txXfrm>
        <a:off x="5839255" y="1381868"/>
        <a:ext cx="2833277" cy="1381868"/>
      </dsp:txXfrm>
    </dsp:sp>
    <dsp:sp modelId="{B57234D3-3013-41C4-AC98-8CE34E0FE067}">
      <dsp:nvSpPr>
        <dsp:cNvPr id="0" name=""/>
        <dsp:cNvSpPr/>
      </dsp:nvSpPr>
      <dsp:spPr>
        <a:xfrm>
          <a:off x="6680691" y="207280"/>
          <a:ext cx="1150405" cy="115040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5028FF-DDA6-46D6-B09E-CD3AD5865AF7}">
      <dsp:nvSpPr>
        <dsp:cNvPr id="0" name=""/>
        <dsp:cNvSpPr/>
      </dsp:nvSpPr>
      <dsp:spPr>
        <a:xfrm>
          <a:off x="8757531" y="0"/>
          <a:ext cx="2833277" cy="3454671"/>
        </a:xfrm>
        <a:prstGeom prst="roundRect">
          <a:avLst>
            <a:gd name="adj" fmla="val 10000"/>
          </a:avLst>
        </a:prstGeom>
        <a:solidFill>
          <a:schemeClr val="accent5">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CMS quality improvement</a:t>
          </a:r>
          <a:br>
            <a:rPr lang="en-US" sz="1300" b="1" kern="1200" dirty="0">
              <a:effectLst>
                <a:outerShdw blurRad="38100" dist="38100" dir="2700000" algn="tl">
                  <a:srgbClr val="000000">
                    <a:alpha val="43137"/>
                  </a:srgbClr>
                </a:outerShdw>
              </a:effectLst>
            </a:rPr>
          </a:br>
          <a:r>
            <a:rPr lang="en-US" sz="1200" kern="1200" dirty="0">
              <a:effectLst>
                <a:outerShdw blurRad="38100" dist="38100" dir="2700000" algn="tl">
                  <a:srgbClr val="000000">
                    <a:alpha val="43137"/>
                  </a:srgbClr>
                </a:outerShdw>
              </a:effectLst>
            </a:rPr>
            <a:t>“What Matters Most” from</a:t>
          </a:r>
          <a:br>
            <a:rPr lang="en-US" sz="1200" kern="1200" dirty="0">
              <a:effectLst>
                <a:outerShdw blurRad="38100" dist="38100" dir="2700000" algn="tl">
                  <a:srgbClr val="000000">
                    <a:alpha val="43137"/>
                  </a:srgbClr>
                </a:outerShdw>
              </a:effectLst>
            </a:rPr>
          </a:br>
          <a:r>
            <a:rPr lang="en-US" sz="1200" kern="1200" dirty="0">
              <a:effectLst>
                <a:outerShdw blurRad="38100" dist="38100" dir="2700000" algn="tl">
                  <a:srgbClr val="000000">
                    <a:alpha val="43137"/>
                  </a:srgbClr>
                </a:outerShdw>
              </a:effectLst>
            </a:rPr>
            <a:t>4Ms of Age-friendly Health Systems - Improved quality of care transitions</a:t>
          </a:r>
          <a:endParaRPr lang="en-US" sz="1300" kern="1200" dirty="0">
            <a:effectLst>
              <a:outerShdw blurRad="38100" dist="38100" dir="2700000" algn="tl">
                <a:srgbClr val="000000">
                  <a:alpha val="43137"/>
                </a:srgbClr>
              </a:outerShdw>
            </a:effectLst>
          </a:endParaRPr>
        </a:p>
      </dsp:txBody>
      <dsp:txXfrm>
        <a:off x="8757531" y="1381868"/>
        <a:ext cx="2833277" cy="1381868"/>
      </dsp:txXfrm>
    </dsp:sp>
    <dsp:sp modelId="{4B1B7108-FE68-479B-AEAD-758CDECDB8B2}">
      <dsp:nvSpPr>
        <dsp:cNvPr id="0" name=""/>
        <dsp:cNvSpPr/>
      </dsp:nvSpPr>
      <dsp:spPr>
        <a:xfrm>
          <a:off x="9598968" y="207280"/>
          <a:ext cx="1150405" cy="115040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CD0C5C-D33D-406C-A93E-A3C979C2BBD6}">
      <dsp:nvSpPr>
        <dsp:cNvPr id="0" name=""/>
        <dsp:cNvSpPr/>
      </dsp:nvSpPr>
      <dsp:spPr>
        <a:xfrm>
          <a:off x="463740" y="2763736"/>
          <a:ext cx="10666031" cy="518200"/>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CCBDB-836C-4168-ACB4-CAB3C78A59FE}">
      <dsp:nvSpPr>
        <dsp:cNvPr id="0" name=""/>
        <dsp:cNvSpPr/>
      </dsp:nvSpPr>
      <dsp:spPr>
        <a:xfrm>
          <a:off x="684081" y="26"/>
          <a:ext cx="2273273" cy="136396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Accessibility</a:t>
          </a:r>
        </a:p>
      </dsp:txBody>
      <dsp:txXfrm>
        <a:off x="684081" y="26"/>
        <a:ext cx="2273273" cy="1363964"/>
      </dsp:txXfrm>
    </dsp:sp>
    <dsp:sp modelId="{97C79BBB-E4E3-4AE4-BC2B-64C97317E9F5}">
      <dsp:nvSpPr>
        <dsp:cNvPr id="0" name=""/>
        <dsp:cNvSpPr/>
      </dsp:nvSpPr>
      <dsp:spPr>
        <a:xfrm>
          <a:off x="3184682" y="26"/>
          <a:ext cx="2273273" cy="136396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Retrievability</a:t>
          </a:r>
        </a:p>
      </dsp:txBody>
      <dsp:txXfrm>
        <a:off x="3184682" y="26"/>
        <a:ext cx="2273273" cy="1363964"/>
      </dsp:txXfrm>
    </dsp:sp>
    <dsp:sp modelId="{1D4950BA-19CF-4E7F-84DE-726ECAF6320D}">
      <dsp:nvSpPr>
        <dsp:cNvPr id="0" name=""/>
        <dsp:cNvSpPr/>
      </dsp:nvSpPr>
      <dsp:spPr>
        <a:xfrm>
          <a:off x="684081" y="1591317"/>
          <a:ext cx="2273273" cy="136396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Interoperability</a:t>
          </a:r>
        </a:p>
      </dsp:txBody>
      <dsp:txXfrm>
        <a:off x="684081" y="1591317"/>
        <a:ext cx="2273273" cy="1363964"/>
      </dsp:txXfrm>
    </dsp:sp>
    <dsp:sp modelId="{A63BAB13-21F7-45E2-9EB4-77B77A35491D}">
      <dsp:nvSpPr>
        <dsp:cNvPr id="0" name=""/>
        <dsp:cNvSpPr/>
      </dsp:nvSpPr>
      <dsp:spPr>
        <a:xfrm>
          <a:off x="3184682" y="1591317"/>
          <a:ext cx="2273273" cy="136396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effectLst>
                <a:outerShdw blurRad="38100" dist="38100" dir="2700000" algn="tl">
                  <a:srgbClr val="000000">
                    <a:alpha val="43137"/>
                  </a:srgbClr>
                </a:outerShdw>
              </a:effectLst>
            </a:rPr>
            <a:t>Portability</a:t>
          </a:r>
        </a:p>
      </dsp:txBody>
      <dsp:txXfrm>
        <a:off x="3184682" y="1591317"/>
        <a:ext cx="2273273" cy="1363964"/>
      </dsp:txXfrm>
    </dsp:sp>
    <dsp:sp modelId="{F1F4CFFD-B9BF-4C47-9A35-580E04E9A30A}">
      <dsp:nvSpPr>
        <dsp:cNvPr id="0" name=""/>
        <dsp:cNvSpPr/>
      </dsp:nvSpPr>
      <dsp:spPr>
        <a:xfrm>
          <a:off x="684081" y="3182609"/>
          <a:ext cx="2273273" cy="136396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Certainty</a:t>
          </a:r>
        </a:p>
      </dsp:txBody>
      <dsp:txXfrm>
        <a:off x="684081" y="3182609"/>
        <a:ext cx="2273273" cy="1363964"/>
      </dsp:txXfrm>
    </dsp:sp>
    <dsp:sp modelId="{D011DA52-F898-4EDF-AAD4-60A8C246F6E0}">
      <dsp:nvSpPr>
        <dsp:cNvPr id="0" name=""/>
        <dsp:cNvSpPr/>
      </dsp:nvSpPr>
      <dsp:spPr>
        <a:xfrm>
          <a:off x="3184682" y="3182609"/>
          <a:ext cx="2273273" cy="136396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Flexibility</a:t>
          </a:r>
          <a:endParaRPr lang="en-US" sz="2100" b="1" kern="1200">
            <a:effectLst>
              <a:outerShdw blurRad="38100" dist="38100" dir="2700000" algn="tl">
                <a:srgbClr val="000000">
                  <a:alpha val="43137"/>
                </a:srgbClr>
              </a:outerShdw>
            </a:effectLst>
          </a:endParaRPr>
        </a:p>
      </dsp:txBody>
      <dsp:txXfrm>
        <a:off x="3184682" y="3182609"/>
        <a:ext cx="2273273" cy="1363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2EAC5-7947-4697-B996-F9EF87BCC938}">
      <dsp:nvSpPr>
        <dsp:cNvPr id="0" name=""/>
        <dsp:cNvSpPr/>
      </dsp:nvSpPr>
      <dsp:spPr>
        <a:xfrm>
          <a:off x="1592967" y="45174"/>
          <a:ext cx="970357" cy="9703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DB5D56-074B-460D-811B-8EF5784C2874}">
      <dsp:nvSpPr>
        <dsp:cNvPr id="0" name=""/>
        <dsp:cNvSpPr/>
      </dsp:nvSpPr>
      <dsp:spPr>
        <a:xfrm>
          <a:off x="1796742" y="248949"/>
          <a:ext cx="562807" cy="5628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96C226-D8EF-4708-AECA-46165B1F8F18}">
      <dsp:nvSpPr>
        <dsp:cNvPr id="0" name=""/>
        <dsp:cNvSpPr/>
      </dsp:nvSpPr>
      <dsp:spPr>
        <a:xfrm>
          <a:off x="2771258" y="45174"/>
          <a:ext cx="2287271" cy="970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Increase member awareness of ACP opportunities</a:t>
          </a:r>
        </a:p>
      </dsp:txBody>
      <dsp:txXfrm>
        <a:off x="2771258" y="45174"/>
        <a:ext cx="2287271" cy="970357"/>
      </dsp:txXfrm>
    </dsp:sp>
    <dsp:sp modelId="{200F2C03-EAF6-452C-9881-3DBDCEB4A5AB}">
      <dsp:nvSpPr>
        <dsp:cNvPr id="0" name=""/>
        <dsp:cNvSpPr/>
      </dsp:nvSpPr>
      <dsp:spPr>
        <a:xfrm>
          <a:off x="5457069" y="45174"/>
          <a:ext cx="970357" cy="9703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FC4BCB-E068-43B9-A482-0992EB2EC499}">
      <dsp:nvSpPr>
        <dsp:cNvPr id="0" name=""/>
        <dsp:cNvSpPr/>
      </dsp:nvSpPr>
      <dsp:spPr>
        <a:xfrm>
          <a:off x="5660844" y="248949"/>
          <a:ext cx="562807" cy="5628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C79318-ACF6-4473-B487-784B112A2C0F}">
      <dsp:nvSpPr>
        <dsp:cNvPr id="0" name=""/>
        <dsp:cNvSpPr/>
      </dsp:nvSpPr>
      <dsp:spPr>
        <a:xfrm>
          <a:off x="6635361" y="45174"/>
          <a:ext cx="2287271" cy="970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Investigate digital ACP</a:t>
          </a:r>
        </a:p>
      </dsp:txBody>
      <dsp:txXfrm>
        <a:off x="6635361" y="45174"/>
        <a:ext cx="2287271" cy="970357"/>
      </dsp:txXfrm>
    </dsp:sp>
    <dsp:sp modelId="{263D0996-8D6F-49FB-84C9-005497BE3791}">
      <dsp:nvSpPr>
        <dsp:cNvPr id="0" name=""/>
        <dsp:cNvSpPr/>
      </dsp:nvSpPr>
      <dsp:spPr>
        <a:xfrm>
          <a:off x="1592967" y="1788625"/>
          <a:ext cx="970357" cy="9703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D41DB1-B4B3-4927-84EC-F6A7DC405360}">
      <dsp:nvSpPr>
        <dsp:cNvPr id="0" name=""/>
        <dsp:cNvSpPr/>
      </dsp:nvSpPr>
      <dsp:spPr>
        <a:xfrm>
          <a:off x="1796742" y="1992400"/>
          <a:ext cx="562807" cy="56280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3ABBD1-B1C2-488B-B3AE-11B2B96BC825}">
      <dsp:nvSpPr>
        <dsp:cNvPr id="0" name=""/>
        <dsp:cNvSpPr/>
      </dsp:nvSpPr>
      <dsp:spPr>
        <a:xfrm>
          <a:off x="2771258" y="1788625"/>
          <a:ext cx="2287271" cy="970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Insist on ACP as a standard of care for your members</a:t>
          </a:r>
        </a:p>
      </dsp:txBody>
      <dsp:txXfrm>
        <a:off x="2771258" y="1788625"/>
        <a:ext cx="2287271" cy="970357"/>
      </dsp:txXfrm>
    </dsp:sp>
    <dsp:sp modelId="{9D6CF3B3-135B-4D4C-8A2C-E5F5A3C9C315}">
      <dsp:nvSpPr>
        <dsp:cNvPr id="0" name=""/>
        <dsp:cNvSpPr/>
      </dsp:nvSpPr>
      <dsp:spPr>
        <a:xfrm>
          <a:off x="5457069" y="1788625"/>
          <a:ext cx="970357" cy="9703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97F4D1-8B83-4DE6-BF56-CA0322E9F96C}">
      <dsp:nvSpPr>
        <dsp:cNvPr id="0" name=""/>
        <dsp:cNvSpPr/>
      </dsp:nvSpPr>
      <dsp:spPr>
        <a:xfrm>
          <a:off x="5660844" y="1992400"/>
          <a:ext cx="562807" cy="5628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C5D217-2A5D-420E-8AE4-B6A86A212F97}">
      <dsp:nvSpPr>
        <dsp:cNvPr id="0" name=""/>
        <dsp:cNvSpPr/>
      </dsp:nvSpPr>
      <dsp:spPr>
        <a:xfrm>
          <a:off x="6635361" y="1788625"/>
          <a:ext cx="2287271" cy="970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Identify “Relationship Based Caregiving Roles”</a:t>
          </a:r>
        </a:p>
      </dsp:txBody>
      <dsp:txXfrm>
        <a:off x="6635361" y="1788625"/>
        <a:ext cx="2287271" cy="970357"/>
      </dsp:txXfrm>
    </dsp:sp>
    <dsp:sp modelId="{07894BE8-2D00-4D16-B294-12D1AA0CC419}">
      <dsp:nvSpPr>
        <dsp:cNvPr id="0" name=""/>
        <dsp:cNvSpPr/>
      </dsp:nvSpPr>
      <dsp:spPr>
        <a:xfrm>
          <a:off x="1592967" y="3532076"/>
          <a:ext cx="970357" cy="9703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5C4529-55FB-4D77-A617-86C8B87DB91F}">
      <dsp:nvSpPr>
        <dsp:cNvPr id="0" name=""/>
        <dsp:cNvSpPr/>
      </dsp:nvSpPr>
      <dsp:spPr>
        <a:xfrm>
          <a:off x="1796742" y="3735851"/>
          <a:ext cx="562807" cy="5628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0EE951-30E0-4ABA-94D3-DF569BC1AA72}">
      <dsp:nvSpPr>
        <dsp:cNvPr id="0" name=""/>
        <dsp:cNvSpPr/>
      </dsp:nvSpPr>
      <dsp:spPr>
        <a:xfrm>
          <a:off x="2771258" y="3532076"/>
          <a:ext cx="2287271" cy="970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Risk stratify interventions</a:t>
          </a:r>
        </a:p>
      </dsp:txBody>
      <dsp:txXfrm>
        <a:off x="2771258" y="3532076"/>
        <a:ext cx="2287271" cy="970357"/>
      </dsp:txXfrm>
    </dsp:sp>
    <dsp:sp modelId="{E42D0F67-EB3F-EA4A-9F57-E836F0EAE2C9}">
      <dsp:nvSpPr>
        <dsp:cNvPr id="0" name=""/>
        <dsp:cNvSpPr/>
      </dsp:nvSpPr>
      <dsp:spPr>
        <a:xfrm>
          <a:off x="5457069" y="3532076"/>
          <a:ext cx="970357" cy="9703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CB0A82-65E7-3241-B3C5-7628D44E9472}">
      <dsp:nvSpPr>
        <dsp:cNvPr id="0" name=""/>
        <dsp:cNvSpPr/>
      </dsp:nvSpPr>
      <dsp:spPr>
        <a:xfrm>
          <a:off x="5660844" y="3735851"/>
          <a:ext cx="562807" cy="56280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9D0461-D28B-1F4F-BD2A-37AC25489C1E}">
      <dsp:nvSpPr>
        <dsp:cNvPr id="0" name=""/>
        <dsp:cNvSpPr/>
      </dsp:nvSpPr>
      <dsp:spPr>
        <a:xfrm>
          <a:off x="6635361" y="3532076"/>
          <a:ext cx="2287271" cy="970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Promote ACP retrieval at the point of care</a:t>
          </a:r>
        </a:p>
      </dsp:txBody>
      <dsp:txXfrm>
        <a:off x="6635361" y="3532076"/>
        <a:ext cx="2287271" cy="9703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FF6E8-BD7D-414C-9307-D1C8B7A42CAE}">
      <dsp:nvSpPr>
        <dsp:cNvPr id="0" name=""/>
        <dsp:cNvSpPr/>
      </dsp:nvSpPr>
      <dsp:spPr>
        <a:xfrm>
          <a:off x="0" y="0"/>
          <a:ext cx="8938260" cy="136398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Providing access to ACP creation through your patient portal</a:t>
          </a:r>
        </a:p>
      </dsp:txBody>
      <dsp:txXfrm>
        <a:off x="39950" y="39950"/>
        <a:ext cx="7466418" cy="1284080"/>
      </dsp:txXfrm>
    </dsp:sp>
    <dsp:sp modelId="{85BC7ADB-98DE-1C45-9840-3FAB7090B73C}">
      <dsp:nvSpPr>
        <dsp:cNvPr id="0" name=""/>
        <dsp:cNvSpPr/>
      </dsp:nvSpPr>
      <dsp:spPr>
        <a:xfrm>
          <a:off x="788670" y="1591310"/>
          <a:ext cx="8938260" cy="136398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Requiring ACP facilitation as a standard of care in your contracts</a:t>
          </a:r>
        </a:p>
      </dsp:txBody>
      <dsp:txXfrm>
        <a:off x="828620" y="1631260"/>
        <a:ext cx="7183103" cy="1284080"/>
      </dsp:txXfrm>
    </dsp:sp>
    <dsp:sp modelId="{B94D13C9-7CB1-3147-A52E-60B740D7189D}">
      <dsp:nvSpPr>
        <dsp:cNvPr id="0" name=""/>
        <dsp:cNvSpPr/>
      </dsp:nvSpPr>
      <dsp:spPr>
        <a:xfrm>
          <a:off x="1577340" y="3182620"/>
          <a:ext cx="8938260" cy="136398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Promoting fidelity to ACP documents at the point of care</a:t>
          </a:r>
        </a:p>
      </dsp:txBody>
      <dsp:txXfrm>
        <a:off x="1617290" y="3222570"/>
        <a:ext cx="7183103" cy="1284080"/>
      </dsp:txXfrm>
    </dsp:sp>
    <dsp:sp modelId="{512D7D09-31EB-2840-B228-14504390BDAE}">
      <dsp:nvSpPr>
        <dsp:cNvPr id="0" name=""/>
        <dsp:cNvSpPr/>
      </dsp:nvSpPr>
      <dsp:spPr>
        <a:xfrm>
          <a:off x="8051673" y="1034351"/>
          <a:ext cx="886587" cy="88658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51155" y="1034351"/>
        <a:ext cx="487623" cy="667157"/>
      </dsp:txXfrm>
    </dsp:sp>
    <dsp:sp modelId="{31C73011-053A-4E40-AD0E-60A1A1176F5E}">
      <dsp:nvSpPr>
        <dsp:cNvPr id="0" name=""/>
        <dsp:cNvSpPr/>
      </dsp:nvSpPr>
      <dsp:spPr>
        <a:xfrm>
          <a:off x="8840343" y="2616568"/>
          <a:ext cx="886587" cy="88658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39825" y="2616568"/>
        <a:ext cx="487623" cy="6671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E96D1-0774-A04B-A0AF-F332FC06468B}">
      <dsp:nvSpPr>
        <dsp:cNvPr id="0" name=""/>
        <dsp:cNvSpPr/>
      </dsp:nvSpPr>
      <dsp:spPr>
        <a:xfrm>
          <a:off x="4090687" y="1155050"/>
          <a:ext cx="2877493" cy="2877493"/>
        </a:xfrm>
        <a:prstGeom prst="ellipse">
          <a:avLst/>
        </a:prstGeom>
        <a:solidFill>
          <a:schemeClr val="accent1">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t>Member</a:t>
          </a:r>
        </a:p>
      </dsp:txBody>
      <dsp:txXfrm>
        <a:off x="4512086" y="1576449"/>
        <a:ext cx="2034695" cy="2034695"/>
      </dsp:txXfrm>
    </dsp:sp>
    <dsp:sp modelId="{8C6FB697-3C73-DB44-BBE2-A742622EF85D}">
      <dsp:nvSpPr>
        <dsp:cNvPr id="0" name=""/>
        <dsp:cNvSpPr/>
      </dsp:nvSpPr>
      <dsp:spPr>
        <a:xfrm>
          <a:off x="4810060" y="513"/>
          <a:ext cx="1438746" cy="1438746"/>
        </a:xfrm>
        <a:prstGeom prst="ellipse">
          <a:avLst/>
        </a:prstGeom>
        <a:solidFill>
          <a:schemeClr val="accent1">
            <a:shade val="80000"/>
            <a:alpha val="50000"/>
            <a:hueOff val="99430"/>
            <a:satOff val="-8322"/>
            <a:lumOff val="60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Universal storage</a:t>
          </a:r>
        </a:p>
      </dsp:txBody>
      <dsp:txXfrm>
        <a:off x="5020759" y="211212"/>
        <a:ext cx="1017348" cy="1017348"/>
      </dsp:txXfrm>
    </dsp:sp>
    <dsp:sp modelId="{27FDEBDC-5D91-DB42-A6D0-E7D969364BD8}">
      <dsp:nvSpPr>
        <dsp:cNvPr id="0" name=""/>
        <dsp:cNvSpPr/>
      </dsp:nvSpPr>
      <dsp:spPr>
        <a:xfrm>
          <a:off x="6432914" y="937468"/>
          <a:ext cx="1438746" cy="1438746"/>
        </a:xfrm>
        <a:prstGeom prst="ellipse">
          <a:avLst/>
        </a:prstGeom>
        <a:solidFill>
          <a:schemeClr val="accent1">
            <a:shade val="80000"/>
            <a:alpha val="50000"/>
            <a:hueOff val="198860"/>
            <a:satOff val="-16643"/>
            <a:lumOff val="121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EMS retrieval</a:t>
          </a:r>
        </a:p>
      </dsp:txBody>
      <dsp:txXfrm>
        <a:off x="6643613" y="1148167"/>
        <a:ext cx="1017348" cy="1017348"/>
      </dsp:txXfrm>
    </dsp:sp>
    <dsp:sp modelId="{8C51FBD3-BC92-494D-8390-B3831092CFF6}">
      <dsp:nvSpPr>
        <dsp:cNvPr id="0" name=""/>
        <dsp:cNvSpPr/>
      </dsp:nvSpPr>
      <dsp:spPr>
        <a:xfrm>
          <a:off x="6432914" y="2811378"/>
          <a:ext cx="1438746" cy="1438746"/>
        </a:xfrm>
        <a:prstGeom prst="ellipse">
          <a:avLst/>
        </a:prstGeom>
        <a:solidFill>
          <a:schemeClr val="accent1">
            <a:shade val="80000"/>
            <a:alpha val="50000"/>
            <a:hueOff val="298291"/>
            <a:satOff val="-24965"/>
            <a:lumOff val="182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Health plan support</a:t>
          </a:r>
        </a:p>
      </dsp:txBody>
      <dsp:txXfrm>
        <a:off x="6643613" y="3022077"/>
        <a:ext cx="1017348" cy="1017348"/>
      </dsp:txXfrm>
    </dsp:sp>
    <dsp:sp modelId="{CC6962C1-6581-2944-B779-11EA9866DBE3}">
      <dsp:nvSpPr>
        <dsp:cNvPr id="0" name=""/>
        <dsp:cNvSpPr/>
      </dsp:nvSpPr>
      <dsp:spPr>
        <a:xfrm>
          <a:off x="4810060" y="3748333"/>
          <a:ext cx="1438746" cy="1438746"/>
        </a:xfrm>
        <a:prstGeom prst="ellipse">
          <a:avLst/>
        </a:prstGeom>
        <a:solidFill>
          <a:schemeClr val="accent1">
            <a:shade val="80000"/>
            <a:alpha val="50000"/>
            <a:hueOff val="397721"/>
            <a:satOff val="-33287"/>
            <a:lumOff val="242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Health system engagement</a:t>
          </a:r>
        </a:p>
      </dsp:txBody>
      <dsp:txXfrm>
        <a:off x="5020759" y="3959032"/>
        <a:ext cx="1017348" cy="1017348"/>
      </dsp:txXfrm>
    </dsp:sp>
    <dsp:sp modelId="{CD3E9E3F-2550-2B4B-BFBF-634E0ADE1D4C}">
      <dsp:nvSpPr>
        <dsp:cNvPr id="0" name=""/>
        <dsp:cNvSpPr/>
      </dsp:nvSpPr>
      <dsp:spPr>
        <a:xfrm>
          <a:off x="3187206" y="2811378"/>
          <a:ext cx="1438746" cy="1438746"/>
        </a:xfrm>
        <a:prstGeom prst="ellipse">
          <a:avLst/>
        </a:prstGeom>
        <a:solidFill>
          <a:schemeClr val="accent1">
            <a:shade val="80000"/>
            <a:alpha val="50000"/>
            <a:hueOff val="497151"/>
            <a:satOff val="-41608"/>
            <a:lumOff val="303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Government support</a:t>
          </a:r>
        </a:p>
      </dsp:txBody>
      <dsp:txXfrm>
        <a:off x="3397905" y="3022077"/>
        <a:ext cx="1017348" cy="1017348"/>
      </dsp:txXfrm>
    </dsp:sp>
    <dsp:sp modelId="{D73ED633-25C2-BF4A-B655-8BDE16F786CC}">
      <dsp:nvSpPr>
        <dsp:cNvPr id="0" name=""/>
        <dsp:cNvSpPr/>
      </dsp:nvSpPr>
      <dsp:spPr>
        <a:xfrm>
          <a:off x="3187206" y="937468"/>
          <a:ext cx="1438746" cy="1438746"/>
        </a:xfrm>
        <a:prstGeom prst="ellipse">
          <a:avLst/>
        </a:prstGeom>
        <a:solidFill>
          <a:schemeClr val="accent1">
            <a:shade val="80000"/>
            <a:alpha val="50000"/>
            <a:hueOff val="596581"/>
            <a:satOff val="-49930"/>
            <a:lumOff val="364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Digital ACP creation</a:t>
          </a:r>
        </a:p>
      </dsp:txBody>
      <dsp:txXfrm>
        <a:off x="3397905" y="1148167"/>
        <a:ext cx="1017348" cy="10173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21EFB-F103-9B47-A98C-CC3B5806A59B}">
      <dsp:nvSpPr>
        <dsp:cNvPr id="0" name=""/>
        <dsp:cNvSpPr/>
      </dsp:nvSpPr>
      <dsp:spPr>
        <a:xfrm>
          <a:off x="1283" y="1021748"/>
          <a:ext cx="2503103" cy="250310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7754" tIns="74930" rIns="137754" bIns="74930" numCol="1" spcCol="1270" anchor="ctr" anchorCtr="0">
          <a:noAutofit/>
        </a:bodyPr>
        <a:lstStyle/>
        <a:p>
          <a:pPr marL="0" lvl="0" indent="0" algn="ctr" defTabSz="2622550">
            <a:lnSpc>
              <a:spcPct val="90000"/>
            </a:lnSpc>
            <a:spcBef>
              <a:spcPct val="0"/>
            </a:spcBef>
            <a:spcAft>
              <a:spcPct val="35000"/>
            </a:spcAft>
            <a:buNone/>
          </a:pPr>
          <a:r>
            <a:rPr lang="en-US" sz="5900" kern="1200" dirty="0"/>
            <a:t>21%</a:t>
          </a:r>
        </a:p>
      </dsp:txBody>
      <dsp:txXfrm>
        <a:off x="367854" y="1388319"/>
        <a:ext cx="1769961" cy="1769961"/>
      </dsp:txXfrm>
    </dsp:sp>
    <dsp:sp modelId="{17DE54F7-75D9-CC43-B039-3862E45B0748}">
      <dsp:nvSpPr>
        <dsp:cNvPr id="0" name=""/>
        <dsp:cNvSpPr/>
      </dsp:nvSpPr>
      <dsp:spPr>
        <a:xfrm>
          <a:off x="2003766" y="1021748"/>
          <a:ext cx="2503103" cy="2503103"/>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7754" tIns="74930" rIns="137754" bIns="74930" numCol="1" spcCol="1270" anchor="ctr" anchorCtr="0">
          <a:noAutofit/>
        </a:bodyPr>
        <a:lstStyle/>
        <a:p>
          <a:pPr marL="0" lvl="0" indent="0" algn="ctr" defTabSz="2622550">
            <a:lnSpc>
              <a:spcPct val="90000"/>
            </a:lnSpc>
            <a:spcBef>
              <a:spcPct val="0"/>
            </a:spcBef>
            <a:spcAft>
              <a:spcPct val="35000"/>
            </a:spcAft>
            <a:buNone/>
          </a:pPr>
          <a:r>
            <a:rPr lang="en-US" sz="5900" kern="1200" dirty="0"/>
            <a:t>18%</a:t>
          </a:r>
        </a:p>
      </dsp:txBody>
      <dsp:txXfrm>
        <a:off x="2370337" y="1388319"/>
        <a:ext cx="1769961" cy="1769961"/>
      </dsp:txXfrm>
    </dsp:sp>
    <dsp:sp modelId="{EF824C63-A9FD-6B42-BAF9-0AE6212C01EA}">
      <dsp:nvSpPr>
        <dsp:cNvPr id="0" name=""/>
        <dsp:cNvSpPr/>
      </dsp:nvSpPr>
      <dsp:spPr>
        <a:xfrm>
          <a:off x="4006248" y="1021748"/>
          <a:ext cx="2503103" cy="250310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7754" tIns="74930" rIns="137754" bIns="74930" numCol="1" spcCol="1270" anchor="ctr" anchorCtr="0">
          <a:noAutofit/>
        </a:bodyPr>
        <a:lstStyle/>
        <a:p>
          <a:pPr marL="0" lvl="0" indent="0" algn="ctr" defTabSz="2622550">
            <a:lnSpc>
              <a:spcPct val="90000"/>
            </a:lnSpc>
            <a:spcBef>
              <a:spcPct val="0"/>
            </a:spcBef>
            <a:spcAft>
              <a:spcPct val="35000"/>
            </a:spcAft>
            <a:buNone/>
          </a:pPr>
          <a:r>
            <a:rPr lang="en-US" sz="5900" kern="1200" dirty="0"/>
            <a:t>24%</a:t>
          </a:r>
        </a:p>
      </dsp:txBody>
      <dsp:txXfrm>
        <a:off x="4372819" y="1388319"/>
        <a:ext cx="1769961" cy="1769961"/>
      </dsp:txXfrm>
    </dsp:sp>
    <dsp:sp modelId="{08ADF5C1-6CA6-C64C-B42F-75D5816106AB}">
      <dsp:nvSpPr>
        <dsp:cNvPr id="0" name=""/>
        <dsp:cNvSpPr/>
      </dsp:nvSpPr>
      <dsp:spPr>
        <a:xfrm>
          <a:off x="6008730" y="1021748"/>
          <a:ext cx="2503103" cy="2503103"/>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7754" tIns="74930" rIns="137754" bIns="74930" numCol="1" spcCol="1270" anchor="ctr" anchorCtr="0">
          <a:noAutofit/>
        </a:bodyPr>
        <a:lstStyle/>
        <a:p>
          <a:pPr marL="0" lvl="0" indent="0" algn="ctr" defTabSz="2622550">
            <a:lnSpc>
              <a:spcPct val="90000"/>
            </a:lnSpc>
            <a:spcBef>
              <a:spcPct val="0"/>
            </a:spcBef>
            <a:spcAft>
              <a:spcPct val="35000"/>
            </a:spcAft>
            <a:buNone/>
          </a:pPr>
          <a:r>
            <a:rPr lang="en-US" sz="5900" kern="1200" dirty="0"/>
            <a:t>31%</a:t>
          </a:r>
        </a:p>
      </dsp:txBody>
      <dsp:txXfrm>
        <a:off x="6375301" y="1388319"/>
        <a:ext cx="1769961" cy="1769961"/>
      </dsp:txXfrm>
    </dsp:sp>
    <dsp:sp modelId="{6B388FEC-FBFD-2A47-92D1-264A2259510C}">
      <dsp:nvSpPr>
        <dsp:cNvPr id="0" name=""/>
        <dsp:cNvSpPr/>
      </dsp:nvSpPr>
      <dsp:spPr>
        <a:xfrm>
          <a:off x="8011213" y="1021748"/>
          <a:ext cx="2503103" cy="2503103"/>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7754" tIns="74930" rIns="137754" bIns="74930" numCol="1" spcCol="1270" anchor="ctr" anchorCtr="0">
          <a:noAutofit/>
        </a:bodyPr>
        <a:lstStyle/>
        <a:p>
          <a:pPr marL="0" lvl="0" indent="0" algn="ctr" defTabSz="2622550">
            <a:lnSpc>
              <a:spcPct val="90000"/>
            </a:lnSpc>
            <a:spcBef>
              <a:spcPct val="0"/>
            </a:spcBef>
            <a:spcAft>
              <a:spcPct val="35000"/>
            </a:spcAft>
            <a:buNone/>
          </a:pPr>
          <a:r>
            <a:rPr lang="en-US" sz="5900" kern="1200" dirty="0"/>
            <a:t>17%</a:t>
          </a:r>
        </a:p>
      </dsp:txBody>
      <dsp:txXfrm>
        <a:off x="8377784" y="1388319"/>
        <a:ext cx="1769961" cy="1769961"/>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78114-2A5C-4760-B40D-F0EFFACBAD81}"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340E7-21DA-4570-816D-5E79A71713A8}" type="slidenum">
              <a:rPr lang="en-US" smtClean="0"/>
              <a:t>‹#›</a:t>
            </a:fld>
            <a:endParaRPr lang="en-US"/>
          </a:p>
        </p:txBody>
      </p:sp>
    </p:spTree>
    <p:extLst>
      <p:ext uri="{BB962C8B-B14F-4D97-AF65-F5344CB8AC3E}">
        <p14:creationId xmlns:p14="http://schemas.microsoft.com/office/powerpoint/2010/main" val="779527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6275B-72FE-4956-9E95-335F93E5F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53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effectLst/>
                <a:latin typeface="Calibri" panose="020F0502020204030204" pitchFamily="34" charset="0"/>
              </a:rPr>
              <a:t>Analyzing Medicare claims data from 2014-2018, the authors demonstrate that among decedents 12 months after an ER visit, ACP...</a:t>
            </a:r>
          </a:p>
          <a:p>
            <a:pPr rtl="0" fontAlgn="ctr">
              <a:buFont typeface="Arial" panose="020B0604020202020204" pitchFamily="34" charset="0"/>
              <a:buChar char="•"/>
            </a:pPr>
            <a:r>
              <a:rPr lang="en-US" sz="1800" dirty="0">
                <a:effectLst/>
                <a:latin typeface="Calibri" panose="020F0502020204030204" pitchFamily="34" charset="0"/>
              </a:rPr>
              <a:t>decreases the likelihood of dying in the hospital by 21% </a:t>
            </a:r>
          </a:p>
          <a:p>
            <a:pPr rtl="0" fontAlgn="ctr">
              <a:buFont typeface="Arial" panose="020B0604020202020204" pitchFamily="34" charset="0"/>
              <a:buChar char="•"/>
            </a:pPr>
            <a:r>
              <a:rPr lang="en-US" sz="1800" dirty="0">
                <a:effectLst/>
                <a:latin typeface="Calibri" panose="020F0502020204030204" pitchFamily="34" charset="0"/>
              </a:rPr>
              <a:t>increases the use of hospice care within the last 3 days of life by 18% </a:t>
            </a:r>
          </a:p>
          <a:p>
            <a:pPr rtl="0" fontAlgn="ctr">
              <a:buFont typeface="Arial" panose="020B0604020202020204" pitchFamily="34" charset="0"/>
              <a:buChar char="•"/>
            </a:pPr>
            <a:r>
              <a:rPr lang="en-US" sz="1800" dirty="0">
                <a:effectLst/>
                <a:latin typeface="Calibri" panose="020F0502020204030204" pitchFamily="34" charset="0"/>
              </a:rPr>
              <a:t>decreases inpatient spending by 24% </a:t>
            </a:r>
          </a:p>
          <a:p>
            <a:pPr rtl="0" fontAlgn="ctr">
              <a:buFont typeface="Arial" panose="020B0604020202020204" pitchFamily="34" charset="0"/>
              <a:buChar char="•"/>
            </a:pPr>
            <a:r>
              <a:rPr lang="en-US" sz="1800" dirty="0">
                <a:effectLst/>
                <a:latin typeface="Calibri" panose="020F0502020204030204" pitchFamily="34" charset="0"/>
              </a:rPr>
              <a:t>decreases ICU utilization in the last 30 days by 31% </a:t>
            </a:r>
          </a:p>
          <a:p>
            <a:pPr rtl="0" fontAlgn="ctr">
              <a:buFont typeface="Arial" panose="020B0604020202020204" pitchFamily="34" charset="0"/>
              <a:buChar char="•"/>
            </a:pPr>
            <a:r>
              <a:rPr lang="en-US" sz="1800" dirty="0">
                <a:effectLst/>
                <a:latin typeface="Calibri" panose="020F0502020204030204" pitchFamily="34" charset="0"/>
              </a:rPr>
              <a:t>lowers total spending by 17% </a:t>
            </a:r>
          </a:p>
          <a:p>
            <a:pPr marL="0" marR="0"/>
            <a:r>
              <a:rPr lang="en-US" sz="1800" dirty="0">
                <a:effectLst/>
                <a:latin typeface="Calibri" panose="020F0502020204030204" pitchFamily="34" charset="0"/>
              </a:rPr>
              <a:t> </a:t>
            </a:r>
          </a:p>
          <a:p>
            <a:pPr marL="0" marR="0"/>
            <a:r>
              <a:rPr lang="en-US" sz="1800" dirty="0">
                <a:effectLst/>
                <a:latin typeface="Calibri" panose="020F0502020204030204" pitchFamily="34" charset="0"/>
              </a:rPr>
              <a:t>While this results in a $3,059 difference in total spending just in the last month of life, the authors project the savings per decedent who received ACP to be &gt;$30,000 based on the earlier utilization of supportive care interventions like Palliative Care and hospice. That is, in part, because individuals who received ACP enrolled in hospice 112 days earlier than those who did not receive ACP. </a:t>
            </a:r>
          </a:p>
          <a:p>
            <a:pPr marL="0" marR="0"/>
            <a:r>
              <a:rPr lang="en-US" sz="1800" dirty="0">
                <a:effectLst/>
                <a:latin typeface="Calibri" panose="020F0502020204030204" pitchFamily="34" charset="0"/>
              </a:rPr>
              <a:t> </a:t>
            </a:r>
          </a:p>
          <a:p>
            <a:pPr marL="0" marR="0"/>
            <a:r>
              <a:rPr lang="en-US" sz="1800" dirty="0">
                <a:effectLst/>
                <a:latin typeface="Calibri" panose="020F0502020204030204" pitchFamily="34" charset="0"/>
              </a:rPr>
              <a:t>The study demonstrates that the impact of ACP is especially prominent among patients with cognitive impairment, specifically Alzheimer’s and related dementias, patients with heart disease, and among dual eligibles. </a:t>
            </a:r>
          </a:p>
          <a:p>
            <a:pPr marL="0" marR="0"/>
            <a:r>
              <a:rPr lang="en-US" sz="1800" dirty="0">
                <a:effectLst/>
                <a:latin typeface="Calibri" panose="020F0502020204030204" pitchFamily="34" charset="0"/>
              </a:rPr>
              <a:t> </a:t>
            </a:r>
          </a:p>
          <a:p>
            <a:pPr marL="0" marR="0"/>
            <a:r>
              <a:rPr lang="en-US" sz="1800" dirty="0">
                <a:effectLst/>
                <a:latin typeface="Calibri" panose="020F0502020204030204" pitchFamily="34" charset="0"/>
              </a:rPr>
              <a:t>With the launch of the CMS GUIDE model, incorporating high-quality ACP will be essential to delivering better care for patients with Dementia.</a:t>
            </a:r>
          </a:p>
          <a:p>
            <a:pPr marL="0" marR="0"/>
            <a:r>
              <a:rPr lang="en-US" sz="1800" dirty="0">
                <a:effectLst/>
                <a:latin typeface="Calibri" panose="020F0502020204030204" pitchFamily="34" charset="0"/>
              </a:rPr>
              <a:t> </a:t>
            </a:r>
          </a:p>
          <a:p>
            <a:pPr marL="0" marR="0"/>
            <a:r>
              <a:rPr lang="en-US" sz="1800" dirty="0">
                <a:effectLst/>
                <a:latin typeface="Calibri" panose="020F0502020204030204" pitchFamily="34" charset="0"/>
              </a:rPr>
              <a:t>Historically, there have been significant disparities in access to ACP - particularly for under-represented minorities and low SES populations. These studies highlight that equitable access to ACP is key — especially given the impact ACP has for the dual-eligible population. </a:t>
            </a:r>
          </a:p>
          <a:p>
            <a:pPr marL="0" marR="0"/>
            <a:r>
              <a:rPr lang="en-US" sz="1800" dirty="0">
                <a:effectLst/>
                <a:latin typeface="Calibri" panose="020F0502020204030204" pitchFamily="34" charset="0"/>
              </a:rPr>
              <a:t> </a:t>
            </a:r>
          </a:p>
          <a:p>
            <a:pPr marL="0" marR="0"/>
            <a:r>
              <a:rPr lang="en-US" sz="1800" dirty="0">
                <a:effectLst/>
                <a:latin typeface="Calibri" panose="020F0502020204030204" pitchFamily="34" charset="0"/>
              </a:rPr>
              <a:t>With the transition to the transition to CMS-HCC V28 Model, it’s harder for health plans to code their way to success - focusing on data-driven ways to improve care, quality, and effectiveness of services will be key to moving forward.</a:t>
            </a:r>
          </a:p>
          <a:p>
            <a:pPr marL="0" marR="0"/>
            <a:r>
              <a:rPr lang="en-US" sz="1800" dirty="0">
                <a:effectLst/>
                <a:latin typeface="Apple Color Emoji" pitchFamily="2" charset="0"/>
              </a:rPr>
              <a:t> </a:t>
            </a:r>
          </a:p>
          <a:p>
            <a:pPr marL="0" marR="0"/>
            <a:r>
              <a:rPr lang="en-US" sz="1800" dirty="0">
                <a:effectLst/>
                <a:latin typeface="Calibri" panose="020F0502020204030204" pitchFamily="34" charset="0"/>
              </a:rPr>
              <a:t>Health systems reviewing their quality metrics need to prioritize ACP given the impact it has on decreasing inpatient mortality.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6275B-72FE-4956-9E95-335F93E5F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868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4033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a typeface="Aptos" panose="020B0004020202020204" pitchFamily="34" charset="0"/>
              </a:rPr>
              <a:t>improved </a:t>
            </a:r>
            <a:r>
              <a:rPr lang="en-US" sz="1200" dirty="0">
                <a:solidFill>
                  <a:schemeClr val="tx1"/>
                </a:solidFill>
                <a:effectLst/>
                <a:ea typeface="Aptos" panose="020B0004020202020204" pitchFamily="34" charset="0"/>
              </a:rPr>
              <a:t>quality of care transitions to reduce unnecessary hospital admissions, readmissions, and ED visits.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6275B-72FE-4956-9E95-335F93E5F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15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Home to Hospital</a:t>
            </a:r>
          </a:p>
          <a:p>
            <a:r>
              <a:rPr lang="en-US" dirty="0">
                <a:solidFill>
                  <a:schemeClr val="tx1"/>
                </a:solidFill>
              </a:rPr>
              <a:t>Hospital to SNF</a:t>
            </a:r>
          </a:p>
          <a:p>
            <a:r>
              <a:rPr lang="en-US" dirty="0">
                <a:solidFill>
                  <a:schemeClr val="tx1"/>
                </a:solidFill>
              </a:rPr>
              <a:t>SNF to Home Health</a:t>
            </a:r>
          </a:p>
          <a:p>
            <a:r>
              <a:rPr lang="en-US" dirty="0">
                <a:solidFill>
                  <a:schemeClr val="tx1"/>
                </a:solidFill>
              </a:rPr>
              <a:t>Home Health to Hospital</a:t>
            </a:r>
          </a:p>
          <a:p>
            <a:r>
              <a:rPr lang="en-US" dirty="0">
                <a:solidFill>
                  <a:schemeClr val="tx1"/>
                </a:solidFill>
              </a:rPr>
              <a:t>Hospital to SNF</a:t>
            </a:r>
          </a:p>
          <a:p>
            <a:r>
              <a:rPr lang="en-US" dirty="0">
                <a:solidFill>
                  <a:schemeClr val="tx1"/>
                </a:solidFill>
              </a:rPr>
              <a:t>SNF to Hospital</a:t>
            </a:r>
          </a:p>
          <a:p>
            <a:r>
              <a:rPr lang="en-US" dirty="0">
                <a:solidFill>
                  <a:schemeClr val="tx1"/>
                </a:solidFill>
              </a:rPr>
              <a:t>Hospital to Hospice</a:t>
            </a:r>
            <a:endParaRPr lang="en-US" sz="1100" b="1" i="1" dirty="0">
              <a:solidFill>
                <a:srgbClr val="0070C0"/>
              </a:solidFill>
            </a:endParaRPr>
          </a:p>
          <a:p>
            <a:pPr marL="0" indent="0">
              <a:buNone/>
            </a:pPr>
            <a:r>
              <a:rPr lang="en-US" sz="1100" b="1" i="1" dirty="0">
                <a:solidFill>
                  <a:srgbClr val="0070C0"/>
                </a:solidFill>
              </a:rPr>
              <a:t>Perhaps without being asked what they want</a:t>
            </a:r>
          </a:p>
          <a:p>
            <a:pPr marL="0" indent="0">
              <a:buNone/>
            </a:pPr>
            <a:endParaRPr lang="en-US" sz="1100" b="1" i="1" dirty="0">
              <a:solidFill>
                <a:srgbClr val="0070C0"/>
              </a:solidFill>
            </a:endParaRPr>
          </a:p>
          <a:p>
            <a:pPr marL="0" indent="0">
              <a:buNone/>
            </a:pPr>
            <a:r>
              <a:rPr lang="en-US" sz="1100" b="1" i="1" dirty="0">
                <a:solidFill>
                  <a:srgbClr val="0070C0"/>
                </a:solidFill>
              </a:rPr>
              <a:t>YOUR MANDATE</a:t>
            </a:r>
          </a:p>
          <a:p>
            <a:pPr marL="342900" marR="0" lvl="0" indent="-342900">
              <a:lnSpc>
                <a:spcPct val="115000"/>
              </a:lnSpc>
              <a:buFont typeface="Symbol"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Identify existing transitions of care initiatives, locally, statewide and nationally to avoid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duplication of work and enhance quality performance</a:t>
            </a:r>
          </a:p>
          <a:p>
            <a:pPr marL="342900" marR="0" lvl="0" indent="-342900">
              <a:lnSpc>
                <a:spcPct val="115000"/>
              </a:lnSpc>
              <a:buFont typeface="Symbol"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Clarify the opportunities for improvement:</a:t>
            </a:r>
          </a:p>
          <a:p>
            <a:pPr marL="742950" marR="0" lvl="1" indent="-285750">
              <a:lnSpc>
                <a:spcPct val="115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Identify key components of care transition processes</a:t>
            </a:r>
          </a:p>
          <a:p>
            <a:pPr marL="742950" marR="0" lvl="1" indent="-285750">
              <a:lnSpc>
                <a:spcPct val="115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Identify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barriers to discharging, transferring, or accepting patients </a:t>
            </a:r>
            <a:r>
              <a:rPr lang="en-US" sz="1100" dirty="0">
                <a:effectLst/>
                <a:latin typeface="Calibri" panose="020F0502020204030204" pitchFamily="34" charset="0"/>
                <a:ea typeface="Calibri" panose="020F0502020204030204" pitchFamily="34" charset="0"/>
                <a:cs typeface="Times New Roman" panose="02020603050405020304" pitchFamily="18" charset="0"/>
              </a:rPr>
              <a:t>across the continuum</a:t>
            </a:r>
          </a:p>
          <a:p>
            <a:pPr marL="742950" marR="0" lvl="1" indent="-285750">
              <a:lnSpc>
                <a:spcPct val="115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Identify additional reasons for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difficult transitions</a:t>
            </a:r>
            <a:r>
              <a:rPr lang="en-US" sz="1100" dirty="0">
                <a:effectLst/>
                <a:latin typeface="Calibri" panose="020F0502020204030204" pitchFamily="34" charset="0"/>
                <a:ea typeface="Calibri" panose="020F0502020204030204" pitchFamily="34" charset="0"/>
                <a:cs typeface="Times New Roman" panose="02020603050405020304" pitchFamily="18" charset="0"/>
              </a:rPr>
              <a:t>, or declination of patient transfers</a:t>
            </a:r>
          </a:p>
          <a:p>
            <a:pPr marL="742950" marR="0" lvl="1" indent="-285750">
              <a:lnSpc>
                <a:spcPct val="115000"/>
              </a:lnSpc>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Identify processes that have resulted in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positive outcomes, i.e., best practices </a:t>
            </a:r>
            <a:r>
              <a:rPr lang="en-US" sz="1100" dirty="0">
                <a:effectLst/>
                <a:latin typeface="Calibri" panose="020F0502020204030204" pitchFamily="34" charset="0"/>
                <a:ea typeface="Calibri" panose="020F0502020204030204" pitchFamily="34" charset="0"/>
                <a:cs typeface="Times New Roman" panose="02020603050405020304" pitchFamily="18" charset="0"/>
              </a:rPr>
              <a:t>that can be spread</a:t>
            </a:r>
          </a:p>
          <a:p>
            <a:pPr marL="342900" marR="0" lvl="0" indent="-342900">
              <a:lnSpc>
                <a:spcPct val="115000"/>
              </a:lnSpc>
              <a:buFont typeface="Symbol"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Identify priority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opportunities for improvement and actionable </a:t>
            </a:r>
            <a:r>
              <a:rPr lang="en-US" sz="1100" dirty="0">
                <a:effectLst/>
                <a:latin typeface="Calibri" panose="020F0502020204030204" pitchFamily="34" charset="0"/>
                <a:ea typeface="Calibri" panose="020F0502020204030204" pitchFamily="34" charset="0"/>
                <a:cs typeface="Times New Roman" panose="02020603050405020304" pitchFamily="18" charset="0"/>
              </a:rPr>
              <a:t>solutions</a:t>
            </a:r>
          </a:p>
          <a:p>
            <a:pPr marL="342900" marR="0" lvl="0" indent="-342900">
              <a:lnSpc>
                <a:spcPct val="115000"/>
              </a:lnSpc>
              <a:buFont typeface="Symbol"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Evaluate improvement strategies and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quality data</a:t>
            </a:r>
          </a:p>
          <a:p>
            <a:pPr marL="342900" marR="0" lvl="0" indent="-342900">
              <a:lnSpc>
                <a:spcPct val="107000"/>
              </a:lnSpc>
              <a:spcAft>
                <a:spcPts val="800"/>
              </a:spcAft>
              <a:buFont typeface="Symbol"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Oversee sustainability of quality and performance improvement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6275B-72FE-4956-9E95-335F93E5F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35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Accessibility: </a:t>
            </a:r>
            <a:r>
              <a:rPr lang="en-US" dirty="0"/>
              <a:t>patients obtaining correct documents to complete. Documents stored in hard to reach or unknown places</a:t>
            </a:r>
          </a:p>
          <a:p>
            <a:r>
              <a:rPr lang="en-US" b="1" dirty="0"/>
              <a:t>Retrievability: </a:t>
            </a:r>
            <a:r>
              <a:rPr lang="en-US" dirty="0"/>
              <a:t>Documents stored in one health care system are not available to a health care system down the road</a:t>
            </a:r>
          </a:p>
          <a:p>
            <a:r>
              <a:rPr lang="en-US" b="1" dirty="0"/>
              <a:t>Interoperability: </a:t>
            </a:r>
            <a:r>
              <a:rPr lang="en-US" dirty="0"/>
              <a:t>paper documents lack data standards that make them interoperable across EHRs</a:t>
            </a:r>
          </a:p>
          <a:p>
            <a:r>
              <a:rPr lang="en-US" b="1" dirty="0"/>
              <a:t>Portability: </a:t>
            </a:r>
            <a:r>
              <a:rPr lang="en-US" dirty="0"/>
              <a:t>Documents may be left behind or lost as patients transition through multi-organizational, multi-acuity levels of care. What is known to one organization may no longer impact care decisions at the next.</a:t>
            </a:r>
          </a:p>
          <a:p>
            <a:r>
              <a:rPr lang="en-US" b="1" dirty="0"/>
              <a:t>Certainty: </a:t>
            </a:r>
            <a:r>
              <a:rPr lang="en-US" dirty="0"/>
              <a:t>With paper, it can be difficult to know if an available document is the most recent, </a:t>
            </a:r>
          </a:p>
          <a:p>
            <a:r>
              <a:rPr lang="en-US" b="1" dirty="0"/>
              <a:t>Flexibility: </a:t>
            </a:r>
            <a:r>
              <a:rPr lang="en-US" dirty="0"/>
              <a:t>Updates or changes are challenging, and susceptible to the same problems listed above.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6275B-72FE-4956-9E95-335F93E5F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826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Accessibility</a:t>
            </a:r>
          </a:p>
          <a:p>
            <a:r>
              <a:rPr lang="en-US" dirty="0"/>
              <a:t>Retrievability</a:t>
            </a:r>
          </a:p>
          <a:p>
            <a:r>
              <a:rPr lang="en-US" dirty="0"/>
              <a:t>Interoperability</a:t>
            </a:r>
          </a:p>
          <a:p>
            <a:r>
              <a:rPr lang="en-US" dirty="0"/>
              <a:t>Portability</a:t>
            </a:r>
          </a:p>
          <a:p>
            <a:r>
              <a:rPr lang="en-US" dirty="0"/>
              <a:t>Certainty</a:t>
            </a:r>
          </a:p>
          <a:p>
            <a:r>
              <a:rPr lang="en-US" dirty="0"/>
              <a:t>Flexibility</a:t>
            </a:r>
          </a:p>
          <a:p>
            <a:endParaRPr lang="en-US" dirty="0"/>
          </a:p>
          <a:p>
            <a:r>
              <a:rPr lang="en-US" dirty="0"/>
              <a:t>RISK STRATIFIED APPROACH to ACP completion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6275B-72FE-4956-9E95-335F93E5F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405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HITRUST, HITRUST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6275B-72FE-4956-9E95-335F93E5F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6275B-72FE-4956-9E95-335F93E5F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59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ACP is already a HEDIS measure – albeit the measure itself could be more robust.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6275B-72FE-4956-9E95-335F93E5F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705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6275B-72FE-4956-9E95-335F93E5F5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90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
        <p:cNvGrpSpPr/>
        <p:nvPr/>
      </p:nvGrpSpPr>
      <p:grpSpPr>
        <a:xfrm>
          <a:off x="0" y="0"/>
          <a:ext cx="0" cy="0"/>
          <a:chOff x="0" y="0"/>
          <a:chExt cx="0" cy="0"/>
        </a:xfrm>
      </p:grpSpPr>
      <p:sp>
        <p:nvSpPr>
          <p:cNvPr id="8" name="Google Shape;8;p2"/>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9" name="Google Shape;9;p2"/>
          <p:cNvSpPr/>
          <p:nvPr/>
        </p:nvSpPr>
        <p:spPr>
          <a:xfrm>
            <a:off x="14100" y="0"/>
            <a:ext cx="1213104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l="-20309" r="-20309"/>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10" name="Google Shape;10;p2"/>
          <p:cNvSpPr/>
          <p:nvPr/>
        </p:nvSpPr>
        <p:spPr>
          <a:xfrm>
            <a:off x="-73891" y="-64655"/>
            <a:ext cx="2797191" cy="6936755"/>
          </a:xfrm>
          <a:prstGeom prst="rect">
            <a:avLst/>
          </a:prstGeom>
          <a:solidFill>
            <a:srgbClr val="0C2B15"/>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1" name="Google Shape;11;p2"/>
          <p:cNvSpPr/>
          <p:nvPr/>
        </p:nvSpPr>
        <p:spPr>
          <a:xfrm>
            <a:off x="3852300" y="3189034"/>
            <a:ext cx="8042248" cy="1620501"/>
          </a:xfrm>
          <a:custGeom>
            <a:avLst/>
            <a:gdLst/>
            <a:ahLst/>
            <a:cxnLst/>
            <a:rect l="l" t="t" r="r" b="b"/>
            <a:pathLst>
              <a:path w="13708378" h="2518914" extrusionOk="0">
                <a:moveTo>
                  <a:pt x="0" y="0"/>
                </a:moveTo>
                <a:lnTo>
                  <a:pt x="13708378" y="0"/>
                </a:lnTo>
                <a:lnTo>
                  <a:pt x="13708378" y="2518914"/>
                </a:lnTo>
                <a:lnTo>
                  <a:pt x="0" y="2518914"/>
                </a:lnTo>
                <a:lnTo>
                  <a:pt x="0" y="0"/>
                </a:lnTo>
                <a:close/>
              </a:path>
            </a:pathLst>
          </a:custGeom>
          <a:blipFill rotWithShape="1">
            <a:blip r:embed="rId3">
              <a:alphaModFix/>
            </a:blip>
            <a:stretch>
              <a:fillRect/>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12" name="Google Shape;12;p2"/>
          <p:cNvSpPr/>
          <p:nvPr/>
        </p:nvSpPr>
        <p:spPr>
          <a:xfrm>
            <a:off x="10103567" y="206034"/>
            <a:ext cx="1872083" cy="2153412"/>
          </a:xfrm>
          <a:custGeom>
            <a:avLst/>
            <a:gdLst/>
            <a:ahLst/>
            <a:cxnLst/>
            <a:rect l="l" t="t" r="r" b="b"/>
            <a:pathLst>
              <a:path w="4160184" h="4114800" extrusionOk="0">
                <a:moveTo>
                  <a:pt x="0" y="0"/>
                </a:moveTo>
                <a:lnTo>
                  <a:pt x="4160184" y="0"/>
                </a:lnTo>
                <a:lnTo>
                  <a:pt x="4160184" y="4114800"/>
                </a:lnTo>
                <a:lnTo>
                  <a:pt x="0" y="4114800"/>
                </a:lnTo>
                <a:lnTo>
                  <a:pt x="0" y="0"/>
                </a:lnTo>
                <a:close/>
              </a:path>
            </a:pathLst>
          </a:custGeom>
          <a:blipFill rotWithShape="1">
            <a:blip r:embed="rId4">
              <a:alphaModFix amt="37000"/>
            </a:blip>
            <a:stretch>
              <a:fillRect/>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34758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4"/>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
        <p:nvSpPr>
          <p:cNvPr id="23" name="Google Shape;23;p4"/>
          <p:cNvSpPr txBox="1"/>
          <p:nvPr/>
        </p:nvSpPr>
        <p:spPr>
          <a:xfrm>
            <a:off x="5108867" y="-18600"/>
            <a:ext cx="2323600" cy="6858000"/>
          </a:xfrm>
          <a:prstGeom prst="rect">
            <a:avLst/>
          </a:prstGeom>
          <a:noFill/>
          <a:ln>
            <a:noFill/>
          </a:ln>
        </p:spPr>
        <p:txBody>
          <a:bodyPr spcFirstLastPara="1" wrap="square" lIns="67733" tIns="67733" rIns="67733" bIns="67733" anchor="ctr" anchorCtr="0">
            <a:noAutofit/>
          </a:bodyPr>
          <a:lstStyle/>
          <a:p>
            <a:pPr marL="0" marR="0" lvl="0" indent="0" algn="ctr" rtl="0">
              <a:lnSpc>
                <a:spcPct val="147722"/>
              </a:lnSpc>
              <a:spcBef>
                <a:spcPts val="0"/>
              </a:spcBef>
              <a:spcAft>
                <a:spcPts val="0"/>
              </a:spcAft>
              <a:buNone/>
            </a:pPr>
            <a:endParaRPr sz="2400">
              <a:solidFill>
                <a:srgbClr val="FFFFFF"/>
              </a:solidFill>
              <a:latin typeface="Calibri"/>
              <a:ea typeface="Calibri"/>
              <a:cs typeface="Calibri"/>
              <a:sym typeface="Calibri"/>
            </a:endParaRPr>
          </a:p>
        </p:txBody>
      </p:sp>
      <p:grpSp>
        <p:nvGrpSpPr>
          <p:cNvPr id="24" name="Google Shape;24;p4"/>
          <p:cNvGrpSpPr/>
          <p:nvPr/>
        </p:nvGrpSpPr>
        <p:grpSpPr>
          <a:xfrm>
            <a:off x="0" y="-18600"/>
            <a:ext cx="12192000" cy="6876600"/>
            <a:chOff x="0" y="-35421"/>
            <a:chExt cx="18288000" cy="10323160"/>
          </a:xfrm>
        </p:grpSpPr>
        <p:sp>
          <p:nvSpPr>
            <p:cNvPr id="25" name="Google Shape;25;p4"/>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l="-20309" r="-2030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cxnSp>
          <p:nvCxnSpPr>
            <p:cNvPr id="26" name="Google Shape;26;p4"/>
            <p:cNvCxnSpPr/>
            <p:nvPr/>
          </p:nvCxnSpPr>
          <p:spPr>
            <a:xfrm>
              <a:off x="1028720" y="2186817"/>
              <a:ext cx="0" cy="0"/>
            </a:xfrm>
            <a:prstGeom prst="straightConnector1">
              <a:avLst/>
            </a:prstGeom>
            <a:noFill/>
            <a:ln w="19050" cap="flat" cmpd="sng">
              <a:solidFill>
                <a:srgbClr val="000000"/>
              </a:solidFill>
              <a:prstDash val="solid"/>
              <a:round/>
              <a:headEnd type="none" w="sm" len="sm"/>
              <a:tailEnd type="none" w="sm" len="sm"/>
            </a:ln>
          </p:spPr>
        </p:cxnSp>
        <p:cxnSp>
          <p:nvCxnSpPr>
            <p:cNvPr id="27" name="Google Shape;27;p4"/>
            <p:cNvCxnSpPr/>
            <p:nvPr/>
          </p:nvCxnSpPr>
          <p:spPr>
            <a:xfrm>
              <a:off x="1029792" y="2252109"/>
              <a:ext cx="3451200" cy="18900"/>
            </a:xfrm>
            <a:prstGeom prst="straightConnector1">
              <a:avLst/>
            </a:prstGeom>
            <a:noFill/>
            <a:ln w="38100" cap="flat" cmpd="sng">
              <a:solidFill>
                <a:srgbClr val="000000"/>
              </a:solidFill>
              <a:prstDash val="solid"/>
              <a:round/>
              <a:headEnd type="none" w="sm" len="sm"/>
              <a:tailEnd type="none" w="sm" len="sm"/>
            </a:ln>
          </p:spPr>
        </p:cxnSp>
        <p:sp>
          <p:nvSpPr>
            <p:cNvPr id="30" name="Google Shape;30;p4"/>
            <p:cNvSpPr/>
            <p:nvPr/>
          </p:nvSpPr>
          <p:spPr>
            <a:xfrm>
              <a:off x="10845605" y="-35421"/>
              <a:ext cx="3485402" cy="10323160"/>
            </a:xfrm>
            <a:custGeom>
              <a:avLst/>
              <a:gdLst/>
              <a:ahLst/>
              <a:cxnLst/>
              <a:rect l="l" t="t" r="r" b="b"/>
              <a:pathLst>
                <a:path w="812800" h="2709333" extrusionOk="0">
                  <a:moveTo>
                    <a:pt x="0" y="0"/>
                  </a:moveTo>
                  <a:lnTo>
                    <a:pt x="812800" y="0"/>
                  </a:lnTo>
                  <a:lnTo>
                    <a:pt x="812800" y="2709333"/>
                  </a:lnTo>
                  <a:lnTo>
                    <a:pt x="0" y="2709333"/>
                  </a:lnTo>
                  <a:close/>
                </a:path>
              </a:pathLst>
            </a:custGeom>
            <a:solidFill>
              <a:srgbClr val="0C2B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pic>
          <p:nvPicPr>
            <p:cNvPr id="31" name="Google Shape;31;p4" descr="A black background with green text&#10;&#10;Description automatically generated"/>
            <p:cNvPicPr preferRelativeResize="0"/>
            <p:nvPr/>
          </p:nvPicPr>
          <p:blipFill rotWithShape="1">
            <a:blip r:embed="rId3">
              <a:alphaModFix/>
            </a:blip>
            <a:srcRect/>
            <a:stretch/>
          </p:blipFill>
          <p:spPr>
            <a:xfrm>
              <a:off x="14706600" y="9410700"/>
              <a:ext cx="3348416" cy="616347"/>
            </a:xfrm>
            <a:prstGeom prst="rect">
              <a:avLst/>
            </a:prstGeom>
            <a:noFill/>
            <a:ln>
              <a:noFill/>
            </a:ln>
          </p:spPr>
        </p:pic>
        <p:sp>
          <p:nvSpPr>
            <p:cNvPr id="28" name="Google Shape;28;p4"/>
            <p:cNvSpPr/>
            <p:nvPr/>
          </p:nvSpPr>
          <p:spPr>
            <a:xfrm>
              <a:off x="11670654" y="2252110"/>
              <a:ext cx="6095390" cy="3428999"/>
            </a:xfrm>
            <a:custGeom>
              <a:avLst/>
              <a:gdLst/>
              <a:ahLst/>
              <a:cxnLst/>
              <a:rect l="l" t="t" r="r" b="b"/>
              <a:pathLst>
                <a:path w="11287760" h="6350000" extrusionOk="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rotWithShape="1">
              <a:blip r:embed="rId4">
                <a:alphaModFix/>
              </a:blip>
              <a:stretch>
                <a:fillRect t="-15628" b="-1562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282507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Two people looking at a computer&#10;&#10;Description automatically generated">
            <a:extLst>
              <a:ext uri="{FF2B5EF4-FFF2-40B4-BE49-F238E27FC236}">
                <a16:creationId xmlns:a16="http://schemas.microsoft.com/office/drawing/2014/main" id="{27721C4E-81FF-A38C-E8A2-2167CE3E0CD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6"/>
          <a:stretch/>
        </p:blipFill>
        <p:spPr>
          <a:xfrm flipH="1">
            <a:off x="-1" y="0"/>
            <a:ext cx="7471187" cy="6857564"/>
          </a:xfrm>
          <a:prstGeom prst="rect">
            <a:avLst/>
          </a:prstGeom>
        </p:spPr>
      </p:pic>
      <p:sp>
        <p:nvSpPr>
          <p:cNvPr id="14" name="Flowchart: Process 13">
            <a:extLst>
              <a:ext uri="{FF2B5EF4-FFF2-40B4-BE49-F238E27FC236}">
                <a16:creationId xmlns:a16="http://schemas.microsoft.com/office/drawing/2014/main" id="{2F28E324-20ED-451F-183F-36614A3AF7E7}"/>
              </a:ext>
            </a:extLst>
          </p:cNvPr>
          <p:cNvSpPr/>
          <p:nvPr userDrawn="1"/>
        </p:nvSpPr>
        <p:spPr>
          <a:xfrm>
            <a:off x="1173707" y="4896749"/>
            <a:ext cx="5923129" cy="1027114"/>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i="0" u="none" strike="noStrike" baseline="0" dirty="0">
                <a:solidFill>
                  <a:schemeClr val="bg2"/>
                </a:solidFill>
                <a:latin typeface="+mn-lt"/>
              </a:rPr>
              <a:t>Advance Care Planning That’s </a:t>
            </a:r>
            <a:br>
              <a:rPr lang="en-US" sz="2400" b="1" i="0" u="none" strike="noStrike" baseline="0" dirty="0">
                <a:solidFill>
                  <a:schemeClr val="bg2"/>
                </a:solidFill>
                <a:latin typeface="+mn-lt"/>
              </a:rPr>
            </a:br>
            <a:r>
              <a:rPr lang="en-US" sz="2400" b="1" i="0" u="none" strike="noStrike" baseline="0" dirty="0">
                <a:solidFill>
                  <a:schemeClr val="bg2"/>
                </a:solidFill>
                <a:latin typeface="+mn-lt"/>
              </a:rPr>
              <a:t>Simple, Accessible, and Secure. </a:t>
            </a:r>
            <a:endParaRPr lang="en-US" sz="7200" dirty="0">
              <a:solidFill>
                <a:schemeClr val="bg2"/>
              </a:solidFill>
              <a:latin typeface="+mn-lt"/>
              <a:cs typeface="Arial" panose="020B0604020202020204" pitchFamily="34" charset="0"/>
            </a:endParaRPr>
          </a:p>
        </p:txBody>
      </p:sp>
      <p:sp>
        <p:nvSpPr>
          <p:cNvPr id="11" name="Freeform: Shape 10">
            <a:extLst>
              <a:ext uri="{FF2B5EF4-FFF2-40B4-BE49-F238E27FC236}">
                <a16:creationId xmlns:a16="http://schemas.microsoft.com/office/drawing/2014/main" id="{4D753B39-9E9E-E625-069F-72189481781F}"/>
              </a:ext>
            </a:extLst>
          </p:cNvPr>
          <p:cNvSpPr/>
          <p:nvPr userDrawn="1"/>
        </p:nvSpPr>
        <p:spPr>
          <a:xfrm>
            <a:off x="4458142" y="-9168"/>
            <a:ext cx="7749098" cy="6876312"/>
          </a:xfrm>
          <a:custGeom>
            <a:avLst/>
            <a:gdLst>
              <a:gd name="connsiteX0" fmla="*/ 7717536 w 7744968"/>
              <a:gd name="connsiteY0" fmla="*/ 0 h 6885432"/>
              <a:gd name="connsiteX1" fmla="*/ 0 w 7744968"/>
              <a:gd name="connsiteY1" fmla="*/ 9144 h 6885432"/>
              <a:gd name="connsiteX2" fmla="*/ 3008376 w 7744968"/>
              <a:gd name="connsiteY2" fmla="*/ 6885432 h 6885432"/>
              <a:gd name="connsiteX3" fmla="*/ 7744968 w 7744968"/>
              <a:gd name="connsiteY3" fmla="*/ 6876288 h 6885432"/>
              <a:gd name="connsiteX4" fmla="*/ 7717536 w 7744968"/>
              <a:gd name="connsiteY4" fmla="*/ 0 h 6885432"/>
              <a:gd name="connsiteX0" fmla="*/ 7735857 w 7763289"/>
              <a:gd name="connsiteY0" fmla="*/ 9192 h 6894624"/>
              <a:gd name="connsiteX1" fmla="*/ 0 w 7763289"/>
              <a:gd name="connsiteY1" fmla="*/ 0 h 6894624"/>
              <a:gd name="connsiteX2" fmla="*/ 3026697 w 7763289"/>
              <a:gd name="connsiteY2" fmla="*/ 6894624 h 6894624"/>
              <a:gd name="connsiteX3" fmla="*/ 7763289 w 7763289"/>
              <a:gd name="connsiteY3" fmla="*/ 6885480 h 6894624"/>
              <a:gd name="connsiteX4" fmla="*/ 7735857 w 7763289"/>
              <a:gd name="connsiteY4" fmla="*/ 9192 h 6894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289" h="6894624">
                <a:moveTo>
                  <a:pt x="7735857" y="9192"/>
                </a:moveTo>
                <a:lnTo>
                  <a:pt x="0" y="0"/>
                </a:lnTo>
                <a:lnTo>
                  <a:pt x="3026697" y="6894624"/>
                </a:lnTo>
                <a:lnTo>
                  <a:pt x="7763289" y="6885480"/>
                </a:lnTo>
                <a:lnTo>
                  <a:pt x="7735857" y="919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4">
            <a:extLst>
              <a:ext uri="{FF2B5EF4-FFF2-40B4-BE49-F238E27FC236}">
                <a16:creationId xmlns:a16="http://schemas.microsoft.com/office/drawing/2014/main" id="{219D62F8-5618-2605-1467-7EC3DD07C004}"/>
              </a:ext>
            </a:extLst>
          </p:cNvPr>
          <p:cNvSpPr>
            <a:spLocks noGrp="1"/>
          </p:cNvSpPr>
          <p:nvPr>
            <p:ph type="ftr" sz="quarter" idx="11"/>
          </p:nvPr>
        </p:nvSpPr>
        <p:spPr>
          <a:xfrm>
            <a:off x="201683" y="6390006"/>
            <a:ext cx="5329988" cy="365125"/>
          </a:xfrm>
          <a:prstGeom prst="rect">
            <a:avLst/>
          </a:prstGeom>
        </p:spPr>
        <p:txBody>
          <a:bodyPr/>
          <a:lstStyle>
            <a:lvl1pPr>
              <a:defRPr>
                <a:solidFill>
                  <a:schemeClr val="bg1"/>
                </a:solidFill>
              </a:defRPr>
            </a:lvl1pPr>
          </a:lstStyle>
          <a:p>
            <a:r>
              <a:rPr lang="en-US" dirty="0"/>
              <a:t>© 2025 MyDirectives | Proprietary and Confidential | All Rights Reserved</a:t>
            </a:r>
          </a:p>
        </p:txBody>
      </p:sp>
      <p:sp>
        <p:nvSpPr>
          <p:cNvPr id="15" name="Flowchart: Process 14">
            <a:extLst>
              <a:ext uri="{FF2B5EF4-FFF2-40B4-BE49-F238E27FC236}">
                <a16:creationId xmlns:a16="http://schemas.microsoft.com/office/drawing/2014/main" id="{54A02C01-314E-6B3E-E950-46E659CF77BB}"/>
              </a:ext>
            </a:extLst>
          </p:cNvPr>
          <p:cNvSpPr/>
          <p:nvPr userDrawn="1"/>
        </p:nvSpPr>
        <p:spPr>
          <a:xfrm>
            <a:off x="1" y="4896749"/>
            <a:ext cx="1004074" cy="1027114"/>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8EB094C-2627-F9AC-31CD-0335BEEC43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4780147" flipH="1">
            <a:off x="2173382" y="3320543"/>
            <a:ext cx="7919925" cy="284248"/>
          </a:xfrm>
          <a:prstGeom prst="rect">
            <a:avLst/>
          </a:prstGeom>
        </p:spPr>
      </p:pic>
      <p:sp>
        <p:nvSpPr>
          <p:cNvPr id="2" name="Title 1">
            <a:extLst>
              <a:ext uri="{FF2B5EF4-FFF2-40B4-BE49-F238E27FC236}">
                <a16:creationId xmlns:a16="http://schemas.microsoft.com/office/drawing/2014/main" id="{14B38983-A743-DDD2-1EF9-7E5B5629437E}"/>
              </a:ext>
            </a:extLst>
          </p:cNvPr>
          <p:cNvSpPr>
            <a:spLocks noGrp="1"/>
          </p:cNvSpPr>
          <p:nvPr>
            <p:ph type="ctrTitle"/>
          </p:nvPr>
        </p:nvSpPr>
        <p:spPr>
          <a:xfrm>
            <a:off x="6757851" y="1893530"/>
            <a:ext cx="5218758" cy="2252450"/>
          </a:xfrm>
        </p:spPr>
        <p:txBody>
          <a:bodyPr anchor="b">
            <a:noAutofit/>
          </a:bodyPr>
          <a:lstStyle>
            <a:lvl1pPr algn="ctr">
              <a:defRPr sz="4000">
                <a:solidFill>
                  <a:srgbClr val="59595C"/>
                </a:solidFill>
              </a:defRPr>
            </a:lvl1pPr>
          </a:lstStyle>
          <a:p>
            <a:r>
              <a:rPr lang="en-US" dirty="0"/>
              <a:t>Click to edit Master title style</a:t>
            </a:r>
          </a:p>
        </p:txBody>
      </p:sp>
      <p:sp>
        <p:nvSpPr>
          <p:cNvPr id="3" name="Subtitle 2">
            <a:extLst>
              <a:ext uri="{FF2B5EF4-FFF2-40B4-BE49-F238E27FC236}">
                <a16:creationId xmlns:a16="http://schemas.microsoft.com/office/drawing/2014/main" id="{E6DEAA9B-A260-CC7A-7F30-CF6A9E2DF748}"/>
              </a:ext>
            </a:extLst>
          </p:cNvPr>
          <p:cNvSpPr>
            <a:spLocks noGrp="1"/>
          </p:cNvSpPr>
          <p:nvPr>
            <p:ph type="subTitle" idx="1"/>
          </p:nvPr>
        </p:nvSpPr>
        <p:spPr>
          <a:xfrm>
            <a:off x="7192157" y="4367342"/>
            <a:ext cx="4350145" cy="1124430"/>
          </a:xfrm>
        </p:spPr>
        <p:txBody>
          <a:bodyPr>
            <a:normAutofit/>
          </a:bodyPr>
          <a:lstStyle>
            <a:lvl1pPr marL="0" indent="0" algn="ctr">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A blue text on a black background&#10;&#10;Description automatically generated">
            <a:extLst>
              <a:ext uri="{FF2B5EF4-FFF2-40B4-BE49-F238E27FC236}">
                <a16:creationId xmlns:a16="http://schemas.microsoft.com/office/drawing/2014/main" id="{B641EA6B-0539-1985-6F49-F8ED6C80CF72}"/>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213208" y="341232"/>
            <a:ext cx="4879774" cy="1330936"/>
          </a:xfrm>
          <a:prstGeom prst="rect">
            <a:avLst/>
          </a:prstGeom>
        </p:spPr>
      </p:pic>
    </p:spTree>
    <p:extLst>
      <p:ext uri="{BB962C8B-B14F-4D97-AF65-F5344CB8AC3E}">
        <p14:creationId xmlns:p14="http://schemas.microsoft.com/office/powerpoint/2010/main" val="833778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Two people looking at a computer&#10;&#10;Description automatically generated">
            <a:extLst>
              <a:ext uri="{FF2B5EF4-FFF2-40B4-BE49-F238E27FC236}">
                <a16:creationId xmlns:a16="http://schemas.microsoft.com/office/drawing/2014/main" id="{27721C4E-81FF-A38C-E8A2-2167CE3E0CD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6"/>
          <a:stretch/>
        </p:blipFill>
        <p:spPr>
          <a:xfrm flipH="1">
            <a:off x="-1" y="0"/>
            <a:ext cx="7471187" cy="6857564"/>
          </a:xfrm>
          <a:prstGeom prst="rect">
            <a:avLst/>
          </a:prstGeom>
        </p:spPr>
      </p:pic>
      <p:sp>
        <p:nvSpPr>
          <p:cNvPr id="14" name="Flowchart: Process 13">
            <a:extLst>
              <a:ext uri="{FF2B5EF4-FFF2-40B4-BE49-F238E27FC236}">
                <a16:creationId xmlns:a16="http://schemas.microsoft.com/office/drawing/2014/main" id="{2F28E324-20ED-451F-183F-36614A3AF7E7}"/>
              </a:ext>
            </a:extLst>
          </p:cNvPr>
          <p:cNvSpPr/>
          <p:nvPr userDrawn="1"/>
        </p:nvSpPr>
        <p:spPr>
          <a:xfrm>
            <a:off x="1173707" y="4896749"/>
            <a:ext cx="5923129" cy="1027114"/>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7200" dirty="0">
              <a:solidFill>
                <a:schemeClr val="bg2"/>
              </a:solidFill>
              <a:latin typeface="+mn-lt"/>
              <a:cs typeface="Arial" panose="020B0604020202020204" pitchFamily="34" charset="0"/>
            </a:endParaRPr>
          </a:p>
        </p:txBody>
      </p:sp>
      <p:sp>
        <p:nvSpPr>
          <p:cNvPr id="11" name="Freeform: Shape 10">
            <a:extLst>
              <a:ext uri="{FF2B5EF4-FFF2-40B4-BE49-F238E27FC236}">
                <a16:creationId xmlns:a16="http://schemas.microsoft.com/office/drawing/2014/main" id="{4D753B39-9E9E-E625-069F-72189481781F}"/>
              </a:ext>
            </a:extLst>
          </p:cNvPr>
          <p:cNvSpPr/>
          <p:nvPr userDrawn="1"/>
        </p:nvSpPr>
        <p:spPr>
          <a:xfrm>
            <a:off x="4458142" y="-9168"/>
            <a:ext cx="7749098" cy="6876312"/>
          </a:xfrm>
          <a:custGeom>
            <a:avLst/>
            <a:gdLst>
              <a:gd name="connsiteX0" fmla="*/ 7717536 w 7744968"/>
              <a:gd name="connsiteY0" fmla="*/ 0 h 6885432"/>
              <a:gd name="connsiteX1" fmla="*/ 0 w 7744968"/>
              <a:gd name="connsiteY1" fmla="*/ 9144 h 6885432"/>
              <a:gd name="connsiteX2" fmla="*/ 3008376 w 7744968"/>
              <a:gd name="connsiteY2" fmla="*/ 6885432 h 6885432"/>
              <a:gd name="connsiteX3" fmla="*/ 7744968 w 7744968"/>
              <a:gd name="connsiteY3" fmla="*/ 6876288 h 6885432"/>
              <a:gd name="connsiteX4" fmla="*/ 7717536 w 7744968"/>
              <a:gd name="connsiteY4" fmla="*/ 0 h 6885432"/>
              <a:gd name="connsiteX0" fmla="*/ 7735857 w 7763289"/>
              <a:gd name="connsiteY0" fmla="*/ 9192 h 6894624"/>
              <a:gd name="connsiteX1" fmla="*/ 0 w 7763289"/>
              <a:gd name="connsiteY1" fmla="*/ 0 h 6894624"/>
              <a:gd name="connsiteX2" fmla="*/ 3026697 w 7763289"/>
              <a:gd name="connsiteY2" fmla="*/ 6894624 h 6894624"/>
              <a:gd name="connsiteX3" fmla="*/ 7763289 w 7763289"/>
              <a:gd name="connsiteY3" fmla="*/ 6885480 h 6894624"/>
              <a:gd name="connsiteX4" fmla="*/ 7735857 w 7763289"/>
              <a:gd name="connsiteY4" fmla="*/ 9192 h 6894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289" h="6894624">
                <a:moveTo>
                  <a:pt x="7735857" y="9192"/>
                </a:moveTo>
                <a:lnTo>
                  <a:pt x="0" y="0"/>
                </a:lnTo>
                <a:lnTo>
                  <a:pt x="3026697" y="6894624"/>
                </a:lnTo>
                <a:lnTo>
                  <a:pt x="7763289" y="6885480"/>
                </a:lnTo>
                <a:lnTo>
                  <a:pt x="7735857" y="919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4">
            <a:extLst>
              <a:ext uri="{FF2B5EF4-FFF2-40B4-BE49-F238E27FC236}">
                <a16:creationId xmlns:a16="http://schemas.microsoft.com/office/drawing/2014/main" id="{219D62F8-5618-2605-1467-7EC3DD07C004}"/>
              </a:ext>
            </a:extLst>
          </p:cNvPr>
          <p:cNvSpPr>
            <a:spLocks noGrp="1"/>
          </p:cNvSpPr>
          <p:nvPr>
            <p:ph type="ftr" sz="quarter" idx="11"/>
          </p:nvPr>
        </p:nvSpPr>
        <p:spPr>
          <a:xfrm>
            <a:off x="201683" y="6390006"/>
            <a:ext cx="5329988" cy="365125"/>
          </a:xfrm>
          <a:prstGeom prst="rect">
            <a:avLst/>
          </a:prstGeom>
        </p:spPr>
        <p:txBody>
          <a:bodyPr/>
          <a:lstStyle>
            <a:lvl1pPr>
              <a:defRPr>
                <a:solidFill>
                  <a:schemeClr val="bg1"/>
                </a:solidFill>
              </a:defRPr>
            </a:lvl1pPr>
          </a:lstStyle>
          <a:p>
            <a:r>
              <a:rPr lang="en-US" dirty="0"/>
              <a:t>© 2025 MyDirectives | Proprietary and Confidential | All Rights Reserved</a:t>
            </a:r>
          </a:p>
        </p:txBody>
      </p:sp>
      <p:sp>
        <p:nvSpPr>
          <p:cNvPr id="15" name="Flowchart: Process 14">
            <a:extLst>
              <a:ext uri="{FF2B5EF4-FFF2-40B4-BE49-F238E27FC236}">
                <a16:creationId xmlns:a16="http://schemas.microsoft.com/office/drawing/2014/main" id="{54A02C01-314E-6B3E-E950-46E659CF77BB}"/>
              </a:ext>
            </a:extLst>
          </p:cNvPr>
          <p:cNvSpPr/>
          <p:nvPr userDrawn="1"/>
        </p:nvSpPr>
        <p:spPr>
          <a:xfrm>
            <a:off x="1" y="4896749"/>
            <a:ext cx="1004074" cy="1027114"/>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8EB094C-2627-F9AC-31CD-0335BEEC43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4780147" flipH="1">
            <a:off x="2173382" y="3320543"/>
            <a:ext cx="7919925" cy="284248"/>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660CB619-025B-0612-ED81-73397CB41F2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213208" y="341232"/>
            <a:ext cx="4879774" cy="1330936"/>
          </a:xfrm>
          <a:prstGeom prst="rect">
            <a:avLst/>
          </a:prstGeom>
        </p:spPr>
      </p:pic>
      <p:sp>
        <p:nvSpPr>
          <p:cNvPr id="2" name="Title 1">
            <a:extLst>
              <a:ext uri="{FF2B5EF4-FFF2-40B4-BE49-F238E27FC236}">
                <a16:creationId xmlns:a16="http://schemas.microsoft.com/office/drawing/2014/main" id="{14B38983-A743-DDD2-1EF9-7E5B5629437E}"/>
              </a:ext>
            </a:extLst>
          </p:cNvPr>
          <p:cNvSpPr>
            <a:spLocks noGrp="1"/>
          </p:cNvSpPr>
          <p:nvPr>
            <p:ph type="ctrTitle"/>
          </p:nvPr>
        </p:nvSpPr>
        <p:spPr>
          <a:xfrm>
            <a:off x="6757851" y="1893530"/>
            <a:ext cx="5218758" cy="2252450"/>
          </a:xfrm>
        </p:spPr>
        <p:txBody>
          <a:bodyPr anchor="b">
            <a:noAutofit/>
          </a:bodyPr>
          <a:lstStyle>
            <a:lvl1pPr algn="ctr">
              <a:defRPr sz="4000">
                <a:solidFill>
                  <a:srgbClr val="59595C"/>
                </a:solidFill>
              </a:defRPr>
            </a:lvl1pPr>
          </a:lstStyle>
          <a:p>
            <a:r>
              <a:rPr lang="en-US" dirty="0"/>
              <a:t>Click to edit Master title style</a:t>
            </a:r>
          </a:p>
        </p:txBody>
      </p:sp>
      <p:sp>
        <p:nvSpPr>
          <p:cNvPr id="3" name="Subtitle 2">
            <a:extLst>
              <a:ext uri="{FF2B5EF4-FFF2-40B4-BE49-F238E27FC236}">
                <a16:creationId xmlns:a16="http://schemas.microsoft.com/office/drawing/2014/main" id="{E6DEAA9B-A260-CC7A-7F30-CF6A9E2DF748}"/>
              </a:ext>
            </a:extLst>
          </p:cNvPr>
          <p:cNvSpPr>
            <a:spLocks noGrp="1"/>
          </p:cNvSpPr>
          <p:nvPr>
            <p:ph type="subTitle" idx="1"/>
          </p:nvPr>
        </p:nvSpPr>
        <p:spPr>
          <a:xfrm>
            <a:off x="7192157" y="4367342"/>
            <a:ext cx="4350145" cy="1124430"/>
          </a:xfrm>
        </p:spPr>
        <p:txBody>
          <a:bodyPr>
            <a:normAutofit/>
          </a:bodyPr>
          <a:lstStyle>
            <a:lvl1pPr marL="0" indent="0" algn="ctr">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56670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yD Section Header">
    <p:spTree>
      <p:nvGrpSpPr>
        <p:cNvPr id="1" name=""/>
        <p:cNvGrpSpPr/>
        <p:nvPr/>
      </p:nvGrpSpPr>
      <p:grpSpPr>
        <a:xfrm>
          <a:off x="0" y="0"/>
          <a:ext cx="0" cy="0"/>
          <a:chOff x="0" y="0"/>
          <a:chExt cx="0" cy="0"/>
        </a:xfrm>
      </p:grpSpPr>
      <p:pic>
        <p:nvPicPr>
          <p:cNvPr id="4" name="Picture 3" descr="A person hugging a person&#10;&#10;Description automatically generated">
            <a:extLst>
              <a:ext uri="{FF2B5EF4-FFF2-40B4-BE49-F238E27FC236}">
                <a16:creationId xmlns:a16="http://schemas.microsoft.com/office/drawing/2014/main" id="{26CC1A3F-FDF6-2649-4AB5-CDCB2D3446C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7" name="Flowchart: Process 16">
            <a:extLst>
              <a:ext uri="{FF2B5EF4-FFF2-40B4-BE49-F238E27FC236}">
                <a16:creationId xmlns:a16="http://schemas.microsoft.com/office/drawing/2014/main" id="{484F53ED-585A-6C88-DD7C-5AAE8C403CE9}"/>
              </a:ext>
            </a:extLst>
          </p:cNvPr>
          <p:cNvSpPr/>
          <p:nvPr userDrawn="1"/>
        </p:nvSpPr>
        <p:spPr>
          <a:xfrm>
            <a:off x="2129589" y="4271796"/>
            <a:ext cx="10062411" cy="1970843"/>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Process 17">
            <a:extLst>
              <a:ext uri="{FF2B5EF4-FFF2-40B4-BE49-F238E27FC236}">
                <a16:creationId xmlns:a16="http://schemas.microsoft.com/office/drawing/2014/main" id="{228E566D-DFE1-A279-D7E4-7D0951F15E88}"/>
              </a:ext>
            </a:extLst>
          </p:cNvPr>
          <p:cNvSpPr/>
          <p:nvPr userDrawn="1"/>
        </p:nvSpPr>
        <p:spPr>
          <a:xfrm>
            <a:off x="0" y="4271796"/>
            <a:ext cx="1894788" cy="1970843"/>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5">
            <a:extLst>
              <a:ext uri="{FF2B5EF4-FFF2-40B4-BE49-F238E27FC236}">
                <a16:creationId xmlns:a16="http://schemas.microsoft.com/office/drawing/2014/main" id="{D46E6D95-2954-92A9-947A-0ECE641FC064}"/>
              </a:ext>
            </a:extLst>
          </p:cNvPr>
          <p:cNvSpPr>
            <a:spLocks noGrp="1"/>
          </p:cNvSpPr>
          <p:nvPr>
            <p:ph type="title"/>
          </p:nvPr>
        </p:nvSpPr>
        <p:spPr>
          <a:xfrm>
            <a:off x="2241725" y="4391526"/>
            <a:ext cx="9680719" cy="987565"/>
          </a:xfrm>
        </p:spPr>
        <p:txBody>
          <a:bodyPr>
            <a:normAutofit fontScale="90000"/>
          </a:bodyPr>
          <a:lstStyle>
            <a:lvl1pPr>
              <a:defRPr sz="4400">
                <a:solidFill>
                  <a:schemeClr val="bg1"/>
                </a:solidFill>
              </a:defRPr>
            </a:lvl1pPr>
          </a:lstStyle>
          <a:p>
            <a:endParaRPr lang="en-US" dirty="0"/>
          </a:p>
        </p:txBody>
      </p:sp>
      <p:sp>
        <p:nvSpPr>
          <p:cNvPr id="20" name="Text Placeholder 6">
            <a:extLst>
              <a:ext uri="{FF2B5EF4-FFF2-40B4-BE49-F238E27FC236}">
                <a16:creationId xmlns:a16="http://schemas.microsoft.com/office/drawing/2014/main" id="{53123EF3-AC2D-9AE3-4622-EFD7D0DC112D}"/>
              </a:ext>
            </a:extLst>
          </p:cNvPr>
          <p:cNvSpPr>
            <a:spLocks noGrp="1"/>
          </p:cNvSpPr>
          <p:nvPr>
            <p:ph type="body" idx="1"/>
          </p:nvPr>
        </p:nvSpPr>
        <p:spPr>
          <a:xfrm>
            <a:off x="2241725" y="5423076"/>
            <a:ext cx="6490519" cy="713029"/>
          </a:xfrm>
        </p:spPr>
        <p:txBody>
          <a:bodyPr>
            <a:normAutofit/>
          </a:bodyPr>
          <a:lstStyle>
            <a:lvl1pPr marL="0" indent="0">
              <a:buNone/>
              <a:defRPr sz="2400">
                <a:solidFill>
                  <a:schemeClr val="bg1"/>
                </a:solidFill>
              </a:defRPr>
            </a:lvl1pPr>
          </a:lstStyle>
          <a:p>
            <a:endParaRPr lang="en-US" dirty="0"/>
          </a:p>
        </p:txBody>
      </p:sp>
      <p:sp>
        <p:nvSpPr>
          <p:cNvPr id="22" name="Footer Placeholder 4">
            <a:extLst>
              <a:ext uri="{FF2B5EF4-FFF2-40B4-BE49-F238E27FC236}">
                <a16:creationId xmlns:a16="http://schemas.microsoft.com/office/drawing/2014/main" id="{C9AF62C2-FD0B-BA92-CFF9-6DA2B7B7B8A8}"/>
              </a:ext>
            </a:extLst>
          </p:cNvPr>
          <p:cNvSpPr>
            <a:spLocks noGrp="1"/>
          </p:cNvSpPr>
          <p:nvPr>
            <p:ph type="ftr" sz="quarter" idx="11"/>
          </p:nvPr>
        </p:nvSpPr>
        <p:spPr>
          <a:xfrm>
            <a:off x="229199" y="6362369"/>
            <a:ext cx="5515535" cy="365125"/>
          </a:xfrm>
        </p:spPr>
        <p:txBody>
          <a:bodyPr/>
          <a:lstStyle>
            <a:lvl1pPr>
              <a:defRPr>
                <a:solidFill>
                  <a:schemeClr val="bg1"/>
                </a:solidFill>
              </a:defRPr>
            </a:lvl1pPr>
          </a:lstStyle>
          <a:p>
            <a:r>
              <a:rPr lang="en-US" dirty="0"/>
              <a:t>© 2025 MyDirectives | Proprietary and Confidential | All Rights Reserved</a:t>
            </a:r>
          </a:p>
        </p:txBody>
      </p:sp>
      <p:pic>
        <p:nvPicPr>
          <p:cNvPr id="7" name="Picture 6" descr="A black background with white text&#10;&#10;Description automatically generated">
            <a:extLst>
              <a:ext uri="{FF2B5EF4-FFF2-40B4-BE49-F238E27FC236}">
                <a16:creationId xmlns:a16="http://schemas.microsoft.com/office/drawing/2014/main" id="{6FBFA719-74C6-7739-FFAB-3F4FAEC3BE2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06791" y="5447408"/>
            <a:ext cx="2915653" cy="795231"/>
          </a:xfrm>
          <a:prstGeom prst="rect">
            <a:avLst/>
          </a:prstGeom>
        </p:spPr>
      </p:pic>
    </p:spTree>
    <p:extLst>
      <p:ext uri="{BB962C8B-B14F-4D97-AF65-F5344CB8AC3E}">
        <p14:creationId xmlns:p14="http://schemas.microsoft.com/office/powerpoint/2010/main" val="2547521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MyD Section Header">
    <p:spTree>
      <p:nvGrpSpPr>
        <p:cNvPr id="1" name=""/>
        <p:cNvGrpSpPr/>
        <p:nvPr/>
      </p:nvGrpSpPr>
      <p:grpSpPr>
        <a:xfrm>
          <a:off x="0" y="0"/>
          <a:ext cx="0" cy="0"/>
          <a:chOff x="0" y="0"/>
          <a:chExt cx="0" cy="0"/>
        </a:xfrm>
      </p:grpSpPr>
      <p:pic>
        <p:nvPicPr>
          <p:cNvPr id="3" name="Picture 2" descr="A nurse touching a person's shoulder&#10;&#10;Description automatically generated">
            <a:extLst>
              <a:ext uri="{FF2B5EF4-FFF2-40B4-BE49-F238E27FC236}">
                <a16:creationId xmlns:a16="http://schemas.microsoft.com/office/drawing/2014/main" id="{5DD55C53-F54E-F7E5-580D-4FD2AA3D505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7" name="Flowchart: Process 16">
            <a:extLst>
              <a:ext uri="{FF2B5EF4-FFF2-40B4-BE49-F238E27FC236}">
                <a16:creationId xmlns:a16="http://schemas.microsoft.com/office/drawing/2014/main" id="{484F53ED-585A-6C88-DD7C-5AAE8C403CE9}"/>
              </a:ext>
            </a:extLst>
          </p:cNvPr>
          <p:cNvSpPr/>
          <p:nvPr userDrawn="1"/>
        </p:nvSpPr>
        <p:spPr>
          <a:xfrm>
            <a:off x="2129589" y="4271796"/>
            <a:ext cx="10062411" cy="1970843"/>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Process 17">
            <a:extLst>
              <a:ext uri="{FF2B5EF4-FFF2-40B4-BE49-F238E27FC236}">
                <a16:creationId xmlns:a16="http://schemas.microsoft.com/office/drawing/2014/main" id="{228E566D-DFE1-A279-D7E4-7D0951F15E88}"/>
              </a:ext>
            </a:extLst>
          </p:cNvPr>
          <p:cNvSpPr/>
          <p:nvPr userDrawn="1"/>
        </p:nvSpPr>
        <p:spPr>
          <a:xfrm>
            <a:off x="0" y="4271796"/>
            <a:ext cx="1894788" cy="1970843"/>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5">
            <a:extLst>
              <a:ext uri="{FF2B5EF4-FFF2-40B4-BE49-F238E27FC236}">
                <a16:creationId xmlns:a16="http://schemas.microsoft.com/office/drawing/2014/main" id="{D46E6D95-2954-92A9-947A-0ECE641FC064}"/>
              </a:ext>
            </a:extLst>
          </p:cNvPr>
          <p:cNvSpPr>
            <a:spLocks noGrp="1"/>
          </p:cNvSpPr>
          <p:nvPr>
            <p:ph type="title"/>
          </p:nvPr>
        </p:nvSpPr>
        <p:spPr>
          <a:xfrm>
            <a:off x="2241725" y="4391526"/>
            <a:ext cx="9680719" cy="987565"/>
          </a:xfrm>
        </p:spPr>
        <p:txBody>
          <a:bodyPr>
            <a:normAutofit fontScale="90000"/>
          </a:bodyPr>
          <a:lstStyle>
            <a:lvl1pPr>
              <a:defRPr sz="4400">
                <a:solidFill>
                  <a:schemeClr val="bg1"/>
                </a:solidFill>
              </a:defRPr>
            </a:lvl1pPr>
          </a:lstStyle>
          <a:p>
            <a:endParaRPr lang="en-US" dirty="0"/>
          </a:p>
        </p:txBody>
      </p:sp>
      <p:sp>
        <p:nvSpPr>
          <p:cNvPr id="20" name="Text Placeholder 6">
            <a:extLst>
              <a:ext uri="{FF2B5EF4-FFF2-40B4-BE49-F238E27FC236}">
                <a16:creationId xmlns:a16="http://schemas.microsoft.com/office/drawing/2014/main" id="{53123EF3-AC2D-9AE3-4622-EFD7D0DC112D}"/>
              </a:ext>
            </a:extLst>
          </p:cNvPr>
          <p:cNvSpPr>
            <a:spLocks noGrp="1"/>
          </p:cNvSpPr>
          <p:nvPr>
            <p:ph type="body" idx="1"/>
          </p:nvPr>
        </p:nvSpPr>
        <p:spPr>
          <a:xfrm>
            <a:off x="2241725" y="5423076"/>
            <a:ext cx="6490519" cy="713029"/>
          </a:xfrm>
        </p:spPr>
        <p:txBody>
          <a:bodyPr>
            <a:normAutofit/>
          </a:bodyPr>
          <a:lstStyle>
            <a:lvl1pPr marL="0" indent="0">
              <a:buNone/>
              <a:defRPr sz="2400">
                <a:solidFill>
                  <a:schemeClr val="bg1"/>
                </a:solidFill>
              </a:defRPr>
            </a:lvl1pPr>
          </a:lstStyle>
          <a:p>
            <a:endParaRPr lang="en-US" dirty="0"/>
          </a:p>
        </p:txBody>
      </p:sp>
      <p:pic>
        <p:nvPicPr>
          <p:cNvPr id="7" name="Picture 6" descr="A black background with white text&#10;&#10;Description automatically generated">
            <a:extLst>
              <a:ext uri="{FF2B5EF4-FFF2-40B4-BE49-F238E27FC236}">
                <a16:creationId xmlns:a16="http://schemas.microsoft.com/office/drawing/2014/main" id="{6FBFA719-74C6-7739-FFAB-3F4FAEC3BE2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06791" y="5447408"/>
            <a:ext cx="2915653" cy="795231"/>
          </a:xfrm>
          <a:prstGeom prst="rect">
            <a:avLst/>
          </a:prstGeom>
        </p:spPr>
      </p:pic>
      <p:sp>
        <p:nvSpPr>
          <p:cNvPr id="2" name="Footer Placeholder 4">
            <a:extLst>
              <a:ext uri="{FF2B5EF4-FFF2-40B4-BE49-F238E27FC236}">
                <a16:creationId xmlns:a16="http://schemas.microsoft.com/office/drawing/2014/main" id="{401DDB56-9FC3-B176-ED02-89F24CCE65C2}"/>
              </a:ext>
            </a:extLst>
          </p:cNvPr>
          <p:cNvSpPr>
            <a:spLocks noGrp="1"/>
          </p:cNvSpPr>
          <p:nvPr>
            <p:ph type="ftr" sz="quarter" idx="11"/>
          </p:nvPr>
        </p:nvSpPr>
        <p:spPr>
          <a:xfrm>
            <a:off x="229199" y="6362369"/>
            <a:ext cx="5515535" cy="365125"/>
          </a:xfrm>
        </p:spPr>
        <p:txBody>
          <a:bodyPr/>
          <a:lstStyle>
            <a:lvl1pPr>
              <a:defRPr>
                <a:solidFill>
                  <a:schemeClr val="bg1"/>
                </a:solidFill>
              </a:defRPr>
            </a:lvl1pPr>
          </a:lstStyle>
          <a:p>
            <a:r>
              <a:rPr lang="en-US" dirty="0"/>
              <a:t>© 2025 MyDirectives | Proprietary and Confidential | All Rights Reserved</a:t>
            </a:r>
          </a:p>
        </p:txBody>
      </p:sp>
    </p:spTree>
    <p:extLst>
      <p:ext uri="{BB962C8B-B14F-4D97-AF65-F5344CB8AC3E}">
        <p14:creationId xmlns:p14="http://schemas.microsoft.com/office/powerpoint/2010/main" val="1178017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yDC Section Header">
    <p:spTree>
      <p:nvGrpSpPr>
        <p:cNvPr id="1" name=""/>
        <p:cNvGrpSpPr/>
        <p:nvPr/>
      </p:nvGrpSpPr>
      <p:grpSpPr>
        <a:xfrm>
          <a:off x="0" y="0"/>
          <a:ext cx="0" cy="0"/>
          <a:chOff x="0" y="0"/>
          <a:chExt cx="0" cy="0"/>
        </a:xfrm>
      </p:grpSpPr>
      <p:pic>
        <p:nvPicPr>
          <p:cNvPr id="5" name="Picture 4" descr="A nurse showing a tablet to a person&#10;&#10;Description automatically generated">
            <a:extLst>
              <a:ext uri="{FF2B5EF4-FFF2-40B4-BE49-F238E27FC236}">
                <a16:creationId xmlns:a16="http://schemas.microsoft.com/office/drawing/2014/main" id="{C7D020E9-BCB8-54B2-E84E-561528C5BDF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7" name="Flowchart: Process 16">
            <a:extLst>
              <a:ext uri="{FF2B5EF4-FFF2-40B4-BE49-F238E27FC236}">
                <a16:creationId xmlns:a16="http://schemas.microsoft.com/office/drawing/2014/main" id="{484F53ED-585A-6C88-DD7C-5AAE8C403CE9}"/>
              </a:ext>
            </a:extLst>
          </p:cNvPr>
          <p:cNvSpPr/>
          <p:nvPr userDrawn="1"/>
        </p:nvSpPr>
        <p:spPr>
          <a:xfrm>
            <a:off x="2129589" y="4271796"/>
            <a:ext cx="10062411" cy="1970843"/>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Process 17">
            <a:extLst>
              <a:ext uri="{FF2B5EF4-FFF2-40B4-BE49-F238E27FC236}">
                <a16:creationId xmlns:a16="http://schemas.microsoft.com/office/drawing/2014/main" id="{228E566D-DFE1-A279-D7E4-7D0951F15E88}"/>
              </a:ext>
            </a:extLst>
          </p:cNvPr>
          <p:cNvSpPr/>
          <p:nvPr userDrawn="1"/>
        </p:nvSpPr>
        <p:spPr>
          <a:xfrm>
            <a:off x="0" y="4271796"/>
            <a:ext cx="1894788" cy="1970843"/>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5">
            <a:extLst>
              <a:ext uri="{FF2B5EF4-FFF2-40B4-BE49-F238E27FC236}">
                <a16:creationId xmlns:a16="http://schemas.microsoft.com/office/drawing/2014/main" id="{D46E6D95-2954-92A9-947A-0ECE641FC064}"/>
              </a:ext>
            </a:extLst>
          </p:cNvPr>
          <p:cNvSpPr>
            <a:spLocks noGrp="1"/>
          </p:cNvSpPr>
          <p:nvPr>
            <p:ph type="title"/>
          </p:nvPr>
        </p:nvSpPr>
        <p:spPr>
          <a:xfrm>
            <a:off x="2241725" y="4391526"/>
            <a:ext cx="9680719" cy="987565"/>
          </a:xfrm>
        </p:spPr>
        <p:txBody>
          <a:bodyPr>
            <a:normAutofit fontScale="90000"/>
          </a:bodyPr>
          <a:lstStyle>
            <a:lvl1pPr>
              <a:defRPr sz="4400">
                <a:solidFill>
                  <a:schemeClr val="bg1"/>
                </a:solidFill>
              </a:defRPr>
            </a:lvl1pPr>
          </a:lstStyle>
          <a:p>
            <a:endParaRPr lang="en-US" dirty="0"/>
          </a:p>
        </p:txBody>
      </p:sp>
      <p:sp>
        <p:nvSpPr>
          <p:cNvPr id="20" name="Text Placeholder 6">
            <a:extLst>
              <a:ext uri="{FF2B5EF4-FFF2-40B4-BE49-F238E27FC236}">
                <a16:creationId xmlns:a16="http://schemas.microsoft.com/office/drawing/2014/main" id="{53123EF3-AC2D-9AE3-4622-EFD7D0DC112D}"/>
              </a:ext>
            </a:extLst>
          </p:cNvPr>
          <p:cNvSpPr>
            <a:spLocks noGrp="1"/>
          </p:cNvSpPr>
          <p:nvPr>
            <p:ph type="body" idx="1"/>
          </p:nvPr>
        </p:nvSpPr>
        <p:spPr>
          <a:xfrm>
            <a:off x="2241725" y="5423076"/>
            <a:ext cx="6490519" cy="713029"/>
          </a:xfrm>
        </p:spPr>
        <p:txBody>
          <a:bodyPr>
            <a:normAutofit/>
          </a:bodyPr>
          <a:lstStyle>
            <a:lvl1pPr marL="0" indent="0">
              <a:buNone/>
              <a:defRPr sz="2400">
                <a:solidFill>
                  <a:schemeClr val="bg1"/>
                </a:solidFill>
              </a:defRPr>
            </a:lvl1pPr>
          </a:lstStyle>
          <a:p>
            <a:endParaRPr lang="en-US" dirty="0"/>
          </a:p>
        </p:txBody>
      </p:sp>
      <p:pic>
        <p:nvPicPr>
          <p:cNvPr id="3" name="Picture 2" descr="A black and white sign with white text&#10;&#10;Description automatically generated">
            <a:extLst>
              <a:ext uri="{FF2B5EF4-FFF2-40B4-BE49-F238E27FC236}">
                <a16:creationId xmlns:a16="http://schemas.microsoft.com/office/drawing/2014/main" id="{09D2FCC5-A15B-6902-7A4A-AAB2A05DE61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01800" y="5401083"/>
            <a:ext cx="3004868" cy="819564"/>
          </a:xfrm>
          <a:prstGeom prst="rect">
            <a:avLst/>
          </a:prstGeom>
        </p:spPr>
      </p:pic>
      <p:sp>
        <p:nvSpPr>
          <p:cNvPr id="2" name="Footer Placeholder 4">
            <a:extLst>
              <a:ext uri="{FF2B5EF4-FFF2-40B4-BE49-F238E27FC236}">
                <a16:creationId xmlns:a16="http://schemas.microsoft.com/office/drawing/2014/main" id="{937B5337-4DF6-90B4-C298-D6298CF0AE57}"/>
              </a:ext>
            </a:extLst>
          </p:cNvPr>
          <p:cNvSpPr>
            <a:spLocks noGrp="1"/>
          </p:cNvSpPr>
          <p:nvPr>
            <p:ph type="ftr" sz="quarter" idx="11"/>
          </p:nvPr>
        </p:nvSpPr>
        <p:spPr>
          <a:xfrm>
            <a:off x="229199" y="6362369"/>
            <a:ext cx="5515535" cy="365125"/>
          </a:xfrm>
        </p:spPr>
        <p:txBody>
          <a:bodyPr/>
          <a:lstStyle>
            <a:lvl1pPr>
              <a:defRPr>
                <a:solidFill>
                  <a:schemeClr val="bg1"/>
                </a:solidFill>
              </a:defRPr>
            </a:lvl1pPr>
          </a:lstStyle>
          <a:p>
            <a:r>
              <a:rPr lang="en-US" dirty="0"/>
              <a:t>© 2025 MyDirectives | Proprietary and Confidential | All Rights Reserved</a:t>
            </a:r>
          </a:p>
        </p:txBody>
      </p:sp>
    </p:spTree>
    <p:extLst>
      <p:ext uri="{BB962C8B-B14F-4D97-AF65-F5344CB8AC3E}">
        <p14:creationId xmlns:p14="http://schemas.microsoft.com/office/powerpoint/2010/main" val="498328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yD R-A Section Header">
    <p:spTree>
      <p:nvGrpSpPr>
        <p:cNvPr id="1" name=""/>
        <p:cNvGrpSpPr/>
        <p:nvPr/>
      </p:nvGrpSpPr>
      <p:grpSpPr>
        <a:xfrm>
          <a:off x="0" y="0"/>
          <a:ext cx="0" cy="0"/>
          <a:chOff x="0" y="0"/>
          <a:chExt cx="0" cy="0"/>
        </a:xfrm>
      </p:grpSpPr>
      <p:pic>
        <p:nvPicPr>
          <p:cNvPr id="7" name="Picture 6" descr="A person holding a tablet and a pen&#10;&#10;Description automatically generated">
            <a:extLst>
              <a:ext uri="{FF2B5EF4-FFF2-40B4-BE49-F238E27FC236}">
                <a16:creationId xmlns:a16="http://schemas.microsoft.com/office/drawing/2014/main" id="{819E850B-C1DC-54DC-1DD4-84882B3F9F3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8" name="Flowchart: Process 17">
            <a:extLst>
              <a:ext uri="{FF2B5EF4-FFF2-40B4-BE49-F238E27FC236}">
                <a16:creationId xmlns:a16="http://schemas.microsoft.com/office/drawing/2014/main" id="{228E566D-DFE1-A279-D7E4-7D0951F15E88}"/>
              </a:ext>
            </a:extLst>
          </p:cNvPr>
          <p:cNvSpPr/>
          <p:nvPr userDrawn="1"/>
        </p:nvSpPr>
        <p:spPr>
          <a:xfrm>
            <a:off x="0" y="4271796"/>
            <a:ext cx="1894788" cy="1970843"/>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Process 9">
            <a:extLst>
              <a:ext uri="{FF2B5EF4-FFF2-40B4-BE49-F238E27FC236}">
                <a16:creationId xmlns:a16="http://schemas.microsoft.com/office/drawing/2014/main" id="{534F756D-94EF-A7CA-BB16-CBCC4F6C0F35}"/>
              </a:ext>
            </a:extLst>
          </p:cNvPr>
          <p:cNvSpPr/>
          <p:nvPr userDrawn="1"/>
        </p:nvSpPr>
        <p:spPr>
          <a:xfrm>
            <a:off x="2129589" y="4271796"/>
            <a:ext cx="10062411" cy="1970843"/>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background with white text&#10;&#10;Description automatically generated">
            <a:extLst>
              <a:ext uri="{FF2B5EF4-FFF2-40B4-BE49-F238E27FC236}">
                <a16:creationId xmlns:a16="http://schemas.microsoft.com/office/drawing/2014/main" id="{6E9C853B-52B1-0876-5C02-0E0F012BE11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989350" y="5408683"/>
            <a:ext cx="3017318" cy="822960"/>
          </a:xfrm>
          <a:prstGeom prst="rect">
            <a:avLst/>
          </a:prstGeom>
        </p:spPr>
      </p:pic>
      <p:sp>
        <p:nvSpPr>
          <p:cNvPr id="8" name="Title 5">
            <a:extLst>
              <a:ext uri="{FF2B5EF4-FFF2-40B4-BE49-F238E27FC236}">
                <a16:creationId xmlns:a16="http://schemas.microsoft.com/office/drawing/2014/main" id="{8D2074B2-28B7-E7A4-99CB-51EDDCC22D25}"/>
              </a:ext>
            </a:extLst>
          </p:cNvPr>
          <p:cNvSpPr>
            <a:spLocks noGrp="1"/>
          </p:cNvSpPr>
          <p:nvPr>
            <p:ph type="title"/>
          </p:nvPr>
        </p:nvSpPr>
        <p:spPr>
          <a:xfrm>
            <a:off x="2241725" y="4391526"/>
            <a:ext cx="9680719" cy="987565"/>
          </a:xfrm>
        </p:spPr>
        <p:txBody>
          <a:bodyPr>
            <a:normAutofit fontScale="90000"/>
          </a:bodyPr>
          <a:lstStyle>
            <a:lvl1pPr>
              <a:defRPr sz="4400">
                <a:solidFill>
                  <a:schemeClr val="bg1"/>
                </a:solidFill>
              </a:defRPr>
            </a:lvl1pPr>
          </a:lstStyle>
          <a:p>
            <a:endParaRPr lang="en-US" dirty="0"/>
          </a:p>
        </p:txBody>
      </p:sp>
      <p:sp>
        <p:nvSpPr>
          <p:cNvPr id="9" name="Text Placeholder 6">
            <a:extLst>
              <a:ext uri="{FF2B5EF4-FFF2-40B4-BE49-F238E27FC236}">
                <a16:creationId xmlns:a16="http://schemas.microsoft.com/office/drawing/2014/main" id="{9D494DB1-A158-DA9F-4B04-92D69852F2AE}"/>
              </a:ext>
            </a:extLst>
          </p:cNvPr>
          <p:cNvSpPr>
            <a:spLocks noGrp="1"/>
          </p:cNvSpPr>
          <p:nvPr>
            <p:ph type="body" idx="1"/>
          </p:nvPr>
        </p:nvSpPr>
        <p:spPr>
          <a:xfrm>
            <a:off x="2241725" y="5423076"/>
            <a:ext cx="6490519" cy="713029"/>
          </a:xfrm>
        </p:spPr>
        <p:txBody>
          <a:bodyPr>
            <a:normAutofit/>
          </a:bodyPr>
          <a:lstStyle>
            <a:lvl1pPr marL="0" indent="0">
              <a:buNone/>
              <a:defRPr sz="2400">
                <a:solidFill>
                  <a:schemeClr val="bg1"/>
                </a:solidFill>
              </a:defRPr>
            </a:lvl1pPr>
          </a:lstStyle>
          <a:p>
            <a:endParaRPr lang="en-US" dirty="0"/>
          </a:p>
        </p:txBody>
      </p:sp>
      <p:sp>
        <p:nvSpPr>
          <p:cNvPr id="2" name="Footer Placeholder 4">
            <a:extLst>
              <a:ext uri="{FF2B5EF4-FFF2-40B4-BE49-F238E27FC236}">
                <a16:creationId xmlns:a16="http://schemas.microsoft.com/office/drawing/2014/main" id="{3705FE95-EB2B-090D-66E2-96BED4477E33}"/>
              </a:ext>
            </a:extLst>
          </p:cNvPr>
          <p:cNvSpPr>
            <a:spLocks noGrp="1"/>
          </p:cNvSpPr>
          <p:nvPr>
            <p:ph type="ftr" sz="quarter" idx="11"/>
          </p:nvPr>
        </p:nvSpPr>
        <p:spPr>
          <a:xfrm>
            <a:off x="229199" y="6362369"/>
            <a:ext cx="5515535" cy="365125"/>
          </a:xfrm>
        </p:spPr>
        <p:txBody>
          <a:bodyPr/>
          <a:lstStyle>
            <a:lvl1pPr>
              <a:defRPr>
                <a:solidFill>
                  <a:schemeClr val="bg1"/>
                </a:solidFill>
              </a:defRPr>
            </a:lvl1pPr>
          </a:lstStyle>
          <a:p>
            <a:r>
              <a:rPr lang="en-US" dirty="0"/>
              <a:t>© 2025 MyDirectives | Proprietary and Confidential | All Rights Reserved</a:t>
            </a:r>
          </a:p>
        </p:txBody>
      </p:sp>
    </p:spTree>
    <p:extLst>
      <p:ext uri="{BB962C8B-B14F-4D97-AF65-F5344CB8AC3E}">
        <p14:creationId xmlns:p14="http://schemas.microsoft.com/office/powerpoint/2010/main" val="3130350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MyD R-A Section Header">
    <p:spTree>
      <p:nvGrpSpPr>
        <p:cNvPr id="1" name=""/>
        <p:cNvGrpSpPr/>
        <p:nvPr/>
      </p:nvGrpSpPr>
      <p:grpSpPr>
        <a:xfrm>
          <a:off x="0" y="0"/>
          <a:ext cx="0" cy="0"/>
          <a:chOff x="0" y="0"/>
          <a:chExt cx="0" cy="0"/>
        </a:xfrm>
      </p:grpSpPr>
      <p:pic>
        <p:nvPicPr>
          <p:cNvPr id="7" name="Picture 6" descr="A person holding a tablet and a pen&#10;&#10;Description automatically generated">
            <a:extLst>
              <a:ext uri="{FF2B5EF4-FFF2-40B4-BE49-F238E27FC236}">
                <a16:creationId xmlns:a16="http://schemas.microsoft.com/office/drawing/2014/main" id="{819E850B-C1DC-54DC-1DD4-84882B3F9F3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8" name="Flowchart: Process 17">
            <a:extLst>
              <a:ext uri="{FF2B5EF4-FFF2-40B4-BE49-F238E27FC236}">
                <a16:creationId xmlns:a16="http://schemas.microsoft.com/office/drawing/2014/main" id="{228E566D-DFE1-A279-D7E4-7D0951F15E88}"/>
              </a:ext>
            </a:extLst>
          </p:cNvPr>
          <p:cNvSpPr/>
          <p:nvPr userDrawn="1"/>
        </p:nvSpPr>
        <p:spPr>
          <a:xfrm>
            <a:off x="0" y="4271796"/>
            <a:ext cx="1894788" cy="1970843"/>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Process 9">
            <a:extLst>
              <a:ext uri="{FF2B5EF4-FFF2-40B4-BE49-F238E27FC236}">
                <a16:creationId xmlns:a16="http://schemas.microsoft.com/office/drawing/2014/main" id="{534F756D-94EF-A7CA-BB16-CBCC4F6C0F35}"/>
              </a:ext>
            </a:extLst>
          </p:cNvPr>
          <p:cNvSpPr/>
          <p:nvPr userDrawn="1"/>
        </p:nvSpPr>
        <p:spPr>
          <a:xfrm>
            <a:off x="2129589" y="4271796"/>
            <a:ext cx="10062411" cy="1970843"/>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5">
            <a:extLst>
              <a:ext uri="{FF2B5EF4-FFF2-40B4-BE49-F238E27FC236}">
                <a16:creationId xmlns:a16="http://schemas.microsoft.com/office/drawing/2014/main" id="{8D2074B2-28B7-E7A4-99CB-51EDDCC22D25}"/>
              </a:ext>
            </a:extLst>
          </p:cNvPr>
          <p:cNvSpPr>
            <a:spLocks noGrp="1"/>
          </p:cNvSpPr>
          <p:nvPr>
            <p:ph type="title"/>
          </p:nvPr>
        </p:nvSpPr>
        <p:spPr>
          <a:xfrm>
            <a:off x="2241725" y="4391526"/>
            <a:ext cx="9680719" cy="987565"/>
          </a:xfrm>
        </p:spPr>
        <p:txBody>
          <a:bodyPr>
            <a:normAutofit fontScale="90000"/>
          </a:bodyPr>
          <a:lstStyle>
            <a:lvl1pPr>
              <a:defRPr sz="4400">
                <a:solidFill>
                  <a:schemeClr val="bg1"/>
                </a:solidFill>
              </a:defRPr>
            </a:lvl1pPr>
          </a:lstStyle>
          <a:p>
            <a:endParaRPr lang="en-US" dirty="0"/>
          </a:p>
        </p:txBody>
      </p:sp>
      <p:sp>
        <p:nvSpPr>
          <p:cNvPr id="9" name="Text Placeholder 6">
            <a:extLst>
              <a:ext uri="{FF2B5EF4-FFF2-40B4-BE49-F238E27FC236}">
                <a16:creationId xmlns:a16="http://schemas.microsoft.com/office/drawing/2014/main" id="{9D494DB1-A158-DA9F-4B04-92D69852F2AE}"/>
              </a:ext>
            </a:extLst>
          </p:cNvPr>
          <p:cNvSpPr>
            <a:spLocks noGrp="1"/>
          </p:cNvSpPr>
          <p:nvPr>
            <p:ph type="body" idx="1"/>
          </p:nvPr>
        </p:nvSpPr>
        <p:spPr>
          <a:xfrm>
            <a:off x="2241725" y="5423076"/>
            <a:ext cx="6490519" cy="713029"/>
          </a:xfrm>
        </p:spPr>
        <p:txBody>
          <a:bodyPr>
            <a:normAutofit/>
          </a:bodyPr>
          <a:lstStyle>
            <a:lvl1pPr marL="0" indent="0">
              <a:buNone/>
              <a:defRPr sz="2400">
                <a:solidFill>
                  <a:schemeClr val="bg1"/>
                </a:solidFill>
              </a:defRPr>
            </a:lvl1pPr>
          </a:lstStyle>
          <a:p>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FA8C0585-1312-7DB0-29A0-B4C985E121A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06791" y="5447408"/>
            <a:ext cx="2915653" cy="795231"/>
          </a:xfrm>
          <a:prstGeom prst="rect">
            <a:avLst/>
          </a:prstGeom>
        </p:spPr>
      </p:pic>
      <p:sp>
        <p:nvSpPr>
          <p:cNvPr id="3" name="Footer Placeholder 4">
            <a:extLst>
              <a:ext uri="{FF2B5EF4-FFF2-40B4-BE49-F238E27FC236}">
                <a16:creationId xmlns:a16="http://schemas.microsoft.com/office/drawing/2014/main" id="{05606CC5-121D-2050-D91C-69CE7E9224FF}"/>
              </a:ext>
            </a:extLst>
          </p:cNvPr>
          <p:cNvSpPr>
            <a:spLocks noGrp="1"/>
          </p:cNvSpPr>
          <p:nvPr>
            <p:ph type="ftr" sz="quarter" idx="11"/>
          </p:nvPr>
        </p:nvSpPr>
        <p:spPr>
          <a:xfrm>
            <a:off x="229199" y="6362369"/>
            <a:ext cx="5515535" cy="365125"/>
          </a:xfrm>
        </p:spPr>
        <p:txBody>
          <a:bodyPr/>
          <a:lstStyle>
            <a:lvl1pPr>
              <a:defRPr>
                <a:solidFill>
                  <a:schemeClr val="bg1"/>
                </a:solidFill>
              </a:defRPr>
            </a:lvl1pPr>
          </a:lstStyle>
          <a:p>
            <a:r>
              <a:rPr lang="en-US" dirty="0"/>
              <a:t>© 2025 MyDirectives | Proprietary and Confidential | All Rights Reserved</a:t>
            </a:r>
          </a:p>
        </p:txBody>
      </p:sp>
    </p:spTree>
    <p:extLst>
      <p:ext uri="{BB962C8B-B14F-4D97-AF65-F5344CB8AC3E}">
        <p14:creationId xmlns:p14="http://schemas.microsoft.com/office/powerpoint/2010/main" val="376100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MyD R-A Section Header">
    <p:spTree>
      <p:nvGrpSpPr>
        <p:cNvPr id="1" name=""/>
        <p:cNvGrpSpPr/>
        <p:nvPr/>
      </p:nvGrpSpPr>
      <p:grpSpPr>
        <a:xfrm>
          <a:off x="0" y="0"/>
          <a:ext cx="0" cy="0"/>
          <a:chOff x="0" y="0"/>
          <a:chExt cx="0" cy="0"/>
        </a:xfrm>
      </p:grpSpPr>
      <p:pic>
        <p:nvPicPr>
          <p:cNvPr id="11" name="Picture 10" descr="A nurse standing next to a patient&#10;&#10;Description automatically generated">
            <a:extLst>
              <a:ext uri="{FF2B5EF4-FFF2-40B4-BE49-F238E27FC236}">
                <a16:creationId xmlns:a16="http://schemas.microsoft.com/office/drawing/2014/main" id="{D850DA33-5779-5278-4695-40DBF52DB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Flowchart: Process 17">
            <a:extLst>
              <a:ext uri="{FF2B5EF4-FFF2-40B4-BE49-F238E27FC236}">
                <a16:creationId xmlns:a16="http://schemas.microsoft.com/office/drawing/2014/main" id="{228E566D-DFE1-A279-D7E4-7D0951F15E88}"/>
              </a:ext>
            </a:extLst>
          </p:cNvPr>
          <p:cNvSpPr/>
          <p:nvPr userDrawn="1"/>
        </p:nvSpPr>
        <p:spPr>
          <a:xfrm>
            <a:off x="0" y="4271796"/>
            <a:ext cx="1894788" cy="1970843"/>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Process 9">
            <a:extLst>
              <a:ext uri="{FF2B5EF4-FFF2-40B4-BE49-F238E27FC236}">
                <a16:creationId xmlns:a16="http://schemas.microsoft.com/office/drawing/2014/main" id="{534F756D-94EF-A7CA-BB16-CBCC4F6C0F35}"/>
              </a:ext>
            </a:extLst>
          </p:cNvPr>
          <p:cNvSpPr/>
          <p:nvPr userDrawn="1"/>
        </p:nvSpPr>
        <p:spPr>
          <a:xfrm>
            <a:off x="2129589" y="4271796"/>
            <a:ext cx="10062411" cy="1970843"/>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5">
            <a:extLst>
              <a:ext uri="{FF2B5EF4-FFF2-40B4-BE49-F238E27FC236}">
                <a16:creationId xmlns:a16="http://schemas.microsoft.com/office/drawing/2014/main" id="{8D2074B2-28B7-E7A4-99CB-51EDDCC22D25}"/>
              </a:ext>
            </a:extLst>
          </p:cNvPr>
          <p:cNvSpPr>
            <a:spLocks noGrp="1"/>
          </p:cNvSpPr>
          <p:nvPr>
            <p:ph type="title"/>
          </p:nvPr>
        </p:nvSpPr>
        <p:spPr>
          <a:xfrm>
            <a:off x="2241725" y="4391526"/>
            <a:ext cx="9680719" cy="987565"/>
          </a:xfrm>
        </p:spPr>
        <p:txBody>
          <a:bodyPr>
            <a:normAutofit fontScale="90000"/>
          </a:bodyPr>
          <a:lstStyle>
            <a:lvl1pPr>
              <a:defRPr sz="4400">
                <a:solidFill>
                  <a:schemeClr val="bg1"/>
                </a:solidFill>
              </a:defRPr>
            </a:lvl1pPr>
          </a:lstStyle>
          <a:p>
            <a:endParaRPr lang="en-US" dirty="0"/>
          </a:p>
        </p:txBody>
      </p:sp>
      <p:sp>
        <p:nvSpPr>
          <p:cNvPr id="9" name="Text Placeholder 6">
            <a:extLst>
              <a:ext uri="{FF2B5EF4-FFF2-40B4-BE49-F238E27FC236}">
                <a16:creationId xmlns:a16="http://schemas.microsoft.com/office/drawing/2014/main" id="{9D494DB1-A158-DA9F-4B04-92D69852F2AE}"/>
              </a:ext>
            </a:extLst>
          </p:cNvPr>
          <p:cNvSpPr>
            <a:spLocks noGrp="1"/>
          </p:cNvSpPr>
          <p:nvPr>
            <p:ph type="body" idx="1"/>
          </p:nvPr>
        </p:nvSpPr>
        <p:spPr>
          <a:xfrm>
            <a:off x="2241725" y="5423076"/>
            <a:ext cx="6490519" cy="713029"/>
          </a:xfrm>
        </p:spPr>
        <p:txBody>
          <a:bodyPr>
            <a:normAutofit/>
          </a:bodyPr>
          <a:lstStyle>
            <a:lvl1pPr marL="0" indent="0">
              <a:buNone/>
              <a:defRPr sz="2400">
                <a:solidFill>
                  <a:schemeClr val="bg1"/>
                </a:solidFill>
              </a:defRPr>
            </a:lvl1pPr>
          </a:lstStyle>
          <a:p>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FA8C0585-1312-7DB0-29A0-B4C985E121A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06791" y="5447408"/>
            <a:ext cx="2915653" cy="795231"/>
          </a:xfrm>
          <a:prstGeom prst="rect">
            <a:avLst/>
          </a:prstGeom>
        </p:spPr>
      </p:pic>
      <p:sp>
        <p:nvSpPr>
          <p:cNvPr id="3" name="Footer Placeholder 4">
            <a:extLst>
              <a:ext uri="{FF2B5EF4-FFF2-40B4-BE49-F238E27FC236}">
                <a16:creationId xmlns:a16="http://schemas.microsoft.com/office/drawing/2014/main" id="{05606CC5-121D-2050-D91C-69CE7E9224FF}"/>
              </a:ext>
            </a:extLst>
          </p:cNvPr>
          <p:cNvSpPr>
            <a:spLocks noGrp="1"/>
          </p:cNvSpPr>
          <p:nvPr>
            <p:ph type="ftr" sz="quarter" idx="11"/>
          </p:nvPr>
        </p:nvSpPr>
        <p:spPr>
          <a:xfrm>
            <a:off x="229199" y="6362369"/>
            <a:ext cx="5515535" cy="365125"/>
          </a:xfrm>
        </p:spPr>
        <p:txBody>
          <a:bodyPr/>
          <a:lstStyle>
            <a:lvl1pPr>
              <a:defRPr>
                <a:solidFill>
                  <a:schemeClr val="bg1"/>
                </a:solidFill>
              </a:defRPr>
            </a:lvl1pPr>
          </a:lstStyle>
          <a:p>
            <a:r>
              <a:rPr lang="en-US" dirty="0"/>
              <a:t>© 2025 MyDirectives | Proprietary and Confidential | All Rights Reserved</a:t>
            </a:r>
          </a:p>
        </p:txBody>
      </p:sp>
    </p:spTree>
    <p:extLst>
      <p:ext uri="{BB962C8B-B14F-4D97-AF65-F5344CB8AC3E}">
        <p14:creationId xmlns:p14="http://schemas.microsoft.com/office/powerpoint/2010/main" val="2303104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MyD R-A 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DCDCBB-E5BC-115F-9E50-0102DABEC5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8" name="Flowchart: Process 17">
            <a:extLst>
              <a:ext uri="{FF2B5EF4-FFF2-40B4-BE49-F238E27FC236}">
                <a16:creationId xmlns:a16="http://schemas.microsoft.com/office/drawing/2014/main" id="{228E566D-DFE1-A279-D7E4-7D0951F15E88}"/>
              </a:ext>
            </a:extLst>
          </p:cNvPr>
          <p:cNvSpPr/>
          <p:nvPr userDrawn="1"/>
        </p:nvSpPr>
        <p:spPr>
          <a:xfrm>
            <a:off x="0" y="4271796"/>
            <a:ext cx="1894788" cy="1970843"/>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Process 9">
            <a:extLst>
              <a:ext uri="{FF2B5EF4-FFF2-40B4-BE49-F238E27FC236}">
                <a16:creationId xmlns:a16="http://schemas.microsoft.com/office/drawing/2014/main" id="{534F756D-94EF-A7CA-BB16-CBCC4F6C0F35}"/>
              </a:ext>
            </a:extLst>
          </p:cNvPr>
          <p:cNvSpPr/>
          <p:nvPr userDrawn="1"/>
        </p:nvSpPr>
        <p:spPr>
          <a:xfrm>
            <a:off x="2129589" y="4271796"/>
            <a:ext cx="10062411" cy="1970843"/>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5">
            <a:extLst>
              <a:ext uri="{FF2B5EF4-FFF2-40B4-BE49-F238E27FC236}">
                <a16:creationId xmlns:a16="http://schemas.microsoft.com/office/drawing/2014/main" id="{8D2074B2-28B7-E7A4-99CB-51EDDCC22D25}"/>
              </a:ext>
            </a:extLst>
          </p:cNvPr>
          <p:cNvSpPr>
            <a:spLocks noGrp="1"/>
          </p:cNvSpPr>
          <p:nvPr>
            <p:ph type="title"/>
          </p:nvPr>
        </p:nvSpPr>
        <p:spPr>
          <a:xfrm>
            <a:off x="2241725" y="4391526"/>
            <a:ext cx="9680719" cy="987565"/>
          </a:xfrm>
        </p:spPr>
        <p:txBody>
          <a:bodyPr>
            <a:normAutofit fontScale="90000"/>
          </a:bodyPr>
          <a:lstStyle>
            <a:lvl1pPr>
              <a:defRPr sz="4400">
                <a:solidFill>
                  <a:schemeClr val="bg1"/>
                </a:solidFill>
              </a:defRPr>
            </a:lvl1pPr>
          </a:lstStyle>
          <a:p>
            <a:endParaRPr lang="en-US" dirty="0"/>
          </a:p>
        </p:txBody>
      </p:sp>
      <p:sp>
        <p:nvSpPr>
          <p:cNvPr id="9" name="Text Placeholder 6">
            <a:extLst>
              <a:ext uri="{FF2B5EF4-FFF2-40B4-BE49-F238E27FC236}">
                <a16:creationId xmlns:a16="http://schemas.microsoft.com/office/drawing/2014/main" id="{9D494DB1-A158-DA9F-4B04-92D69852F2AE}"/>
              </a:ext>
            </a:extLst>
          </p:cNvPr>
          <p:cNvSpPr>
            <a:spLocks noGrp="1"/>
          </p:cNvSpPr>
          <p:nvPr>
            <p:ph type="body" idx="1"/>
          </p:nvPr>
        </p:nvSpPr>
        <p:spPr>
          <a:xfrm>
            <a:off x="2241725" y="5423076"/>
            <a:ext cx="6490519" cy="713029"/>
          </a:xfrm>
        </p:spPr>
        <p:txBody>
          <a:bodyPr>
            <a:normAutofit/>
          </a:bodyPr>
          <a:lstStyle>
            <a:lvl1pPr marL="0" indent="0">
              <a:buNone/>
              <a:defRPr sz="2400">
                <a:solidFill>
                  <a:schemeClr val="bg1"/>
                </a:solidFill>
              </a:defRPr>
            </a:lvl1pPr>
          </a:lstStyle>
          <a:p>
            <a:endParaRPr lang="en-US" dirty="0"/>
          </a:p>
        </p:txBody>
      </p:sp>
      <p:pic>
        <p:nvPicPr>
          <p:cNvPr id="2" name="Picture 1" descr="A black background with white text&#10;&#10;Description automatically generated">
            <a:extLst>
              <a:ext uri="{FF2B5EF4-FFF2-40B4-BE49-F238E27FC236}">
                <a16:creationId xmlns:a16="http://schemas.microsoft.com/office/drawing/2014/main" id="{FA8C0585-1312-7DB0-29A0-B4C985E121A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06791" y="5447408"/>
            <a:ext cx="2915653" cy="795231"/>
          </a:xfrm>
          <a:prstGeom prst="rect">
            <a:avLst/>
          </a:prstGeom>
        </p:spPr>
      </p:pic>
      <p:sp>
        <p:nvSpPr>
          <p:cNvPr id="3" name="Footer Placeholder 4">
            <a:extLst>
              <a:ext uri="{FF2B5EF4-FFF2-40B4-BE49-F238E27FC236}">
                <a16:creationId xmlns:a16="http://schemas.microsoft.com/office/drawing/2014/main" id="{05606CC5-121D-2050-D91C-69CE7E9224FF}"/>
              </a:ext>
            </a:extLst>
          </p:cNvPr>
          <p:cNvSpPr>
            <a:spLocks noGrp="1"/>
          </p:cNvSpPr>
          <p:nvPr>
            <p:ph type="ftr" sz="quarter" idx="11"/>
          </p:nvPr>
        </p:nvSpPr>
        <p:spPr>
          <a:xfrm>
            <a:off x="229199" y="6362369"/>
            <a:ext cx="5515535" cy="365125"/>
          </a:xfrm>
        </p:spPr>
        <p:txBody>
          <a:bodyPr/>
          <a:lstStyle>
            <a:lvl1pPr>
              <a:defRPr>
                <a:solidFill>
                  <a:schemeClr val="tx2"/>
                </a:solidFill>
              </a:defRPr>
            </a:lvl1pPr>
          </a:lstStyle>
          <a:p>
            <a:r>
              <a:rPr lang="en-US" dirty="0"/>
              <a:t>© 2025 MyDirectives | Proprietary and Confidential | All Rights Reserved</a:t>
            </a:r>
          </a:p>
        </p:txBody>
      </p:sp>
    </p:spTree>
    <p:extLst>
      <p:ext uri="{BB962C8B-B14F-4D97-AF65-F5344CB8AC3E}">
        <p14:creationId xmlns:p14="http://schemas.microsoft.com/office/powerpoint/2010/main" val="1967713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
        <p:cNvGrpSpPr/>
        <p:nvPr/>
      </p:nvGrpSpPr>
      <p:grpSpPr>
        <a:xfrm>
          <a:off x="0" y="0"/>
          <a:ext cx="0" cy="0"/>
          <a:chOff x="0" y="0"/>
          <a:chExt cx="0" cy="0"/>
        </a:xfrm>
      </p:grpSpPr>
      <p:pic>
        <p:nvPicPr>
          <p:cNvPr id="33" name="Google Shape;33;p5" descr="A black background with white text&#10;&#10;Description automatically generated"/>
          <p:cNvPicPr preferRelativeResize="0"/>
          <p:nvPr/>
        </p:nvPicPr>
        <p:blipFill rotWithShape="1">
          <a:blip r:embed="rId2">
            <a:alphaModFix/>
          </a:blip>
          <a:srcRect/>
          <a:stretch/>
        </p:blipFill>
        <p:spPr>
          <a:xfrm>
            <a:off x="19608796" y="12547600"/>
            <a:ext cx="3348417" cy="617056"/>
          </a:xfrm>
          <a:prstGeom prst="rect">
            <a:avLst/>
          </a:prstGeom>
          <a:noFill/>
          <a:ln>
            <a:noFill/>
          </a:ln>
        </p:spPr>
      </p:pic>
      <p:sp>
        <p:nvSpPr>
          <p:cNvPr id="34" name="Google Shape;34;p5"/>
          <p:cNvSpPr/>
          <p:nvPr/>
        </p:nvSpPr>
        <p:spPr>
          <a:xfrm>
            <a:off x="9676734" y="-3399"/>
            <a:ext cx="2514261" cy="6863644"/>
          </a:xfrm>
          <a:custGeom>
            <a:avLst/>
            <a:gdLst/>
            <a:ahLst/>
            <a:cxnLst/>
            <a:rect l="l" t="t" r="r" b="b"/>
            <a:pathLst>
              <a:path w="812800" h="2709333" extrusionOk="0">
                <a:moveTo>
                  <a:pt x="0" y="0"/>
                </a:moveTo>
                <a:lnTo>
                  <a:pt x="812800" y="0"/>
                </a:lnTo>
                <a:lnTo>
                  <a:pt x="812800" y="2709333"/>
                </a:lnTo>
                <a:lnTo>
                  <a:pt x="0" y="2709333"/>
                </a:lnTo>
                <a:close/>
              </a:path>
            </a:pathLst>
          </a:custGeom>
          <a:solidFill>
            <a:srgbClr val="0C2B15"/>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cxnSp>
        <p:nvCxnSpPr>
          <p:cNvPr id="36" name="Google Shape;36;p5"/>
          <p:cNvCxnSpPr/>
          <p:nvPr/>
        </p:nvCxnSpPr>
        <p:spPr>
          <a:xfrm>
            <a:off x="686528" y="1505200"/>
            <a:ext cx="2300800" cy="12400"/>
          </a:xfrm>
          <a:prstGeom prst="straightConnector1">
            <a:avLst/>
          </a:prstGeom>
          <a:noFill/>
          <a:ln w="38100" cap="flat" cmpd="sng">
            <a:solidFill>
              <a:srgbClr val="000000"/>
            </a:solidFill>
            <a:prstDash val="solid"/>
            <a:round/>
            <a:headEnd type="none" w="sm" len="sm"/>
            <a:tailEnd type="none" w="sm" len="sm"/>
          </a:ln>
        </p:spPr>
      </p:cxnSp>
      <p:pic>
        <p:nvPicPr>
          <p:cNvPr id="37" name="Google Shape;37;p5" descr="A black background with white text&#10;&#10;Description automatically generated"/>
          <p:cNvPicPr preferRelativeResize="0"/>
          <p:nvPr/>
        </p:nvPicPr>
        <p:blipFill rotWithShape="1">
          <a:blip r:embed="rId2">
            <a:alphaModFix/>
          </a:blip>
          <a:srcRect/>
          <a:stretch/>
        </p:blipFill>
        <p:spPr>
          <a:xfrm>
            <a:off x="9775533" y="6253367"/>
            <a:ext cx="2227867" cy="410567"/>
          </a:xfrm>
          <a:prstGeom prst="rect">
            <a:avLst/>
          </a:prstGeom>
          <a:noFill/>
          <a:ln>
            <a:noFill/>
          </a:ln>
        </p:spPr>
      </p:pic>
    </p:spTree>
    <p:extLst>
      <p:ext uri="{BB962C8B-B14F-4D97-AF65-F5344CB8AC3E}">
        <p14:creationId xmlns:p14="http://schemas.microsoft.com/office/powerpoint/2010/main" val="2583421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CBDD1-6C07-D566-3A48-204427DFE9C3}"/>
              </a:ext>
            </a:extLst>
          </p:cNvPr>
          <p:cNvSpPr>
            <a:spLocks noGrp="1"/>
          </p:cNvSpPr>
          <p:nvPr>
            <p:ph idx="1"/>
          </p:nvPr>
        </p:nvSpPr>
        <p:spPr>
          <a:xfrm>
            <a:off x="838200" y="1464817"/>
            <a:ext cx="10515600" cy="4547608"/>
          </a:xfrm>
        </p:spPr>
        <p:txBody>
          <a:bodyPr/>
          <a:lstStyle>
            <a:lvl1pPr>
              <a:defRPr>
                <a:solidFill>
                  <a:srgbClr val="59595C"/>
                </a:solidFill>
              </a:defRPr>
            </a:lvl1pPr>
            <a:lvl2pPr>
              <a:defRPr>
                <a:solidFill>
                  <a:srgbClr val="59595C"/>
                </a:solidFill>
              </a:defRPr>
            </a:lvl2pPr>
            <a:lvl3pPr>
              <a:defRPr>
                <a:solidFill>
                  <a:srgbClr val="59595C"/>
                </a:solidFill>
              </a:defRPr>
            </a:lvl3pPr>
            <a:lvl4pPr>
              <a:defRPr>
                <a:solidFill>
                  <a:srgbClr val="59595C"/>
                </a:solidFill>
              </a:defRPr>
            </a:lvl4pPr>
            <a:lvl5pPr>
              <a:defRPr>
                <a:solidFill>
                  <a:srgbClr val="5959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D2F993A-7ABA-DE22-1CBD-58E12A0C0FB0}"/>
              </a:ext>
            </a:extLst>
          </p:cNvPr>
          <p:cNvSpPr>
            <a:spLocks noGrp="1"/>
          </p:cNvSpPr>
          <p:nvPr>
            <p:ph type="ftr" sz="quarter" idx="11"/>
          </p:nvPr>
        </p:nvSpPr>
        <p:spPr>
          <a:xfrm>
            <a:off x="1267887" y="6409141"/>
            <a:ext cx="5515535" cy="365125"/>
          </a:xfrm>
          <a:prstGeom prst="rect">
            <a:avLst/>
          </a:prstGeom>
        </p:spPr>
        <p:txBody>
          <a:bodyPr/>
          <a:lstStyle>
            <a:lvl1pPr>
              <a:defRPr>
                <a:solidFill>
                  <a:schemeClr val="tx2"/>
                </a:solidFill>
              </a:defRPr>
            </a:lvl1pPr>
          </a:lstStyle>
          <a:p>
            <a:r>
              <a:rPr lang="en-US" dirty="0"/>
              <a:t>© 2025 MyDirectives | Proprietary and Confidential | All Rights Reserved</a:t>
            </a:r>
          </a:p>
        </p:txBody>
      </p:sp>
      <p:sp>
        <p:nvSpPr>
          <p:cNvPr id="6" name="Slide Number Placeholder 5">
            <a:extLst>
              <a:ext uri="{FF2B5EF4-FFF2-40B4-BE49-F238E27FC236}">
                <a16:creationId xmlns:a16="http://schemas.microsoft.com/office/drawing/2014/main" id="{B294B851-30D4-423F-0784-774CD8213C58}"/>
              </a:ext>
            </a:extLst>
          </p:cNvPr>
          <p:cNvSpPr>
            <a:spLocks noGrp="1"/>
          </p:cNvSpPr>
          <p:nvPr>
            <p:ph type="sldNum" sz="quarter" idx="12"/>
          </p:nvPr>
        </p:nvSpPr>
        <p:spPr>
          <a:xfrm>
            <a:off x="566566" y="6409142"/>
            <a:ext cx="528221" cy="365125"/>
          </a:xfrm>
        </p:spPr>
        <p:txBody>
          <a:bodyPr/>
          <a:lstStyle>
            <a:lvl1pPr algn="l">
              <a:defRPr>
                <a:solidFill>
                  <a:schemeClr val="tx2"/>
                </a:solidFill>
              </a:defRPr>
            </a:lvl1pPr>
          </a:lstStyle>
          <a:p>
            <a:fld id="{1D24591F-4E7B-4C90-BBBB-B8C63EE7D530}" type="slidenum">
              <a:rPr lang="en-US" smtClean="0"/>
              <a:pPr/>
              <a:t>‹#›</a:t>
            </a:fld>
            <a:endParaRPr lang="en-US" dirty="0"/>
          </a:p>
        </p:txBody>
      </p:sp>
      <p:sp>
        <p:nvSpPr>
          <p:cNvPr id="12" name="Title 1">
            <a:extLst>
              <a:ext uri="{FF2B5EF4-FFF2-40B4-BE49-F238E27FC236}">
                <a16:creationId xmlns:a16="http://schemas.microsoft.com/office/drawing/2014/main" id="{AEA972E6-0D0A-60B1-C456-A0A0B6F1ADFA}"/>
              </a:ext>
            </a:extLst>
          </p:cNvPr>
          <p:cNvSpPr>
            <a:spLocks noGrp="1"/>
          </p:cNvSpPr>
          <p:nvPr>
            <p:ph type="title"/>
          </p:nvPr>
        </p:nvSpPr>
        <p:spPr>
          <a:xfrm>
            <a:off x="566566" y="153795"/>
            <a:ext cx="10787233" cy="1067752"/>
          </a:xfrm>
        </p:spPr>
        <p:txBody>
          <a:bodyPr/>
          <a:lstStyle>
            <a:lvl1pPr>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A9F05A93-4109-17BE-D540-D0B14CB70FB1}"/>
              </a:ext>
            </a:extLst>
          </p:cNvPr>
          <p:cNvCxnSpPr>
            <a:cxnSpLocks/>
          </p:cNvCxnSpPr>
          <p:nvPr userDrawn="1"/>
        </p:nvCxnSpPr>
        <p:spPr>
          <a:xfrm>
            <a:off x="566566" y="1225935"/>
            <a:ext cx="9442992"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Picture 3" descr="A blue text on a black background&#10;&#10;Description automatically generated">
            <a:extLst>
              <a:ext uri="{FF2B5EF4-FFF2-40B4-BE49-F238E27FC236}">
                <a16:creationId xmlns:a16="http://schemas.microsoft.com/office/drawing/2014/main" id="{51D765DB-BCA5-6D2B-06ED-22B0E2F187C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009558" y="6276517"/>
            <a:ext cx="1955164" cy="533262"/>
          </a:xfrm>
          <a:prstGeom prst="rect">
            <a:avLst/>
          </a:prstGeom>
        </p:spPr>
      </p:pic>
      <p:cxnSp>
        <p:nvCxnSpPr>
          <p:cNvPr id="8" name="Straight Connector 7">
            <a:extLst>
              <a:ext uri="{FF2B5EF4-FFF2-40B4-BE49-F238E27FC236}">
                <a16:creationId xmlns:a16="http://schemas.microsoft.com/office/drawing/2014/main" id="{BB3FC9D3-6962-080E-75F7-00A823451F35}"/>
              </a:ext>
            </a:extLst>
          </p:cNvPr>
          <p:cNvCxnSpPr>
            <a:cxnSpLocks/>
          </p:cNvCxnSpPr>
          <p:nvPr userDrawn="1"/>
        </p:nvCxnSpPr>
        <p:spPr>
          <a:xfrm>
            <a:off x="566566" y="6445199"/>
            <a:ext cx="92698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645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AB6A6-2F6E-624D-4653-4C6E5757052B}"/>
              </a:ext>
            </a:extLst>
          </p:cNvPr>
          <p:cNvSpPr>
            <a:spLocks noGrp="1"/>
          </p:cNvSpPr>
          <p:nvPr>
            <p:ph type="title"/>
          </p:nvPr>
        </p:nvSpPr>
        <p:spPr>
          <a:xfrm>
            <a:off x="566566" y="153795"/>
            <a:ext cx="10787234" cy="1067752"/>
          </a:xfrm>
        </p:spPr>
        <p:txBody>
          <a:bodyPr/>
          <a:lstStyle>
            <a:lvl1pPr>
              <a:defRPr/>
            </a:lvl1pPr>
          </a:lstStyle>
          <a:p>
            <a:r>
              <a:rPr lang="en-US" dirty="0"/>
              <a:t>Click to edit Master title style</a:t>
            </a:r>
          </a:p>
        </p:txBody>
      </p:sp>
      <p:pic>
        <p:nvPicPr>
          <p:cNvPr id="5" name="Picture 4" descr="A blue text on a black background&#10;&#10;Description automatically generated">
            <a:extLst>
              <a:ext uri="{FF2B5EF4-FFF2-40B4-BE49-F238E27FC236}">
                <a16:creationId xmlns:a16="http://schemas.microsoft.com/office/drawing/2014/main" id="{CD988711-2160-CAE0-4A90-838CCAFA72B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009558" y="6276517"/>
            <a:ext cx="1955164" cy="533262"/>
          </a:xfrm>
          <a:prstGeom prst="rect">
            <a:avLst/>
          </a:prstGeom>
        </p:spPr>
      </p:pic>
      <p:cxnSp>
        <p:nvCxnSpPr>
          <p:cNvPr id="3" name="Straight Connector 2">
            <a:extLst>
              <a:ext uri="{FF2B5EF4-FFF2-40B4-BE49-F238E27FC236}">
                <a16:creationId xmlns:a16="http://schemas.microsoft.com/office/drawing/2014/main" id="{71B8A0B1-40D0-37E1-0B9E-981776BFAFD6}"/>
              </a:ext>
            </a:extLst>
          </p:cNvPr>
          <p:cNvCxnSpPr>
            <a:cxnSpLocks/>
          </p:cNvCxnSpPr>
          <p:nvPr userDrawn="1"/>
        </p:nvCxnSpPr>
        <p:spPr>
          <a:xfrm>
            <a:off x="566566" y="1225935"/>
            <a:ext cx="944299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752F548-047D-EE22-2C55-3ED8C3854F24}"/>
              </a:ext>
            </a:extLst>
          </p:cNvPr>
          <p:cNvCxnSpPr>
            <a:cxnSpLocks/>
          </p:cNvCxnSpPr>
          <p:nvPr userDrawn="1"/>
        </p:nvCxnSpPr>
        <p:spPr>
          <a:xfrm>
            <a:off x="566566" y="6445199"/>
            <a:ext cx="92698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5AD7358B-3F52-543D-F1F2-9A4CFF35652A}"/>
              </a:ext>
            </a:extLst>
          </p:cNvPr>
          <p:cNvSpPr>
            <a:spLocks noGrp="1"/>
          </p:cNvSpPr>
          <p:nvPr>
            <p:ph type="ftr" sz="quarter" idx="11"/>
          </p:nvPr>
        </p:nvSpPr>
        <p:spPr>
          <a:xfrm>
            <a:off x="1267887" y="6409141"/>
            <a:ext cx="5515535" cy="365125"/>
          </a:xfrm>
        </p:spPr>
        <p:txBody>
          <a:bodyPr/>
          <a:lstStyle>
            <a:lvl1pPr>
              <a:defRPr>
                <a:solidFill>
                  <a:schemeClr val="tx2"/>
                </a:solidFill>
              </a:defRPr>
            </a:lvl1pPr>
          </a:lstStyle>
          <a:p>
            <a:r>
              <a:rPr lang="en-US" dirty="0"/>
              <a:t>© 2025 MyDirectives | Proprietary and Confidential | All Rights Reserved</a:t>
            </a:r>
          </a:p>
        </p:txBody>
      </p:sp>
      <p:sp>
        <p:nvSpPr>
          <p:cNvPr id="12" name="Slide Number Placeholder 5">
            <a:extLst>
              <a:ext uri="{FF2B5EF4-FFF2-40B4-BE49-F238E27FC236}">
                <a16:creationId xmlns:a16="http://schemas.microsoft.com/office/drawing/2014/main" id="{9D599BCC-A83A-674B-C732-B1E680126FD4}"/>
              </a:ext>
            </a:extLst>
          </p:cNvPr>
          <p:cNvSpPr>
            <a:spLocks noGrp="1"/>
          </p:cNvSpPr>
          <p:nvPr>
            <p:ph type="sldNum" sz="quarter" idx="12"/>
          </p:nvPr>
        </p:nvSpPr>
        <p:spPr>
          <a:xfrm>
            <a:off x="566566" y="6409142"/>
            <a:ext cx="528221" cy="365125"/>
          </a:xfrm>
        </p:spPr>
        <p:txBody>
          <a:bodyPr/>
          <a:lstStyle>
            <a:lvl1pPr algn="l">
              <a:defRPr>
                <a:solidFill>
                  <a:schemeClr val="tx2"/>
                </a:solidFill>
              </a:defRPr>
            </a:lvl1pPr>
          </a:lstStyle>
          <a:p>
            <a:fld id="{1D24591F-4E7B-4C90-BBBB-B8C63EE7D530}" type="slidenum">
              <a:rPr lang="en-US" smtClean="0"/>
              <a:pPr/>
              <a:t>‹#›</a:t>
            </a:fld>
            <a:endParaRPr lang="en-US" dirty="0"/>
          </a:p>
        </p:txBody>
      </p:sp>
    </p:spTree>
    <p:extLst>
      <p:ext uri="{BB962C8B-B14F-4D97-AF65-F5344CB8AC3E}">
        <p14:creationId xmlns:p14="http://schemas.microsoft.com/office/powerpoint/2010/main" val="52929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6FC95A9-EB3B-F966-21CF-FE77B63925A5}"/>
              </a:ext>
            </a:extLst>
          </p:cNvPr>
          <p:cNvCxnSpPr>
            <a:cxnSpLocks/>
          </p:cNvCxnSpPr>
          <p:nvPr userDrawn="1"/>
        </p:nvCxnSpPr>
        <p:spPr>
          <a:xfrm>
            <a:off x="566566" y="1225935"/>
            <a:ext cx="944299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C96007-A318-3351-87D7-0538AD63DC06}"/>
              </a:ext>
            </a:extLst>
          </p:cNvPr>
          <p:cNvCxnSpPr>
            <a:cxnSpLocks/>
          </p:cNvCxnSpPr>
          <p:nvPr userDrawn="1"/>
        </p:nvCxnSpPr>
        <p:spPr>
          <a:xfrm>
            <a:off x="566566" y="6445199"/>
            <a:ext cx="92698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FCBDD1-6C07-D566-3A48-204427DFE9C3}"/>
              </a:ext>
            </a:extLst>
          </p:cNvPr>
          <p:cNvSpPr>
            <a:spLocks noGrp="1"/>
          </p:cNvSpPr>
          <p:nvPr>
            <p:ph idx="1"/>
          </p:nvPr>
        </p:nvSpPr>
        <p:spPr>
          <a:xfrm>
            <a:off x="5211192" y="1464817"/>
            <a:ext cx="6142608" cy="4547608"/>
          </a:xfrm>
        </p:spPr>
        <p:txBody>
          <a:bodyPr/>
          <a:lstStyle>
            <a:lvl1pPr>
              <a:lnSpc>
                <a:spcPct val="100000"/>
              </a:lnSpc>
              <a:spcBef>
                <a:spcPts val="0"/>
              </a:spcBef>
              <a:spcAft>
                <a:spcPts val="600"/>
              </a:spcAft>
              <a:defRPr>
                <a:solidFill>
                  <a:srgbClr val="59595C"/>
                </a:solidFill>
              </a:defRPr>
            </a:lvl1pPr>
            <a:lvl2pPr>
              <a:lnSpc>
                <a:spcPct val="100000"/>
              </a:lnSpc>
              <a:spcBef>
                <a:spcPts val="0"/>
              </a:spcBef>
              <a:spcAft>
                <a:spcPts val="600"/>
              </a:spcAft>
              <a:defRPr>
                <a:solidFill>
                  <a:srgbClr val="59595C"/>
                </a:solidFill>
              </a:defRPr>
            </a:lvl2pPr>
            <a:lvl3pPr>
              <a:lnSpc>
                <a:spcPct val="100000"/>
              </a:lnSpc>
              <a:spcBef>
                <a:spcPts val="0"/>
              </a:spcBef>
              <a:spcAft>
                <a:spcPts val="600"/>
              </a:spcAft>
              <a:defRPr>
                <a:solidFill>
                  <a:srgbClr val="59595C"/>
                </a:solidFill>
              </a:defRPr>
            </a:lvl3pPr>
            <a:lvl4pPr>
              <a:lnSpc>
                <a:spcPct val="100000"/>
              </a:lnSpc>
              <a:spcBef>
                <a:spcPts val="0"/>
              </a:spcBef>
              <a:spcAft>
                <a:spcPts val="600"/>
              </a:spcAft>
              <a:defRPr>
                <a:solidFill>
                  <a:srgbClr val="59595C"/>
                </a:solidFill>
              </a:defRPr>
            </a:lvl4pPr>
            <a:lvl5pPr>
              <a:lnSpc>
                <a:spcPct val="100000"/>
              </a:lnSpc>
              <a:spcBef>
                <a:spcPts val="0"/>
              </a:spcBef>
              <a:spcAft>
                <a:spcPts val="600"/>
              </a:spcAft>
              <a:defRPr>
                <a:solidFill>
                  <a:srgbClr val="5959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EA972E6-0D0A-60B1-C456-A0A0B6F1ADFA}"/>
              </a:ext>
            </a:extLst>
          </p:cNvPr>
          <p:cNvSpPr>
            <a:spLocks noGrp="1"/>
          </p:cNvSpPr>
          <p:nvPr>
            <p:ph type="title"/>
          </p:nvPr>
        </p:nvSpPr>
        <p:spPr>
          <a:xfrm>
            <a:off x="566566" y="153795"/>
            <a:ext cx="10787234" cy="1067752"/>
          </a:xfrm>
        </p:spPr>
        <p:txBody>
          <a:bodyPr/>
          <a:lstStyle>
            <a:lvl1pPr>
              <a:defRPr/>
            </a:lvl1pPr>
          </a:lstStyle>
          <a:p>
            <a:r>
              <a:rPr lang="en-US" dirty="0"/>
              <a:t>Click to edit Master title style</a:t>
            </a:r>
          </a:p>
        </p:txBody>
      </p:sp>
      <p:sp>
        <p:nvSpPr>
          <p:cNvPr id="4" name="Picture Placeholder 3">
            <a:extLst>
              <a:ext uri="{FF2B5EF4-FFF2-40B4-BE49-F238E27FC236}">
                <a16:creationId xmlns:a16="http://schemas.microsoft.com/office/drawing/2014/main" id="{F182E483-0B06-0BFB-704C-5DD5244B84E2}"/>
              </a:ext>
            </a:extLst>
          </p:cNvPr>
          <p:cNvSpPr>
            <a:spLocks noGrp="1"/>
          </p:cNvSpPr>
          <p:nvPr>
            <p:ph type="pic" sz="quarter" idx="13"/>
          </p:nvPr>
        </p:nvSpPr>
        <p:spPr>
          <a:xfrm>
            <a:off x="-588" y="1293431"/>
            <a:ext cx="4802188" cy="5075494"/>
          </a:xfrm>
        </p:spPr>
        <p:txBody>
          <a:bodyPr/>
          <a:lstStyle/>
          <a:p>
            <a:endParaRPr lang="en-US" dirty="0"/>
          </a:p>
        </p:txBody>
      </p:sp>
      <p:pic>
        <p:nvPicPr>
          <p:cNvPr id="8" name="Picture 7" descr="A blue text on a black background&#10;&#10;Description automatically generated">
            <a:extLst>
              <a:ext uri="{FF2B5EF4-FFF2-40B4-BE49-F238E27FC236}">
                <a16:creationId xmlns:a16="http://schemas.microsoft.com/office/drawing/2014/main" id="{FD5D7700-FE68-3DBF-A1AB-4984D5CFCD7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009558" y="6276517"/>
            <a:ext cx="1955164" cy="533262"/>
          </a:xfrm>
          <a:prstGeom prst="rect">
            <a:avLst/>
          </a:prstGeom>
        </p:spPr>
      </p:pic>
      <p:sp>
        <p:nvSpPr>
          <p:cNvPr id="18" name="Footer Placeholder 4">
            <a:extLst>
              <a:ext uri="{FF2B5EF4-FFF2-40B4-BE49-F238E27FC236}">
                <a16:creationId xmlns:a16="http://schemas.microsoft.com/office/drawing/2014/main" id="{0FA9DD0C-83BE-54EB-14A7-50799D697E71}"/>
              </a:ext>
            </a:extLst>
          </p:cNvPr>
          <p:cNvSpPr>
            <a:spLocks noGrp="1"/>
          </p:cNvSpPr>
          <p:nvPr>
            <p:ph type="ftr" sz="quarter" idx="11"/>
          </p:nvPr>
        </p:nvSpPr>
        <p:spPr>
          <a:xfrm>
            <a:off x="1267887" y="6409141"/>
            <a:ext cx="5515535" cy="365125"/>
          </a:xfrm>
        </p:spPr>
        <p:txBody>
          <a:bodyPr/>
          <a:lstStyle>
            <a:lvl1pPr>
              <a:defRPr>
                <a:solidFill>
                  <a:schemeClr val="tx2"/>
                </a:solidFill>
              </a:defRPr>
            </a:lvl1pPr>
          </a:lstStyle>
          <a:p>
            <a:r>
              <a:rPr lang="en-US" dirty="0"/>
              <a:t>© 2025 MyDirectives | Proprietary and Confidential | All Rights Reserved</a:t>
            </a:r>
          </a:p>
        </p:txBody>
      </p:sp>
      <p:sp>
        <p:nvSpPr>
          <p:cNvPr id="19" name="Slide Number Placeholder 5">
            <a:extLst>
              <a:ext uri="{FF2B5EF4-FFF2-40B4-BE49-F238E27FC236}">
                <a16:creationId xmlns:a16="http://schemas.microsoft.com/office/drawing/2014/main" id="{4CBCC344-8BE1-9662-122D-FFC9DCE51337}"/>
              </a:ext>
            </a:extLst>
          </p:cNvPr>
          <p:cNvSpPr>
            <a:spLocks noGrp="1"/>
          </p:cNvSpPr>
          <p:nvPr>
            <p:ph type="sldNum" sz="quarter" idx="12"/>
          </p:nvPr>
        </p:nvSpPr>
        <p:spPr>
          <a:xfrm>
            <a:off x="566566" y="6409142"/>
            <a:ext cx="528221" cy="365125"/>
          </a:xfrm>
        </p:spPr>
        <p:txBody>
          <a:bodyPr/>
          <a:lstStyle>
            <a:lvl1pPr algn="l">
              <a:defRPr>
                <a:solidFill>
                  <a:schemeClr val="tx2"/>
                </a:solidFill>
              </a:defRPr>
            </a:lvl1pPr>
          </a:lstStyle>
          <a:p>
            <a:fld id="{1D24591F-4E7B-4C90-BBBB-B8C63EE7D530}" type="slidenum">
              <a:rPr lang="en-US" smtClean="0"/>
              <a:pPr/>
              <a:t>‹#›</a:t>
            </a:fld>
            <a:endParaRPr lang="en-US" dirty="0"/>
          </a:p>
        </p:txBody>
      </p:sp>
    </p:spTree>
    <p:extLst>
      <p:ext uri="{BB962C8B-B14F-4D97-AF65-F5344CB8AC3E}">
        <p14:creationId xmlns:p14="http://schemas.microsoft.com/office/powerpoint/2010/main" val="2958948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CBDD1-6C07-D566-3A48-204427DFE9C3}"/>
              </a:ext>
            </a:extLst>
          </p:cNvPr>
          <p:cNvSpPr>
            <a:spLocks noGrp="1"/>
          </p:cNvSpPr>
          <p:nvPr>
            <p:ph idx="1"/>
          </p:nvPr>
        </p:nvSpPr>
        <p:spPr>
          <a:xfrm>
            <a:off x="5764645" y="2868077"/>
            <a:ext cx="6142608" cy="3375757"/>
          </a:xfrm>
        </p:spPr>
        <p:txBody>
          <a:bodyPr/>
          <a:lstStyle>
            <a:lvl1pPr>
              <a:lnSpc>
                <a:spcPct val="100000"/>
              </a:lnSpc>
              <a:spcBef>
                <a:spcPts val="0"/>
              </a:spcBef>
              <a:spcAft>
                <a:spcPts val="600"/>
              </a:spcAft>
              <a:defRPr>
                <a:solidFill>
                  <a:srgbClr val="59595C"/>
                </a:solidFill>
              </a:defRPr>
            </a:lvl1pPr>
            <a:lvl2pPr>
              <a:lnSpc>
                <a:spcPct val="100000"/>
              </a:lnSpc>
              <a:spcBef>
                <a:spcPts val="0"/>
              </a:spcBef>
              <a:spcAft>
                <a:spcPts val="600"/>
              </a:spcAft>
              <a:defRPr>
                <a:solidFill>
                  <a:srgbClr val="59595C"/>
                </a:solidFill>
              </a:defRPr>
            </a:lvl2pPr>
            <a:lvl3pPr>
              <a:lnSpc>
                <a:spcPct val="100000"/>
              </a:lnSpc>
              <a:spcBef>
                <a:spcPts val="0"/>
              </a:spcBef>
              <a:spcAft>
                <a:spcPts val="600"/>
              </a:spcAft>
              <a:defRPr>
                <a:solidFill>
                  <a:srgbClr val="59595C"/>
                </a:solidFill>
              </a:defRPr>
            </a:lvl3pPr>
            <a:lvl4pPr>
              <a:lnSpc>
                <a:spcPct val="100000"/>
              </a:lnSpc>
              <a:spcBef>
                <a:spcPts val="0"/>
              </a:spcBef>
              <a:spcAft>
                <a:spcPts val="600"/>
              </a:spcAft>
              <a:defRPr>
                <a:solidFill>
                  <a:srgbClr val="59595C"/>
                </a:solidFill>
              </a:defRPr>
            </a:lvl4pPr>
            <a:lvl5pPr>
              <a:lnSpc>
                <a:spcPct val="100000"/>
              </a:lnSpc>
              <a:spcBef>
                <a:spcPts val="0"/>
              </a:spcBef>
              <a:spcAft>
                <a:spcPts val="600"/>
              </a:spcAft>
              <a:defRPr>
                <a:solidFill>
                  <a:srgbClr val="5959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EA972E6-0D0A-60B1-C456-A0A0B6F1ADFA}"/>
              </a:ext>
            </a:extLst>
          </p:cNvPr>
          <p:cNvSpPr>
            <a:spLocks noGrp="1"/>
          </p:cNvSpPr>
          <p:nvPr>
            <p:ph type="title"/>
          </p:nvPr>
        </p:nvSpPr>
        <p:spPr>
          <a:xfrm>
            <a:off x="5764645" y="1537763"/>
            <a:ext cx="6142608" cy="1067752"/>
          </a:xfrm>
        </p:spPr>
        <p:txBody>
          <a:bodyPr/>
          <a:lstStyle>
            <a:lvl1pPr>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A9F05A93-4109-17BE-D540-D0B14CB70FB1}"/>
              </a:ext>
            </a:extLst>
          </p:cNvPr>
          <p:cNvCxnSpPr>
            <a:cxnSpLocks/>
          </p:cNvCxnSpPr>
          <p:nvPr userDrawn="1"/>
        </p:nvCxnSpPr>
        <p:spPr>
          <a:xfrm flipV="1">
            <a:off x="5764645" y="1452957"/>
            <a:ext cx="6142608" cy="4388"/>
          </a:xfrm>
          <a:prstGeom prst="line">
            <a:avLst/>
          </a:prstGeom>
          <a:ln w="12700">
            <a:solidFill>
              <a:srgbClr val="0095CA"/>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F182E483-0B06-0BFB-704C-5DD5244B84E2}"/>
              </a:ext>
            </a:extLst>
          </p:cNvPr>
          <p:cNvSpPr>
            <a:spLocks noGrp="1"/>
          </p:cNvSpPr>
          <p:nvPr>
            <p:ph type="pic" sz="quarter" idx="13"/>
          </p:nvPr>
        </p:nvSpPr>
        <p:spPr>
          <a:xfrm>
            <a:off x="-1" y="0"/>
            <a:ext cx="5451823" cy="6858000"/>
          </a:xfrm>
        </p:spPr>
        <p:txBody>
          <a:bodyPr/>
          <a:lstStyle/>
          <a:p>
            <a:endParaRPr lang="en-US" dirty="0"/>
          </a:p>
        </p:txBody>
      </p:sp>
      <p:pic>
        <p:nvPicPr>
          <p:cNvPr id="8" name="Picture 7" descr="A blue text on a black background&#10;&#10;Description automatically generated">
            <a:extLst>
              <a:ext uri="{FF2B5EF4-FFF2-40B4-BE49-F238E27FC236}">
                <a16:creationId xmlns:a16="http://schemas.microsoft.com/office/drawing/2014/main" id="{FD3FB3EA-48E1-86B1-5C17-0009CE82307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037394" y="256156"/>
            <a:ext cx="3982803" cy="1086291"/>
          </a:xfrm>
          <a:prstGeom prst="rect">
            <a:avLst/>
          </a:prstGeom>
        </p:spPr>
      </p:pic>
      <p:sp>
        <p:nvSpPr>
          <p:cNvPr id="2" name="Footer Placeholder 4">
            <a:extLst>
              <a:ext uri="{FF2B5EF4-FFF2-40B4-BE49-F238E27FC236}">
                <a16:creationId xmlns:a16="http://schemas.microsoft.com/office/drawing/2014/main" id="{9D392F7D-7EAC-7BCF-55DC-3C745BD898B1}"/>
              </a:ext>
            </a:extLst>
          </p:cNvPr>
          <p:cNvSpPr>
            <a:spLocks noGrp="1"/>
          </p:cNvSpPr>
          <p:nvPr>
            <p:ph type="ftr" sz="quarter" idx="11"/>
          </p:nvPr>
        </p:nvSpPr>
        <p:spPr>
          <a:xfrm>
            <a:off x="100825" y="6441594"/>
            <a:ext cx="5265260" cy="365125"/>
          </a:xfrm>
        </p:spPr>
        <p:txBody>
          <a:bodyPr/>
          <a:lstStyle>
            <a:lvl1pPr>
              <a:defRPr>
                <a:solidFill>
                  <a:schemeClr val="tx2"/>
                </a:solidFill>
              </a:defRPr>
            </a:lvl1pPr>
          </a:lstStyle>
          <a:p>
            <a:r>
              <a:rPr lang="en-US" dirty="0"/>
              <a:t>© 2025 MyDirectives | Proprietary and Confidential | All Rights Reserved</a:t>
            </a:r>
          </a:p>
        </p:txBody>
      </p:sp>
    </p:spTree>
    <p:extLst>
      <p:ext uri="{BB962C8B-B14F-4D97-AF65-F5344CB8AC3E}">
        <p14:creationId xmlns:p14="http://schemas.microsoft.com/office/powerpoint/2010/main" val="322784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86F174-5C43-8599-6188-046C7B0AEF7A}"/>
              </a:ext>
            </a:extLst>
          </p:cNvPr>
          <p:cNvSpPr>
            <a:spLocks noGrp="1"/>
          </p:cNvSpPr>
          <p:nvPr>
            <p:ph sz="half" idx="1"/>
          </p:nvPr>
        </p:nvSpPr>
        <p:spPr>
          <a:xfrm>
            <a:off x="838200" y="1544718"/>
            <a:ext cx="5181600" cy="4632246"/>
          </a:xfrm>
        </p:spPr>
        <p:txBody>
          <a:bodyPr/>
          <a:lstStyle>
            <a:lvl1pPr>
              <a:defRPr>
                <a:solidFill>
                  <a:srgbClr val="59595C"/>
                </a:solidFill>
              </a:defRPr>
            </a:lvl1pPr>
            <a:lvl2pPr>
              <a:defRPr>
                <a:solidFill>
                  <a:srgbClr val="59595C"/>
                </a:solidFill>
              </a:defRPr>
            </a:lvl2pPr>
            <a:lvl3pPr>
              <a:defRPr>
                <a:solidFill>
                  <a:srgbClr val="59595C"/>
                </a:solidFill>
              </a:defRPr>
            </a:lvl3pPr>
            <a:lvl4pPr>
              <a:defRPr>
                <a:solidFill>
                  <a:srgbClr val="59595C"/>
                </a:solidFill>
              </a:defRPr>
            </a:lvl4pPr>
            <a:lvl5pPr>
              <a:defRPr>
                <a:solidFill>
                  <a:srgbClr val="5959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3C058D9-0960-D8DF-C463-CBFEDAEC3A2C}"/>
              </a:ext>
            </a:extLst>
          </p:cNvPr>
          <p:cNvSpPr>
            <a:spLocks noGrp="1"/>
          </p:cNvSpPr>
          <p:nvPr>
            <p:ph sz="half" idx="2"/>
          </p:nvPr>
        </p:nvSpPr>
        <p:spPr>
          <a:xfrm>
            <a:off x="6172200" y="1544718"/>
            <a:ext cx="5181600" cy="4632246"/>
          </a:xfrm>
        </p:spPr>
        <p:txBody>
          <a:bodyPr/>
          <a:lstStyle>
            <a:lvl1pPr>
              <a:defRPr>
                <a:solidFill>
                  <a:srgbClr val="59595C"/>
                </a:solidFill>
              </a:defRPr>
            </a:lvl1pPr>
            <a:lvl2pPr>
              <a:defRPr>
                <a:solidFill>
                  <a:srgbClr val="59595C"/>
                </a:solidFill>
              </a:defRPr>
            </a:lvl2pPr>
            <a:lvl3pPr>
              <a:defRPr>
                <a:solidFill>
                  <a:srgbClr val="59595C"/>
                </a:solidFill>
              </a:defRPr>
            </a:lvl3pPr>
            <a:lvl4pPr>
              <a:defRPr>
                <a:solidFill>
                  <a:srgbClr val="59595C"/>
                </a:solidFill>
              </a:defRPr>
            </a:lvl4pPr>
            <a:lvl5pPr>
              <a:defRPr>
                <a:solidFill>
                  <a:srgbClr val="5959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F2422CEB-2B46-AA4B-B49B-09F7FEB45517}"/>
              </a:ext>
            </a:extLst>
          </p:cNvPr>
          <p:cNvSpPr>
            <a:spLocks noGrp="1"/>
          </p:cNvSpPr>
          <p:nvPr>
            <p:ph type="title"/>
          </p:nvPr>
        </p:nvSpPr>
        <p:spPr>
          <a:xfrm>
            <a:off x="566566" y="153795"/>
            <a:ext cx="10787234" cy="1067752"/>
          </a:xfrm>
        </p:spPr>
        <p:txBody>
          <a:bodyPr/>
          <a:lstStyle>
            <a:lvl1pPr>
              <a:defRPr/>
            </a:lvl1pPr>
          </a:lstStyle>
          <a:p>
            <a:r>
              <a:rPr lang="en-US" dirty="0"/>
              <a:t>Click to edit Master title style</a:t>
            </a:r>
          </a:p>
        </p:txBody>
      </p:sp>
      <p:pic>
        <p:nvPicPr>
          <p:cNvPr id="12" name="Picture 11" descr="A blue text on a black background&#10;&#10;Description automatically generated">
            <a:extLst>
              <a:ext uri="{FF2B5EF4-FFF2-40B4-BE49-F238E27FC236}">
                <a16:creationId xmlns:a16="http://schemas.microsoft.com/office/drawing/2014/main" id="{02AC8945-D41C-1099-F9D7-C5C544CF9F9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009558" y="6276517"/>
            <a:ext cx="1955164" cy="533262"/>
          </a:xfrm>
          <a:prstGeom prst="rect">
            <a:avLst/>
          </a:prstGeom>
        </p:spPr>
      </p:pic>
      <p:cxnSp>
        <p:nvCxnSpPr>
          <p:cNvPr id="13" name="Straight Connector 12">
            <a:extLst>
              <a:ext uri="{FF2B5EF4-FFF2-40B4-BE49-F238E27FC236}">
                <a16:creationId xmlns:a16="http://schemas.microsoft.com/office/drawing/2014/main" id="{5CC32DF6-366C-F011-EBB8-C57634DE6FF8}"/>
              </a:ext>
            </a:extLst>
          </p:cNvPr>
          <p:cNvCxnSpPr>
            <a:cxnSpLocks/>
          </p:cNvCxnSpPr>
          <p:nvPr userDrawn="1"/>
        </p:nvCxnSpPr>
        <p:spPr>
          <a:xfrm>
            <a:off x="566566" y="1225935"/>
            <a:ext cx="944299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B0CB4C-81CD-5DD4-4970-B9AE5C900A57}"/>
              </a:ext>
            </a:extLst>
          </p:cNvPr>
          <p:cNvCxnSpPr>
            <a:cxnSpLocks/>
          </p:cNvCxnSpPr>
          <p:nvPr userDrawn="1"/>
        </p:nvCxnSpPr>
        <p:spPr>
          <a:xfrm>
            <a:off x="566566" y="6445199"/>
            <a:ext cx="92698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8D8886C0-4A32-423B-AA14-BD9959C99DF2}"/>
              </a:ext>
            </a:extLst>
          </p:cNvPr>
          <p:cNvSpPr>
            <a:spLocks noGrp="1"/>
          </p:cNvSpPr>
          <p:nvPr>
            <p:ph type="ftr" sz="quarter" idx="11"/>
          </p:nvPr>
        </p:nvSpPr>
        <p:spPr>
          <a:xfrm>
            <a:off x="1267887" y="6409141"/>
            <a:ext cx="5515535" cy="365125"/>
          </a:xfrm>
        </p:spPr>
        <p:txBody>
          <a:bodyPr/>
          <a:lstStyle>
            <a:lvl1pPr>
              <a:defRPr>
                <a:solidFill>
                  <a:schemeClr val="tx2"/>
                </a:solidFill>
              </a:defRPr>
            </a:lvl1pPr>
          </a:lstStyle>
          <a:p>
            <a:r>
              <a:rPr lang="en-US" dirty="0"/>
              <a:t>© 2025 MyDirectives | Proprietary and Confidential | All Rights Reserved</a:t>
            </a:r>
          </a:p>
        </p:txBody>
      </p:sp>
      <p:sp>
        <p:nvSpPr>
          <p:cNvPr id="18" name="Slide Number Placeholder 5">
            <a:extLst>
              <a:ext uri="{FF2B5EF4-FFF2-40B4-BE49-F238E27FC236}">
                <a16:creationId xmlns:a16="http://schemas.microsoft.com/office/drawing/2014/main" id="{E2997346-FE18-8699-B49F-165485FB2096}"/>
              </a:ext>
            </a:extLst>
          </p:cNvPr>
          <p:cNvSpPr>
            <a:spLocks noGrp="1"/>
          </p:cNvSpPr>
          <p:nvPr>
            <p:ph type="sldNum" sz="quarter" idx="12"/>
          </p:nvPr>
        </p:nvSpPr>
        <p:spPr>
          <a:xfrm>
            <a:off x="566566" y="6409142"/>
            <a:ext cx="528221" cy="365125"/>
          </a:xfrm>
        </p:spPr>
        <p:txBody>
          <a:bodyPr/>
          <a:lstStyle>
            <a:lvl1pPr algn="l">
              <a:defRPr>
                <a:solidFill>
                  <a:schemeClr val="tx2"/>
                </a:solidFill>
              </a:defRPr>
            </a:lvl1pPr>
          </a:lstStyle>
          <a:p>
            <a:fld id="{1D24591F-4E7B-4C90-BBBB-B8C63EE7D530}" type="slidenum">
              <a:rPr lang="en-US" smtClean="0"/>
              <a:pPr/>
              <a:t>‹#›</a:t>
            </a:fld>
            <a:endParaRPr lang="en-US" dirty="0"/>
          </a:p>
        </p:txBody>
      </p:sp>
    </p:spTree>
    <p:extLst>
      <p:ext uri="{BB962C8B-B14F-4D97-AF65-F5344CB8AC3E}">
        <p14:creationId xmlns:p14="http://schemas.microsoft.com/office/powerpoint/2010/main" val="2119497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2" name="Picture 11" descr="A blue text on a black background&#10;&#10;Description automatically generated">
            <a:extLst>
              <a:ext uri="{FF2B5EF4-FFF2-40B4-BE49-F238E27FC236}">
                <a16:creationId xmlns:a16="http://schemas.microsoft.com/office/drawing/2014/main" id="{D1736815-4D09-8DA3-660C-555F7076BAD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009558" y="6276517"/>
            <a:ext cx="1955164" cy="533262"/>
          </a:xfrm>
          <a:prstGeom prst="rect">
            <a:avLst/>
          </a:prstGeom>
        </p:spPr>
      </p:pic>
      <p:cxnSp>
        <p:nvCxnSpPr>
          <p:cNvPr id="14" name="Straight Connector 13">
            <a:extLst>
              <a:ext uri="{FF2B5EF4-FFF2-40B4-BE49-F238E27FC236}">
                <a16:creationId xmlns:a16="http://schemas.microsoft.com/office/drawing/2014/main" id="{07F7C420-62AC-446D-A986-8820C034AA91}"/>
              </a:ext>
            </a:extLst>
          </p:cNvPr>
          <p:cNvCxnSpPr>
            <a:cxnSpLocks/>
          </p:cNvCxnSpPr>
          <p:nvPr userDrawn="1"/>
        </p:nvCxnSpPr>
        <p:spPr>
          <a:xfrm>
            <a:off x="566566" y="6445199"/>
            <a:ext cx="92698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A08372C7-7FFD-914B-33C2-0FE640682A95}"/>
              </a:ext>
            </a:extLst>
          </p:cNvPr>
          <p:cNvSpPr>
            <a:spLocks noGrp="1"/>
          </p:cNvSpPr>
          <p:nvPr>
            <p:ph type="ftr" sz="quarter" idx="11"/>
          </p:nvPr>
        </p:nvSpPr>
        <p:spPr>
          <a:xfrm>
            <a:off x="1267887" y="6409141"/>
            <a:ext cx="5515535" cy="365125"/>
          </a:xfrm>
        </p:spPr>
        <p:txBody>
          <a:bodyPr/>
          <a:lstStyle>
            <a:lvl1pPr>
              <a:defRPr>
                <a:solidFill>
                  <a:schemeClr val="tx2"/>
                </a:solidFill>
              </a:defRPr>
            </a:lvl1pPr>
          </a:lstStyle>
          <a:p>
            <a:r>
              <a:rPr lang="en-US" dirty="0"/>
              <a:t>© 2025 MyDirectives | Proprietary and Confidential | All Rights Reserved</a:t>
            </a:r>
          </a:p>
        </p:txBody>
      </p:sp>
      <p:sp>
        <p:nvSpPr>
          <p:cNvPr id="18" name="Slide Number Placeholder 5">
            <a:extLst>
              <a:ext uri="{FF2B5EF4-FFF2-40B4-BE49-F238E27FC236}">
                <a16:creationId xmlns:a16="http://schemas.microsoft.com/office/drawing/2014/main" id="{43A84794-B09A-2059-C8D0-288FE2B0A86B}"/>
              </a:ext>
            </a:extLst>
          </p:cNvPr>
          <p:cNvSpPr>
            <a:spLocks noGrp="1"/>
          </p:cNvSpPr>
          <p:nvPr>
            <p:ph type="sldNum" sz="quarter" idx="12"/>
          </p:nvPr>
        </p:nvSpPr>
        <p:spPr>
          <a:xfrm>
            <a:off x="566566" y="6409142"/>
            <a:ext cx="528221" cy="365125"/>
          </a:xfrm>
        </p:spPr>
        <p:txBody>
          <a:bodyPr/>
          <a:lstStyle>
            <a:lvl1pPr algn="l">
              <a:defRPr>
                <a:solidFill>
                  <a:schemeClr val="tx2"/>
                </a:solidFill>
              </a:defRPr>
            </a:lvl1pPr>
          </a:lstStyle>
          <a:p>
            <a:fld id="{1D24591F-4E7B-4C90-BBBB-B8C63EE7D530}" type="slidenum">
              <a:rPr lang="en-US" smtClean="0"/>
              <a:pPr/>
              <a:t>‹#›</a:t>
            </a:fld>
            <a:endParaRPr lang="en-US" dirty="0"/>
          </a:p>
        </p:txBody>
      </p:sp>
    </p:spTree>
    <p:extLst>
      <p:ext uri="{BB962C8B-B14F-4D97-AF65-F5344CB8AC3E}">
        <p14:creationId xmlns:p14="http://schemas.microsoft.com/office/powerpoint/2010/main" val="88733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F878D-8F10-2B7F-EA50-BE03C6684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A39112-D17A-6492-95CB-96FEE349C6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14646F-A329-0D20-8C6F-8749C1B31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A blue text on a black background&#10;&#10;Description automatically generated">
            <a:extLst>
              <a:ext uri="{FF2B5EF4-FFF2-40B4-BE49-F238E27FC236}">
                <a16:creationId xmlns:a16="http://schemas.microsoft.com/office/drawing/2014/main" id="{C39F89D4-E3F2-1798-AA13-B91C9CDC35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009558" y="6276517"/>
            <a:ext cx="1955164" cy="533262"/>
          </a:xfrm>
          <a:prstGeom prst="rect">
            <a:avLst/>
          </a:prstGeom>
        </p:spPr>
      </p:pic>
      <p:cxnSp>
        <p:nvCxnSpPr>
          <p:cNvPr id="11" name="Straight Connector 10">
            <a:extLst>
              <a:ext uri="{FF2B5EF4-FFF2-40B4-BE49-F238E27FC236}">
                <a16:creationId xmlns:a16="http://schemas.microsoft.com/office/drawing/2014/main" id="{9822AF0A-434F-A4D0-3CB0-8682BE6AD51D}"/>
              </a:ext>
            </a:extLst>
          </p:cNvPr>
          <p:cNvCxnSpPr>
            <a:cxnSpLocks/>
          </p:cNvCxnSpPr>
          <p:nvPr userDrawn="1"/>
        </p:nvCxnSpPr>
        <p:spPr>
          <a:xfrm>
            <a:off x="566566" y="6445199"/>
            <a:ext cx="92698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3CD315EB-82E3-3BE5-0AE0-87D4BE236B7F}"/>
              </a:ext>
            </a:extLst>
          </p:cNvPr>
          <p:cNvSpPr>
            <a:spLocks noGrp="1"/>
          </p:cNvSpPr>
          <p:nvPr>
            <p:ph type="ftr" sz="quarter" idx="11"/>
          </p:nvPr>
        </p:nvSpPr>
        <p:spPr>
          <a:xfrm>
            <a:off x="1267887" y="6409141"/>
            <a:ext cx="5515535" cy="365125"/>
          </a:xfrm>
        </p:spPr>
        <p:txBody>
          <a:bodyPr/>
          <a:lstStyle>
            <a:lvl1pPr>
              <a:defRPr>
                <a:solidFill>
                  <a:schemeClr val="tx2"/>
                </a:solidFill>
              </a:defRPr>
            </a:lvl1pPr>
          </a:lstStyle>
          <a:p>
            <a:r>
              <a:rPr lang="en-US" dirty="0"/>
              <a:t>© 2025 MyDirectives | Proprietary and Confidential | All Rights Reserved</a:t>
            </a:r>
          </a:p>
        </p:txBody>
      </p:sp>
      <p:sp>
        <p:nvSpPr>
          <p:cNvPr id="15" name="Slide Number Placeholder 5">
            <a:extLst>
              <a:ext uri="{FF2B5EF4-FFF2-40B4-BE49-F238E27FC236}">
                <a16:creationId xmlns:a16="http://schemas.microsoft.com/office/drawing/2014/main" id="{272F2388-BAA3-4426-6196-2DBC9E8B3517}"/>
              </a:ext>
            </a:extLst>
          </p:cNvPr>
          <p:cNvSpPr>
            <a:spLocks noGrp="1"/>
          </p:cNvSpPr>
          <p:nvPr>
            <p:ph type="sldNum" sz="quarter" idx="12"/>
          </p:nvPr>
        </p:nvSpPr>
        <p:spPr>
          <a:xfrm>
            <a:off x="566566" y="6409142"/>
            <a:ext cx="528221" cy="365125"/>
          </a:xfrm>
        </p:spPr>
        <p:txBody>
          <a:bodyPr/>
          <a:lstStyle>
            <a:lvl1pPr algn="l">
              <a:defRPr>
                <a:solidFill>
                  <a:schemeClr val="tx2"/>
                </a:solidFill>
              </a:defRPr>
            </a:lvl1pPr>
          </a:lstStyle>
          <a:p>
            <a:fld id="{1D24591F-4E7B-4C90-BBBB-B8C63EE7D530}" type="slidenum">
              <a:rPr lang="en-US" smtClean="0"/>
              <a:pPr/>
              <a:t>‹#›</a:t>
            </a:fld>
            <a:endParaRPr lang="en-US" dirty="0"/>
          </a:p>
        </p:txBody>
      </p:sp>
    </p:spTree>
    <p:extLst>
      <p:ext uri="{BB962C8B-B14F-4D97-AF65-F5344CB8AC3E}">
        <p14:creationId xmlns:p14="http://schemas.microsoft.com/office/powerpoint/2010/main" val="747690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6852C-E900-4213-E6D3-DE1054DFE0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4B975F-3B07-F342-8D1F-8B2678E463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7B576D-0379-3239-F5D0-8E4CB26D6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A blue text on a black background&#10;&#10;Description automatically generated">
            <a:extLst>
              <a:ext uri="{FF2B5EF4-FFF2-40B4-BE49-F238E27FC236}">
                <a16:creationId xmlns:a16="http://schemas.microsoft.com/office/drawing/2014/main" id="{3051BA7F-AA1E-E341-7FCF-60E014B329C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009558" y="6276517"/>
            <a:ext cx="1955164" cy="533262"/>
          </a:xfrm>
          <a:prstGeom prst="rect">
            <a:avLst/>
          </a:prstGeom>
        </p:spPr>
      </p:pic>
      <p:cxnSp>
        <p:nvCxnSpPr>
          <p:cNvPr id="11" name="Straight Connector 10">
            <a:extLst>
              <a:ext uri="{FF2B5EF4-FFF2-40B4-BE49-F238E27FC236}">
                <a16:creationId xmlns:a16="http://schemas.microsoft.com/office/drawing/2014/main" id="{9DF24290-21C9-0F87-A08F-D48636B0340D}"/>
              </a:ext>
            </a:extLst>
          </p:cNvPr>
          <p:cNvCxnSpPr>
            <a:cxnSpLocks/>
          </p:cNvCxnSpPr>
          <p:nvPr userDrawn="1"/>
        </p:nvCxnSpPr>
        <p:spPr>
          <a:xfrm>
            <a:off x="566566" y="6445199"/>
            <a:ext cx="92698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24418D74-FD27-4072-DC9F-9DEF93A7A8FF}"/>
              </a:ext>
            </a:extLst>
          </p:cNvPr>
          <p:cNvSpPr>
            <a:spLocks noGrp="1"/>
          </p:cNvSpPr>
          <p:nvPr>
            <p:ph type="ftr" sz="quarter" idx="11"/>
          </p:nvPr>
        </p:nvSpPr>
        <p:spPr>
          <a:xfrm>
            <a:off x="1267887" y="6409141"/>
            <a:ext cx="5515535" cy="365125"/>
          </a:xfrm>
        </p:spPr>
        <p:txBody>
          <a:bodyPr/>
          <a:lstStyle>
            <a:lvl1pPr>
              <a:defRPr>
                <a:solidFill>
                  <a:schemeClr val="tx2"/>
                </a:solidFill>
              </a:defRPr>
            </a:lvl1pPr>
          </a:lstStyle>
          <a:p>
            <a:r>
              <a:rPr lang="en-US" dirty="0"/>
              <a:t>© 2025 MyDirectives | Proprietary and Confidential | All Rights Reserved</a:t>
            </a:r>
          </a:p>
        </p:txBody>
      </p:sp>
      <p:sp>
        <p:nvSpPr>
          <p:cNvPr id="15" name="Slide Number Placeholder 5">
            <a:extLst>
              <a:ext uri="{FF2B5EF4-FFF2-40B4-BE49-F238E27FC236}">
                <a16:creationId xmlns:a16="http://schemas.microsoft.com/office/drawing/2014/main" id="{1E786DBC-061C-FC10-E244-EEB33D9FF3F8}"/>
              </a:ext>
            </a:extLst>
          </p:cNvPr>
          <p:cNvSpPr>
            <a:spLocks noGrp="1"/>
          </p:cNvSpPr>
          <p:nvPr>
            <p:ph type="sldNum" sz="quarter" idx="12"/>
          </p:nvPr>
        </p:nvSpPr>
        <p:spPr>
          <a:xfrm>
            <a:off x="566566" y="6409142"/>
            <a:ext cx="528221" cy="365125"/>
          </a:xfrm>
        </p:spPr>
        <p:txBody>
          <a:bodyPr/>
          <a:lstStyle>
            <a:lvl1pPr algn="l">
              <a:defRPr>
                <a:solidFill>
                  <a:schemeClr val="tx2"/>
                </a:solidFill>
              </a:defRPr>
            </a:lvl1pPr>
          </a:lstStyle>
          <a:p>
            <a:fld id="{1D24591F-4E7B-4C90-BBBB-B8C63EE7D530}" type="slidenum">
              <a:rPr lang="en-US" smtClean="0"/>
              <a:pPr/>
              <a:t>‹#›</a:t>
            </a:fld>
            <a:endParaRPr lang="en-US" dirty="0"/>
          </a:p>
        </p:txBody>
      </p:sp>
    </p:spTree>
    <p:extLst>
      <p:ext uri="{BB962C8B-B14F-4D97-AF65-F5344CB8AC3E}">
        <p14:creationId xmlns:p14="http://schemas.microsoft.com/office/powerpoint/2010/main" val="272478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600" b="1" i="0">
                <a:solidFill>
                  <a:srgbClr val="513BEF"/>
                </a:solidFill>
                <a:latin typeface="GT America Rg"/>
                <a:cs typeface="GT America Rg"/>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22295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513BEF"/>
                </a:solidFill>
                <a:latin typeface="GT America Rg"/>
                <a:cs typeface="GT America Rg"/>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83026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reserve="1">
  <p:cSld name="1_One column text">
    <p:spTree>
      <p:nvGrpSpPr>
        <p:cNvPr id="1" name="Shape 55"/>
        <p:cNvGrpSpPr/>
        <p:nvPr/>
      </p:nvGrpSpPr>
      <p:grpSpPr>
        <a:xfrm>
          <a:off x="0" y="0"/>
          <a:ext cx="0" cy="0"/>
          <a:chOff x="0" y="0"/>
          <a:chExt cx="0" cy="0"/>
        </a:xfrm>
      </p:grpSpPr>
      <p:sp>
        <p:nvSpPr>
          <p:cNvPr id="56" name="Google Shape;56;p8"/>
          <p:cNvSpPr/>
          <p:nvPr/>
        </p:nvSpPr>
        <p:spPr>
          <a:xfrm>
            <a:off x="0" y="0"/>
            <a:ext cx="12192000" cy="6858000"/>
          </a:xfrm>
          <a:prstGeom prst="rect">
            <a:avLst/>
          </a:prstGeom>
          <a:solidFill>
            <a:srgbClr val="0C2B15"/>
          </a:solidFill>
          <a:ln w="9525" cap="flat" cmpd="sng">
            <a:solidFill>
              <a:srgbClr val="0C2B15"/>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57" name="Google Shape;57;p8" descr="A black background with white text&#10;&#10;Description automatically generated"/>
          <p:cNvPicPr preferRelativeResize="0"/>
          <p:nvPr/>
        </p:nvPicPr>
        <p:blipFill rotWithShape="1">
          <a:blip r:embed="rId2">
            <a:alphaModFix/>
          </a:blip>
          <a:srcRect/>
          <a:stretch/>
        </p:blipFill>
        <p:spPr>
          <a:xfrm>
            <a:off x="9775533" y="6253367"/>
            <a:ext cx="2227867" cy="410567"/>
          </a:xfrm>
          <a:prstGeom prst="rect">
            <a:avLst/>
          </a:prstGeom>
          <a:noFill/>
          <a:ln>
            <a:noFill/>
          </a:ln>
        </p:spPr>
      </p:pic>
    </p:spTree>
    <p:extLst>
      <p:ext uri="{BB962C8B-B14F-4D97-AF65-F5344CB8AC3E}">
        <p14:creationId xmlns:p14="http://schemas.microsoft.com/office/powerpoint/2010/main" val="1592416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513BEF"/>
                </a:solidFill>
                <a:latin typeface="GT America Rg"/>
                <a:cs typeface="GT America Rg"/>
              </a:defRPr>
            </a:lvl1pPr>
          </a:lstStyle>
          <a:p>
            <a:endParaRPr/>
          </a:p>
        </p:txBody>
      </p:sp>
      <p:sp>
        <p:nvSpPr>
          <p:cNvPr id="3" name="Holder 3"/>
          <p:cNvSpPr>
            <a:spLocks noGrp="1"/>
          </p:cNvSpPr>
          <p:nvPr>
            <p:ph sz="half" idx="2"/>
          </p:nvPr>
        </p:nvSpPr>
        <p:spPr>
          <a:xfrm>
            <a:off x="897355" y="1903530"/>
            <a:ext cx="5022215" cy="4338955"/>
          </a:xfrm>
          <a:prstGeom prst="rect">
            <a:avLst/>
          </a:prstGeom>
        </p:spPr>
        <p:txBody>
          <a:bodyPr wrap="square" lIns="0" tIns="0" rIns="0" bIns="0">
            <a:spAutoFit/>
          </a:bodyPr>
          <a:lstStyle>
            <a:lvl1pPr>
              <a:defRPr sz="1800" b="1" i="0">
                <a:solidFill>
                  <a:srgbClr val="2E1F63"/>
                </a:solidFill>
                <a:latin typeface="GT America Rg"/>
                <a:cs typeface="GT America Rg"/>
              </a:defRPr>
            </a:lvl1pPr>
          </a:lstStyle>
          <a:p>
            <a:endParaRPr/>
          </a:p>
        </p:txBody>
      </p:sp>
      <p:sp>
        <p:nvSpPr>
          <p:cNvPr id="4" name="Holder 4"/>
          <p:cNvSpPr>
            <a:spLocks noGrp="1"/>
          </p:cNvSpPr>
          <p:nvPr>
            <p:ph sz="half" idx="3"/>
          </p:nvPr>
        </p:nvSpPr>
        <p:spPr>
          <a:xfrm>
            <a:off x="6450317" y="2496685"/>
            <a:ext cx="4925695" cy="3545840"/>
          </a:xfrm>
          <a:prstGeom prst="rect">
            <a:avLst/>
          </a:prstGeom>
        </p:spPr>
        <p:txBody>
          <a:bodyPr wrap="square" lIns="0" tIns="0" rIns="0" bIns="0">
            <a:spAutoFit/>
          </a:bodyPr>
          <a:lstStyle>
            <a:lvl1pPr>
              <a:defRPr sz="1800" b="0" i="0">
                <a:solidFill>
                  <a:srgbClr val="2E1F63"/>
                </a:solidFill>
                <a:latin typeface="GTAmerica-Md"/>
                <a:cs typeface="GTAmerica-Md"/>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4018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1695" y="0"/>
                </a:moveTo>
                <a:lnTo>
                  <a:pt x="0" y="0"/>
                </a:lnTo>
                <a:lnTo>
                  <a:pt x="0" y="6858000"/>
                </a:lnTo>
                <a:lnTo>
                  <a:pt x="12191695" y="6858000"/>
                </a:lnTo>
                <a:lnTo>
                  <a:pt x="12191695" y="0"/>
                </a:lnTo>
                <a:close/>
              </a:path>
            </a:pathLst>
          </a:custGeom>
          <a:solidFill>
            <a:srgbClr val="513BE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rgbClr val="513BEF"/>
                </a:solidFill>
                <a:latin typeface="GT America Rg"/>
                <a:cs typeface="GT America Rg"/>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95230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1695" y="0"/>
                </a:moveTo>
                <a:lnTo>
                  <a:pt x="0" y="0"/>
                </a:lnTo>
                <a:lnTo>
                  <a:pt x="0" y="6858000"/>
                </a:lnTo>
                <a:lnTo>
                  <a:pt x="12191695" y="6858000"/>
                </a:lnTo>
                <a:lnTo>
                  <a:pt x="12191695" y="0"/>
                </a:lnTo>
                <a:close/>
              </a:path>
            </a:pathLst>
          </a:custGeom>
          <a:solidFill>
            <a:srgbClr val="00000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69514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reserve="1">
  <p:cSld name="1_One column text">
    <p:spTree>
      <p:nvGrpSpPr>
        <p:cNvPr id="1" name="Shape 55"/>
        <p:cNvGrpSpPr/>
        <p:nvPr/>
      </p:nvGrpSpPr>
      <p:grpSpPr>
        <a:xfrm>
          <a:off x="0" y="0"/>
          <a:ext cx="0" cy="0"/>
          <a:chOff x="0" y="0"/>
          <a:chExt cx="0" cy="0"/>
        </a:xfrm>
      </p:grpSpPr>
      <p:sp>
        <p:nvSpPr>
          <p:cNvPr id="56" name="Google Shape;56;p8"/>
          <p:cNvSpPr/>
          <p:nvPr/>
        </p:nvSpPr>
        <p:spPr>
          <a:xfrm>
            <a:off x="0" y="0"/>
            <a:ext cx="12192000" cy="6858000"/>
          </a:xfrm>
          <a:prstGeom prst="rect">
            <a:avLst/>
          </a:prstGeom>
          <a:solidFill>
            <a:srgbClr val="65245F"/>
          </a:solidFill>
          <a:ln w="9525" cap="flat" cmpd="sng">
            <a:solidFill>
              <a:srgbClr val="0C2B15"/>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57" name="Google Shape;57;p8" descr="A black background with white text&#10;&#10;Description automatically generated"/>
          <p:cNvPicPr preferRelativeResize="0"/>
          <p:nvPr/>
        </p:nvPicPr>
        <p:blipFill rotWithShape="1">
          <a:blip r:embed="rId2">
            <a:alphaModFix/>
          </a:blip>
          <a:srcRect/>
          <a:stretch/>
        </p:blipFill>
        <p:spPr>
          <a:xfrm>
            <a:off x="9775533" y="6253367"/>
            <a:ext cx="2227867" cy="410567"/>
          </a:xfrm>
          <a:prstGeom prst="rect">
            <a:avLst/>
          </a:prstGeom>
          <a:noFill/>
          <a:ln>
            <a:noFill/>
          </a:ln>
        </p:spPr>
      </p:pic>
    </p:spTree>
    <p:extLst>
      <p:ext uri="{BB962C8B-B14F-4D97-AF65-F5344CB8AC3E}">
        <p14:creationId xmlns:p14="http://schemas.microsoft.com/office/powerpoint/2010/main" val="968476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Google Shape;97;p11" descr="A black background with green text&#10;&#10;Description automatically generated">
            <a:extLst>
              <a:ext uri="{FF2B5EF4-FFF2-40B4-BE49-F238E27FC236}">
                <a16:creationId xmlns:a16="http://schemas.microsoft.com/office/drawing/2014/main" id="{5135B22F-8402-4598-455D-9CD00B57AA75}"/>
              </a:ext>
            </a:extLst>
          </p:cNvPr>
          <p:cNvPicPr preferRelativeResize="0"/>
          <p:nvPr userDrawn="1"/>
        </p:nvPicPr>
        <p:blipFill rotWithShape="1">
          <a:blip r:embed="rId2">
            <a:alphaModFix/>
          </a:blip>
          <a:srcRect/>
          <a:stretch/>
        </p:blipFill>
        <p:spPr>
          <a:xfrm>
            <a:off x="9804401" y="6273777"/>
            <a:ext cx="2232279" cy="410569"/>
          </a:xfrm>
          <a:prstGeom prst="rect">
            <a:avLst/>
          </a:prstGeom>
          <a:noFill/>
          <a:ln>
            <a:noFill/>
          </a:ln>
        </p:spPr>
      </p:pic>
      <p:sp>
        <p:nvSpPr>
          <p:cNvPr id="7" name="Google Shape;42;p6">
            <a:extLst>
              <a:ext uri="{FF2B5EF4-FFF2-40B4-BE49-F238E27FC236}">
                <a16:creationId xmlns:a16="http://schemas.microsoft.com/office/drawing/2014/main" id="{E6AB8BF4-B6D5-2A75-D79A-6F1D369CB739}"/>
              </a:ext>
            </a:extLst>
          </p:cNvPr>
          <p:cNvSpPr/>
          <p:nvPr userDrawn="1"/>
        </p:nvSpPr>
        <p:spPr>
          <a:xfrm rot="5400000">
            <a:off x="5417130" y="-5417127"/>
            <a:ext cx="1357744" cy="12192000"/>
          </a:xfrm>
          <a:custGeom>
            <a:avLst/>
            <a:gdLst/>
            <a:ahLst/>
            <a:cxnLst/>
            <a:rect l="l" t="t" r="r" b="b"/>
            <a:pathLst>
              <a:path w="812800" h="2709333" extrusionOk="0">
                <a:moveTo>
                  <a:pt x="0" y="0"/>
                </a:moveTo>
                <a:lnTo>
                  <a:pt x="812800" y="0"/>
                </a:lnTo>
                <a:lnTo>
                  <a:pt x="812800" y="2709333"/>
                </a:lnTo>
                <a:lnTo>
                  <a:pt x="0" y="2709333"/>
                </a:lnTo>
                <a:close/>
              </a:path>
            </a:pathLst>
          </a:custGeom>
          <a:solidFill>
            <a:srgbClr val="0C2B15"/>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grpSp>
        <p:nvGrpSpPr>
          <p:cNvPr id="6" name="Google Shape;94;p11">
            <a:extLst>
              <a:ext uri="{FF2B5EF4-FFF2-40B4-BE49-F238E27FC236}">
                <a16:creationId xmlns:a16="http://schemas.microsoft.com/office/drawing/2014/main" id="{B4E38F72-E0ED-3B08-D941-4204E94744E1}"/>
              </a:ext>
            </a:extLst>
          </p:cNvPr>
          <p:cNvGrpSpPr/>
          <p:nvPr userDrawn="1"/>
        </p:nvGrpSpPr>
        <p:grpSpPr>
          <a:xfrm>
            <a:off x="6069270" y="1487056"/>
            <a:ext cx="53459" cy="4992006"/>
            <a:chOff x="0" y="-47625"/>
            <a:chExt cx="67907" cy="2215200"/>
          </a:xfrm>
        </p:grpSpPr>
        <p:sp>
          <p:nvSpPr>
            <p:cNvPr id="8" name="Google Shape;95;p11">
              <a:extLst>
                <a:ext uri="{FF2B5EF4-FFF2-40B4-BE49-F238E27FC236}">
                  <a16:creationId xmlns:a16="http://schemas.microsoft.com/office/drawing/2014/main" id="{8141A672-27D4-E033-F377-17BF93BF0DA5}"/>
                </a:ext>
              </a:extLst>
            </p:cNvPr>
            <p:cNvSpPr/>
            <p:nvPr/>
          </p:nvSpPr>
          <p:spPr>
            <a:xfrm>
              <a:off x="0" y="0"/>
              <a:ext cx="67907" cy="2167467"/>
            </a:xfrm>
            <a:custGeom>
              <a:avLst/>
              <a:gdLst/>
              <a:ahLst/>
              <a:cxnLst/>
              <a:rect l="l" t="t" r="r" b="b"/>
              <a:pathLst>
                <a:path w="67907" h="2167467" extrusionOk="0">
                  <a:moveTo>
                    <a:pt x="0" y="0"/>
                  </a:moveTo>
                  <a:lnTo>
                    <a:pt x="67907" y="0"/>
                  </a:lnTo>
                  <a:lnTo>
                    <a:pt x="67907" y="2167467"/>
                  </a:lnTo>
                  <a:lnTo>
                    <a:pt x="0" y="2167467"/>
                  </a:lnTo>
                  <a:close/>
                </a:path>
              </a:pathLst>
            </a:custGeom>
            <a:solidFill>
              <a:srgbClr val="0C2B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9" name="Google Shape;96;p11">
              <a:extLst>
                <a:ext uri="{FF2B5EF4-FFF2-40B4-BE49-F238E27FC236}">
                  <a16:creationId xmlns:a16="http://schemas.microsoft.com/office/drawing/2014/main" id="{FCDF10E8-C9AA-D64F-2BD8-A1998ED91A2A}"/>
                </a:ext>
              </a:extLst>
            </p:cNvPr>
            <p:cNvSpPr txBox="1"/>
            <p:nvPr/>
          </p:nvSpPr>
          <p:spPr>
            <a:xfrm>
              <a:off x="0" y="-47625"/>
              <a:ext cx="67800" cy="22152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24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751732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Google Shape;97;p11" descr="A black background with green text&#10;&#10;Description automatically generated">
            <a:extLst>
              <a:ext uri="{FF2B5EF4-FFF2-40B4-BE49-F238E27FC236}">
                <a16:creationId xmlns:a16="http://schemas.microsoft.com/office/drawing/2014/main" id="{5135B22F-8402-4598-455D-9CD00B57AA75}"/>
              </a:ext>
            </a:extLst>
          </p:cNvPr>
          <p:cNvPicPr preferRelativeResize="0"/>
          <p:nvPr userDrawn="1"/>
        </p:nvPicPr>
        <p:blipFill rotWithShape="1">
          <a:blip r:embed="rId2">
            <a:alphaModFix/>
          </a:blip>
          <a:srcRect/>
          <a:stretch/>
        </p:blipFill>
        <p:spPr>
          <a:xfrm>
            <a:off x="9804401" y="6273777"/>
            <a:ext cx="2232279" cy="410569"/>
          </a:xfrm>
          <a:prstGeom prst="rect">
            <a:avLst/>
          </a:prstGeom>
          <a:noFill/>
          <a:ln>
            <a:noFill/>
          </a:ln>
        </p:spPr>
      </p:pic>
      <p:sp>
        <p:nvSpPr>
          <p:cNvPr id="2" name="Google Shape;42;p6">
            <a:extLst>
              <a:ext uri="{FF2B5EF4-FFF2-40B4-BE49-F238E27FC236}">
                <a16:creationId xmlns:a16="http://schemas.microsoft.com/office/drawing/2014/main" id="{ADAA4049-B1A2-C436-53B9-001DE922F411}"/>
              </a:ext>
            </a:extLst>
          </p:cNvPr>
          <p:cNvSpPr/>
          <p:nvPr userDrawn="1"/>
        </p:nvSpPr>
        <p:spPr>
          <a:xfrm rot="5400000">
            <a:off x="5417130" y="-5417127"/>
            <a:ext cx="1357744" cy="12192000"/>
          </a:xfrm>
          <a:custGeom>
            <a:avLst/>
            <a:gdLst/>
            <a:ahLst/>
            <a:cxnLst/>
            <a:rect l="l" t="t" r="r" b="b"/>
            <a:pathLst>
              <a:path w="812800" h="2709333" extrusionOk="0">
                <a:moveTo>
                  <a:pt x="0" y="0"/>
                </a:moveTo>
                <a:lnTo>
                  <a:pt x="812800" y="0"/>
                </a:lnTo>
                <a:lnTo>
                  <a:pt x="812800" y="2709333"/>
                </a:lnTo>
                <a:lnTo>
                  <a:pt x="0" y="2709333"/>
                </a:lnTo>
                <a:close/>
              </a:path>
            </a:pathLst>
          </a:custGeom>
          <a:solidFill>
            <a:srgbClr val="0C2B15"/>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47810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Google Shape;72;p9">
            <a:extLst>
              <a:ext uri="{FF2B5EF4-FFF2-40B4-BE49-F238E27FC236}">
                <a16:creationId xmlns:a16="http://schemas.microsoft.com/office/drawing/2014/main" id="{929C2FD3-BF15-A638-CA33-F4DFD55F8DD7}"/>
              </a:ext>
            </a:extLst>
          </p:cNvPr>
          <p:cNvSpPr txBox="1"/>
          <p:nvPr userDrawn="1"/>
        </p:nvSpPr>
        <p:spPr>
          <a:xfrm rot="5400000">
            <a:off x="5733472" y="399472"/>
            <a:ext cx="725055" cy="12192000"/>
          </a:xfrm>
          <a:prstGeom prst="rect">
            <a:avLst/>
          </a:prstGeom>
          <a:solidFill>
            <a:srgbClr val="0C2B15"/>
          </a:solidFill>
          <a:ln>
            <a:noFill/>
          </a:ln>
        </p:spPr>
        <p:txBody>
          <a:bodyPr spcFirstLastPara="1" wrap="square" lIns="67733" tIns="67733" rIns="67733" bIns="67733" anchor="ctr" anchorCtr="0">
            <a:noAutofit/>
          </a:bodyPr>
          <a:lstStyle/>
          <a:p>
            <a:pPr marL="0" marR="0" lvl="0" indent="0" algn="ctr" defTabSz="914400" rtl="0" eaLnBrk="1" fontAlgn="auto" latinLnBrk="0" hangingPunct="1">
              <a:lnSpc>
                <a:spcPct val="147722"/>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4" name="Google Shape;57;p8" descr="A black background with white text&#10;&#10;Description automatically generated">
            <a:extLst>
              <a:ext uri="{FF2B5EF4-FFF2-40B4-BE49-F238E27FC236}">
                <a16:creationId xmlns:a16="http://schemas.microsoft.com/office/drawing/2014/main" id="{F65F7A9B-AAB5-4C3A-29E5-E4714CF24739}"/>
              </a:ext>
            </a:extLst>
          </p:cNvPr>
          <p:cNvPicPr preferRelativeResize="0"/>
          <p:nvPr userDrawn="1"/>
        </p:nvPicPr>
        <p:blipFill rotWithShape="1">
          <a:blip r:embed="rId2">
            <a:alphaModFix/>
          </a:blip>
          <a:srcRect/>
          <a:stretch/>
        </p:blipFill>
        <p:spPr>
          <a:xfrm>
            <a:off x="9775533" y="6253367"/>
            <a:ext cx="2227867" cy="410567"/>
          </a:xfrm>
          <a:prstGeom prst="rect">
            <a:avLst/>
          </a:prstGeom>
          <a:noFill/>
          <a:ln>
            <a:noFill/>
          </a:ln>
        </p:spPr>
      </p:pic>
    </p:spTree>
    <p:extLst>
      <p:ext uri="{BB962C8B-B14F-4D97-AF65-F5344CB8AC3E}">
        <p14:creationId xmlns:p14="http://schemas.microsoft.com/office/powerpoint/2010/main" val="2471765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Google Shape;97;p11" descr="A black background with green text&#10;&#10;Description automatically generated">
            <a:extLst>
              <a:ext uri="{FF2B5EF4-FFF2-40B4-BE49-F238E27FC236}">
                <a16:creationId xmlns:a16="http://schemas.microsoft.com/office/drawing/2014/main" id="{F248B0B3-527D-1709-7EB7-94E910FF1231}"/>
              </a:ext>
            </a:extLst>
          </p:cNvPr>
          <p:cNvPicPr preferRelativeResize="0"/>
          <p:nvPr userDrawn="1"/>
        </p:nvPicPr>
        <p:blipFill rotWithShape="1">
          <a:blip r:embed="rId2">
            <a:alphaModFix/>
          </a:blip>
          <a:srcRect/>
          <a:stretch/>
        </p:blipFill>
        <p:spPr>
          <a:xfrm>
            <a:off x="9804401" y="6273777"/>
            <a:ext cx="2232279" cy="410569"/>
          </a:xfrm>
          <a:prstGeom prst="rect">
            <a:avLst/>
          </a:prstGeom>
          <a:noFill/>
          <a:ln>
            <a:noFill/>
          </a:ln>
        </p:spPr>
      </p:pic>
      <p:cxnSp>
        <p:nvCxnSpPr>
          <p:cNvPr id="5" name="Google Shape;100;p12">
            <a:extLst>
              <a:ext uri="{FF2B5EF4-FFF2-40B4-BE49-F238E27FC236}">
                <a16:creationId xmlns:a16="http://schemas.microsoft.com/office/drawing/2014/main" id="{42D5FD1E-C075-C099-CFB8-C4890C8A8C11}"/>
              </a:ext>
            </a:extLst>
          </p:cNvPr>
          <p:cNvCxnSpPr>
            <a:cxnSpLocks/>
          </p:cNvCxnSpPr>
          <p:nvPr userDrawn="1"/>
        </p:nvCxnSpPr>
        <p:spPr>
          <a:xfrm>
            <a:off x="394792" y="1140859"/>
            <a:ext cx="5472608" cy="0"/>
          </a:xfrm>
          <a:prstGeom prst="straightConnector1">
            <a:avLst/>
          </a:prstGeom>
          <a:noFill/>
          <a:ln w="38100" cap="flat" cmpd="sng">
            <a:solidFill>
              <a:srgbClr val="000000"/>
            </a:solidFill>
            <a:prstDash val="solid"/>
            <a:round/>
            <a:headEnd type="none" w="sm" len="sm"/>
            <a:tailEnd type="none" w="sm" len="sm"/>
          </a:ln>
        </p:spPr>
      </p:cxnSp>
    </p:spTree>
    <p:extLst>
      <p:ext uri="{BB962C8B-B14F-4D97-AF65-F5344CB8AC3E}">
        <p14:creationId xmlns:p14="http://schemas.microsoft.com/office/powerpoint/2010/main" val="1692874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5">
  <p:cSld name="Custom Layout 5">
    <p:spTree>
      <p:nvGrpSpPr>
        <p:cNvPr id="1" name="Shape 101"/>
        <p:cNvGrpSpPr/>
        <p:nvPr/>
      </p:nvGrpSpPr>
      <p:grpSpPr>
        <a:xfrm>
          <a:off x="0" y="0"/>
          <a:ext cx="0" cy="0"/>
          <a:chOff x="0" y="0"/>
          <a:chExt cx="0" cy="0"/>
        </a:xfrm>
      </p:grpSpPr>
      <p:sp>
        <p:nvSpPr>
          <p:cNvPr id="102" name="Google Shape;102;p13"/>
          <p:cNvSpPr/>
          <p:nvPr/>
        </p:nvSpPr>
        <p:spPr>
          <a:xfrm>
            <a:off x="600" y="0"/>
            <a:ext cx="12190797" cy="6857323"/>
          </a:xfrm>
          <a:custGeom>
            <a:avLst/>
            <a:gdLst/>
            <a:ahLst/>
            <a:cxnLst/>
            <a:rect l="l" t="t" r="r" b="b"/>
            <a:pathLst>
              <a:path w="1444978" h="812800" extrusionOk="0">
                <a:moveTo>
                  <a:pt x="0" y="0"/>
                </a:moveTo>
                <a:lnTo>
                  <a:pt x="1444978" y="0"/>
                </a:lnTo>
                <a:lnTo>
                  <a:pt x="1444978" y="812800"/>
                </a:lnTo>
                <a:lnTo>
                  <a:pt x="0" y="812800"/>
                </a:lnTo>
                <a:close/>
              </a:path>
            </a:pathLst>
          </a:custGeom>
          <a:blipFill rotWithShape="1">
            <a:blip r:embed="rId2">
              <a:alphaModFix/>
            </a:blip>
            <a:stretch>
              <a:fillRect l="-50448" r="-50438"/>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grpSp>
        <p:nvGrpSpPr>
          <p:cNvPr id="103" name="Google Shape;103;p13"/>
          <p:cNvGrpSpPr/>
          <p:nvPr/>
        </p:nvGrpSpPr>
        <p:grpSpPr>
          <a:xfrm>
            <a:off x="1" y="3527769"/>
            <a:ext cx="12191116" cy="3330163"/>
            <a:chOff x="0" y="-47625"/>
            <a:chExt cx="4816592" cy="1402292"/>
          </a:xfrm>
        </p:grpSpPr>
        <p:sp>
          <p:nvSpPr>
            <p:cNvPr id="104" name="Google Shape;104;p13"/>
            <p:cNvSpPr/>
            <p:nvPr/>
          </p:nvSpPr>
          <p:spPr>
            <a:xfrm>
              <a:off x="0" y="0"/>
              <a:ext cx="4816592" cy="1354667"/>
            </a:xfrm>
            <a:custGeom>
              <a:avLst/>
              <a:gdLst/>
              <a:ahLst/>
              <a:cxnLst/>
              <a:rect l="l" t="t" r="r" b="b"/>
              <a:pathLst>
                <a:path w="4816592" h="1354667" extrusionOk="0">
                  <a:moveTo>
                    <a:pt x="0" y="0"/>
                  </a:moveTo>
                  <a:lnTo>
                    <a:pt x="4816592" y="0"/>
                  </a:lnTo>
                  <a:lnTo>
                    <a:pt x="4816592" y="1354667"/>
                  </a:lnTo>
                  <a:lnTo>
                    <a:pt x="0" y="1354667"/>
                  </a:lnTo>
                  <a:close/>
                </a:path>
              </a:pathLst>
            </a:custGeom>
            <a:solidFill>
              <a:srgbClr val="FFFFFF">
                <a:alpha val="905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
          <p:nvSpPr>
            <p:cNvPr id="105" name="Google Shape;105;p13"/>
            <p:cNvSpPr txBox="1"/>
            <p:nvPr/>
          </p:nvSpPr>
          <p:spPr>
            <a:xfrm>
              <a:off x="0" y="-47625"/>
              <a:ext cx="4816500" cy="14022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2400">
                <a:solidFill>
                  <a:srgbClr val="FFFFFF"/>
                </a:solidFill>
                <a:latin typeface="Calibri"/>
                <a:ea typeface="Calibri"/>
                <a:cs typeface="Calibri"/>
                <a:sym typeface="Calibri"/>
              </a:endParaRPr>
            </a:p>
          </p:txBody>
        </p:sp>
      </p:grpSp>
      <p:cxnSp>
        <p:nvCxnSpPr>
          <p:cNvPr id="106" name="Google Shape;106;p13"/>
          <p:cNvCxnSpPr/>
          <p:nvPr/>
        </p:nvCxnSpPr>
        <p:spPr>
          <a:xfrm>
            <a:off x="1767340" y="4628621"/>
            <a:ext cx="8656400" cy="0"/>
          </a:xfrm>
          <a:prstGeom prst="straightConnector1">
            <a:avLst/>
          </a:prstGeom>
          <a:noFill/>
          <a:ln w="38100" cap="flat" cmpd="sng">
            <a:solidFill>
              <a:srgbClr val="000000"/>
            </a:solidFill>
            <a:prstDash val="solid"/>
            <a:round/>
            <a:headEnd type="none" w="sm" len="sm"/>
            <a:tailEnd type="none" w="sm" len="sm"/>
          </a:ln>
        </p:spPr>
      </p:cxnSp>
      <p:pic>
        <p:nvPicPr>
          <p:cNvPr id="107" name="Google Shape;107;p13" descr="A black background with green text&#10;&#10;Description automatically generated"/>
          <p:cNvPicPr preferRelativeResize="0"/>
          <p:nvPr/>
        </p:nvPicPr>
        <p:blipFill rotWithShape="1">
          <a:blip r:embed="rId3">
            <a:alphaModFix/>
          </a:blip>
          <a:srcRect/>
          <a:stretch/>
        </p:blipFill>
        <p:spPr>
          <a:xfrm>
            <a:off x="9804401" y="6273777"/>
            <a:ext cx="2232279" cy="410569"/>
          </a:xfrm>
          <a:prstGeom prst="rect">
            <a:avLst/>
          </a:prstGeom>
          <a:noFill/>
          <a:ln>
            <a:noFill/>
          </a:ln>
        </p:spPr>
      </p:pic>
      <p:sp>
        <p:nvSpPr>
          <p:cNvPr id="108" name="Google Shape;108;p13"/>
          <p:cNvSpPr txBox="1"/>
          <p:nvPr/>
        </p:nvSpPr>
        <p:spPr>
          <a:xfrm>
            <a:off x="2944442" y="3256332"/>
            <a:ext cx="6302000" cy="1869382"/>
          </a:xfrm>
          <a:prstGeom prst="rect">
            <a:avLst/>
          </a:prstGeom>
          <a:noFill/>
          <a:ln>
            <a:noFill/>
          </a:ln>
        </p:spPr>
        <p:txBody>
          <a:bodyPr spcFirstLastPara="1" wrap="square" lIns="121900" tIns="121900" rIns="121900" bIns="121900" anchor="t" anchorCtr="0">
            <a:spAutoFit/>
          </a:bodyPr>
          <a:lstStyle/>
          <a:p>
            <a:pPr marL="0" lvl="0" indent="0" algn="ctr" rtl="0">
              <a:lnSpc>
                <a:spcPct val="140007"/>
              </a:lnSpc>
              <a:spcBef>
                <a:spcPts val="0"/>
              </a:spcBef>
              <a:spcAft>
                <a:spcPts val="0"/>
              </a:spcAft>
              <a:buNone/>
            </a:pPr>
            <a:r>
              <a:rPr lang="en" sz="7534" b="1" dirty="0">
                <a:solidFill>
                  <a:schemeClr val="dk2"/>
                </a:solidFill>
                <a:latin typeface="League Spartan"/>
                <a:ea typeface="League Spartan"/>
                <a:cs typeface="League Spartan"/>
                <a:sym typeface="League Spartan"/>
              </a:rPr>
              <a:t>THANK YOU</a:t>
            </a:r>
            <a:endParaRPr sz="133" b="1" dirty="0">
              <a:solidFill>
                <a:schemeClr val="dk2"/>
              </a:solidFill>
            </a:endParaRPr>
          </a:p>
        </p:txBody>
      </p:sp>
    </p:spTree>
    <p:extLst>
      <p:ext uri="{BB962C8B-B14F-4D97-AF65-F5344CB8AC3E}">
        <p14:creationId xmlns:p14="http://schemas.microsoft.com/office/powerpoint/2010/main" val="29915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12">
              <a:alphaModFix/>
            </a:blip>
            <a:stretch>
              <a:fillRect l="-20309" r="-20309"/>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49398281"/>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74" r:id="rId3"/>
    <p:sldLayoutId id="2147483675" r:id="rId4"/>
    <p:sldLayoutId id="2147483676" r:id="rId5"/>
    <p:sldLayoutId id="2147483671" r:id="rId6"/>
    <p:sldLayoutId id="2147483672" r:id="rId7"/>
    <p:sldLayoutId id="2147483678" r:id="rId8"/>
    <p:sldLayoutId id="2147483673" r:id="rId9"/>
    <p:sldLayoutId id="214748370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BD8CD7-0A5E-149E-5C1A-4E1EBABDE887}"/>
              </a:ext>
            </a:extLst>
          </p:cNvPr>
          <p:cNvSpPr>
            <a:spLocks noGrp="1"/>
          </p:cNvSpPr>
          <p:nvPr>
            <p:ph type="title"/>
          </p:nvPr>
        </p:nvSpPr>
        <p:spPr>
          <a:xfrm>
            <a:off x="838200" y="242575"/>
            <a:ext cx="10515600" cy="10677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B8E77AF-C312-DD31-8D68-58D1B4FE731E}"/>
              </a:ext>
            </a:extLst>
          </p:cNvPr>
          <p:cNvSpPr>
            <a:spLocks noGrp="1"/>
          </p:cNvSpPr>
          <p:nvPr>
            <p:ph type="body" idx="1"/>
          </p:nvPr>
        </p:nvSpPr>
        <p:spPr>
          <a:xfrm>
            <a:off x="838200" y="1545996"/>
            <a:ext cx="10515600" cy="46309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E31C97D-E80C-6792-9D99-08E6943E94AB}"/>
              </a:ext>
            </a:extLst>
          </p:cNvPr>
          <p:cNvSpPr>
            <a:spLocks noGrp="1"/>
          </p:cNvSpPr>
          <p:nvPr>
            <p:ph type="ftr" sz="quarter" idx="3"/>
          </p:nvPr>
        </p:nvSpPr>
        <p:spPr>
          <a:xfrm>
            <a:off x="201683" y="6390006"/>
            <a:ext cx="5329988" cy="365125"/>
          </a:xfrm>
          <a:prstGeom prst="rect">
            <a:avLst/>
          </a:prstGeom>
        </p:spPr>
        <p:txBody>
          <a:bodyPr vert="horz" lIns="91440" tIns="45720" rIns="91440" bIns="45720" rtlCol="0" anchor="b" anchorCtr="0"/>
          <a:lstStyle>
            <a:lvl1pPr algn="l">
              <a:defRPr sz="1050">
                <a:solidFill>
                  <a:schemeClr val="tx1">
                    <a:tint val="75000"/>
                  </a:schemeClr>
                </a:solidFill>
              </a:defRPr>
            </a:lvl1pPr>
          </a:lstStyle>
          <a:p>
            <a:r>
              <a:rPr lang="en-US" dirty="0"/>
              <a:t>© 2025 MyDirectives | Proprietary and Confidential | All Rights Reserved</a:t>
            </a:r>
          </a:p>
        </p:txBody>
      </p:sp>
      <p:sp>
        <p:nvSpPr>
          <p:cNvPr id="6" name="Slide Number Placeholder 5">
            <a:extLst>
              <a:ext uri="{FF2B5EF4-FFF2-40B4-BE49-F238E27FC236}">
                <a16:creationId xmlns:a16="http://schemas.microsoft.com/office/drawing/2014/main" id="{DE8DAFB8-6BDD-2893-4A96-30DC4792634A}"/>
              </a:ext>
            </a:extLst>
          </p:cNvPr>
          <p:cNvSpPr>
            <a:spLocks noGrp="1"/>
          </p:cNvSpPr>
          <p:nvPr>
            <p:ph type="sldNum" sz="quarter" idx="4"/>
          </p:nvPr>
        </p:nvSpPr>
        <p:spPr>
          <a:xfrm>
            <a:off x="11554064" y="6390007"/>
            <a:ext cx="528221" cy="365125"/>
          </a:xfrm>
          <a:prstGeom prst="rect">
            <a:avLst/>
          </a:prstGeom>
        </p:spPr>
        <p:txBody>
          <a:bodyPr vert="horz" lIns="91440" tIns="45720" rIns="91440" bIns="45720" rtlCol="0" anchor="b" anchorCtr="0"/>
          <a:lstStyle>
            <a:lvl1pPr algn="r">
              <a:defRPr sz="1050">
                <a:solidFill>
                  <a:schemeClr val="tx1">
                    <a:tint val="75000"/>
                  </a:schemeClr>
                </a:solidFill>
              </a:defRPr>
            </a:lvl1pPr>
          </a:lstStyle>
          <a:p>
            <a:fld id="{1D24591F-4E7B-4C90-BBBB-B8C63EE7D530}" type="slidenum">
              <a:rPr lang="en-US" smtClean="0"/>
              <a:pPr/>
              <a:t>‹#›</a:t>
            </a:fld>
            <a:endParaRPr lang="en-US" dirty="0"/>
          </a:p>
        </p:txBody>
      </p:sp>
    </p:spTree>
    <p:extLst>
      <p:ext uri="{BB962C8B-B14F-4D97-AF65-F5344CB8AC3E}">
        <p14:creationId xmlns:p14="http://schemas.microsoft.com/office/powerpoint/2010/main" val="162162280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hdr="0" dt="0"/>
  <p:txStyles>
    <p:titleStyle>
      <a:lvl1pPr algn="l" defTabSz="914400" rtl="0" eaLnBrk="1" latinLnBrk="0" hangingPunct="1">
        <a:lnSpc>
          <a:spcPct val="90000"/>
        </a:lnSpc>
        <a:spcBef>
          <a:spcPct val="0"/>
        </a:spcBef>
        <a:buNone/>
        <a:defRPr sz="3600" kern="1200">
          <a:solidFill>
            <a:srgbClr val="59595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95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95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95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95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9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49515" y="1031997"/>
            <a:ext cx="8766175" cy="574040"/>
          </a:xfrm>
          <a:prstGeom prst="rect">
            <a:avLst/>
          </a:prstGeom>
        </p:spPr>
        <p:txBody>
          <a:bodyPr wrap="square" lIns="0" tIns="0" rIns="0" bIns="0">
            <a:spAutoFit/>
          </a:bodyPr>
          <a:lstStyle>
            <a:lvl1pPr>
              <a:defRPr sz="3600" b="1" i="0">
                <a:solidFill>
                  <a:srgbClr val="513BEF"/>
                </a:solidFill>
                <a:latin typeface="GT America Rg"/>
                <a:cs typeface="GT America Rg"/>
              </a:defRPr>
            </a:lvl1pPr>
          </a:lstStyle>
          <a:p>
            <a:endParaRPr/>
          </a:p>
        </p:txBody>
      </p:sp>
      <p:sp>
        <p:nvSpPr>
          <p:cNvPr id="3" name="Holder 3"/>
          <p:cNvSpPr>
            <a:spLocks noGrp="1"/>
          </p:cNvSpPr>
          <p:nvPr>
            <p:ph type="body" idx="1"/>
          </p:nvPr>
        </p:nvSpPr>
        <p:spPr>
          <a:xfrm>
            <a:off x="800100" y="2146807"/>
            <a:ext cx="10528300" cy="4127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4/15/2025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485749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18" Type="http://schemas.openxmlformats.org/officeDocument/2006/relationships/image" Target="../media/image8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5.xml"/><Relationship Id="rId16" Type="http://schemas.openxmlformats.org/officeDocument/2006/relationships/image" Target="../media/image79.png"/><Relationship Id="rId1" Type="http://schemas.openxmlformats.org/officeDocument/2006/relationships/slideLayout" Target="../slideLayouts/slideLayout20.xml"/><Relationship Id="rId6" Type="http://schemas.openxmlformats.org/officeDocument/2006/relationships/image" Target="../media/image69.svg"/><Relationship Id="rId11" Type="http://schemas.openxmlformats.org/officeDocument/2006/relationships/image" Target="../media/image74.svg"/><Relationship Id="rId5" Type="http://schemas.openxmlformats.org/officeDocument/2006/relationships/image" Target="../media/image68.png"/><Relationship Id="rId1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3.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eriousillnessmessaging.org/" TargetMode="Externa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hyperlink" Target="https://respectingchoices.org/" TargetMode="External"/><Relationship Id="rId2" Type="http://schemas.openxmlformats.org/officeDocument/2006/relationships/hyperlink" Target="https://pmc.ncbi.nlm.nih.gov/articles/PMC7856112/" TargetMode="External"/><Relationship Id="rId1" Type="http://schemas.openxmlformats.org/officeDocument/2006/relationships/slideLayout" Target="../slideLayouts/slideLayout29.xml"/><Relationship Id="rId5" Type="http://schemas.openxmlformats.org/officeDocument/2006/relationships/hyperlink" Target="https://theconversationproject.org/" TargetMode="External"/><Relationship Id="rId4" Type="http://schemas.openxmlformats.org/officeDocument/2006/relationships/hyperlink" Target="https://www.mydirectives.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riousillnessmessaging.org/" TargetMode="External"/><Relationship Id="rId2" Type="http://schemas.openxmlformats.org/officeDocument/2006/relationships/hyperlink" Target="mailto:Consultant@MarianGrant.com" TargetMode="External"/><Relationship Id="rId1" Type="http://schemas.openxmlformats.org/officeDocument/2006/relationships/slideLayout" Target="../slideLayouts/slideLayout29.xml"/><Relationship Id="rId5" Type="http://schemas.openxmlformats.org/officeDocument/2006/relationships/image" Target="../media/image115.JP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23.jpe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Layout" Target="../slideLayouts/slideLayout21.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jpeg"/><Relationship Id="rId27"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3;p14">
            <a:extLst>
              <a:ext uri="{FF2B5EF4-FFF2-40B4-BE49-F238E27FC236}">
                <a16:creationId xmlns:a16="http://schemas.microsoft.com/office/drawing/2014/main" id="{712D7036-1C62-2855-2E6B-D5A20C50F2FA}"/>
              </a:ext>
            </a:extLst>
          </p:cNvPr>
          <p:cNvSpPr txBox="1"/>
          <p:nvPr/>
        </p:nvSpPr>
        <p:spPr>
          <a:xfrm>
            <a:off x="2953054" y="5329493"/>
            <a:ext cx="9042300" cy="1189500"/>
          </a:xfrm>
          <a:prstGeom prst="rect">
            <a:avLst/>
          </a:prstGeom>
          <a:noFill/>
          <a:ln>
            <a:noFill/>
          </a:ln>
        </p:spPr>
        <p:txBody>
          <a:bodyPr spcFirstLastPara="1" wrap="square" lIns="91425" tIns="91425" rIns="91425" bIns="91425" anchor="t" anchorCtr="0">
            <a:noAutofit/>
          </a:bodyPr>
          <a:lstStyle/>
          <a:p>
            <a:r>
              <a:rPr lang="en" sz="2400" b="1">
                <a:solidFill>
                  <a:schemeClr val="dk2"/>
                </a:solidFill>
                <a:latin typeface="League Spartan"/>
                <a:ea typeface="+mn-lt"/>
                <a:cs typeface="+mn-lt"/>
                <a:sym typeface="Arial Narrow"/>
              </a:rPr>
              <a:t>Innovative Solutions to Obtain Effective Advance Directives-Opportunities </a:t>
            </a:r>
            <a:r>
              <a:rPr lang="en" sz="2400" b="1">
                <a:solidFill>
                  <a:schemeClr val="dk2"/>
                </a:solidFill>
                <a:latin typeface="League Spartan"/>
                <a:ea typeface="+mn-lt"/>
                <a:cs typeface="Arial"/>
                <a:sym typeface="Arial Narrow"/>
              </a:rPr>
              <a:t>for </a:t>
            </a:r>
            <a:r>
              <a:rPr lang="en" sz="2400" b="1">
                <a:solidFill>
                  <a:schemeClr val="dk2"/>
                </a:solidFill>
                <a:latin typeface="League Spartan"/>
                <a:sym typeface="Arial Narrow"/>
              </a:rPr>
              <a:t>SNPs</a:t>
            </a:r>
            <a:endParaRPr lang="en-US"/>
          </a:p>
          <a:p>
            <a:r>
              <a:rPr lang="en" sz="2400" b="1" dirty="0">
                <a:solidFill>
                  <a:schemeClr val="dk2"/>
                </a:solidFill>
                <a:latin typeface="League Spartan"/>
                <a:ea typeface="Arial Narrow"/>
                <a:cs typeface="Arial Narrow"/>
              </a:rPr>
              <a:t>April 16, 2025</a:t>
            </a:r>
          </a:p>
        </p:txBody>
      </p:sp>
    </p:spTree>
    <p:extLst>
      <p:ext uri="{BB962C8B-B14F-4D97-AF65-F5344CB8AC3E}">
        <p14:creationId xmlns:p14="http://schemas.microsoft.com/office/powerpoint/2010/main" val="3551464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B8392F6-35E0-D0EA-BF2A-A8A4994904E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8C8C8C"/>
                </a:solidFill>
                <a:effectLst/>
                <a:uLnTx/>
                <a:uFillTx/>
                <a:latin typeface="Open Sans"/>
                <a:ea typeface="+mn-ea"/>
                <a:cs typeface="+mn-cs"/>
              </a:rPr>
              <a:t>© 2025 MyDirectives | Proprietary and Confidential | All Rights Reserved</a:t>
            </a:r>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sp>
        <p:nvSpPr>
          <p:cNvPr id="4" name="Slide Number Placeholder 3">
            <a:extLst>
              <a:ext uri="{FF2B5EF4-FFF2-40B4-BE49-F238E27FC236}">
                <a16:creationId xmlns:a16="http://schemas.microsoft.com/office/drawing/2014/main" id="{E664A78E-2776-C19C-D1E1-F729266ECA4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24591F-4E7B-4C90-BBBB-B8C63EE7D530}" type="slidenum">
              <a:rPr kumimoji="0" lang="en-US" sz="1050" b="0" i="0" u="none" strike="noStrike" kern="1200" cap="none" spc="0" normalizeH="0" baseline="0" noProof="0" smtClean="0">
                <a:ln>
                  <a:noFill/>
                </a:ln>
                <a:solidFill>
                  <a:srgbClr val="8C8C8C"/>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sp>
        <p:nvSpPr>
          <p:cNvPr id="5" name="Title 4">
            <a:extLst>
              <a:ext uri="{FF2B5EF4-FFF2-40B4-BE49-F238E27FC236}">
                <a16:creationId xmlns:a16="http://schemas.microsoft.com/office/drawing/2014/main" id="{12BABDAA-C4CA-3F8C-5F40-23FC780C5D3B}"/>
              </a:ext>
            </a:extLst>
          </p:cNvPr>
          <p:cNvSpPr>
            <a:spLocks noGrp="1"/>
          </p:cNvSpPr>
          <p:nvPr>
            <p:ph type="title"/>
          </p:nvPr>
        </p:nvSpPr>
        <p:spPr/>
        <p:txBody>
          <a:bodyPr/>
          <a:lstStyle/>
          <a:p>
            <a:r>
              <a:rPr lang="en-US" dirty="0"/>
              <a:t>End-to-End Advance Care Planning</a:t>
            </a:r>
          </a:p>
        </p:txBody>
      </p:sp>
      <p:sp>
        <p:nvSpPr>
          <p:cNvPr id="6" name="Rectangle: Top Corners Rounded 5">
            <a:extLst>
              <a:ext uri="{FF2B5EF4-FFF2-40B4-BE49-F238E27FC236}">
                <a16:creationId xmlns:a16="http://schemas.microsoft.com/office/drawing/2014/main" id="{03B2D0A0-5F59-4E88-1C55-AB81E9FC695C}"/>
              </a:ext>
            </a:extLst>
          </p:cNvPr>
          <p:cNvSpPr/>
          <p:nvPr/>
        </p:nvSpPr>
        <p:spPr>
          <a:xfrm>
            <a:off x="609441" y="1783569"/>
            <a:ext cx="2717078" cy="4525751"/>
          </a:xfrm>
          <a:prstGeom prst="round2SameRect">
            <a:avLst>
              <a:gd name="adj1" fmla="val 0"/>
              <a:gd name="adj2" fmla="val 439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 name="Rectangle: Top Corners Rounded 6">
            <a:extLst>
              <a:ext uri="{FF2B5EF4-FFF2-40B4-BE49-F238E27FC236}">
                <a16:creationId xmlns:a16="http://schemas.microsoft.com/office/drawing/2014/main" id="{6B71F249-198D-7FAA-DABC-8C6C14C8C943}"/>
              </a:ext>
            </a:extLst>
          </p:cNvPr>
          <p:cNvSpPr/>
          <p:nvPr/>
        </p:nvSpPr>
        <p:spPr>
          <a:xfrm>
            <a:off x="3360396" y="1783569"/>
            <a:ext cx="2717078" cy="4525751"/>
          </a:xfrm>
          <a:prstGeom prst="round2SameRect">
            <a:avLst>
              <a:gd name="adj1" fmla="val 572"/>
              <a:gd name="adj2" fmla="val 365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Open Sans"/>
              <a:ea typeface="+mn-ea"/>
              <a:cs typeface="+mn-cs"/>
            </a:endParaRPr>
          </a:p>
        </p:txBody>
      </p:sp>
      <p:sp>
        <p:nvSpPr>
          <p:cNvPr id="8" name="Rectangle: Top Corners Rounded 7">
            <a:extLst>
              <a:ext uri="{FF2B5EF4-FFF2-40B4-BE49-F238E27FC236}">
                <a16:creationId xmlns:a16="http://schemas.microsoft.com/office/drawing/2014/main" id="{5399E844-A9EC-69AF-3183-75CB10136A9D}"/>
              </a:ext>
            </a:extLst>
          </p:cNvPr>
          <p:cNvSpPr/>
          <p:nvPr/>
        </p:nvSpPr>
        <p:spPr>
          <a:xfrm>
            <a:off x="6111352" y="1783569"/>
            <a:ext cx="2717078" cy="4525751"/>
          </a:xfrm>
          <a:prstGeom prst="round2SameRect">
            <a:avLst>
              <a:gd name="adj1" fmla="val 0"/>
              <a:gd name="adj2" fmla="val 4389"/>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9" name="Rectangle: Top Corners Rounded 8">
            <a:extLst>
              <a:ext uri="{FF2B5EF4-FFF2-40B4-BE49-F238E27FC236}">
                <a16:creationId xmlns:a16="http://schemas.microsoft.com/office/drawing/2014/main" id="{63BE89CA-9EA2-18EE-F3A3-672C2CFF3B77}"/>
              </a:ext>
            </a:extLst>
          </p:cNvPr>
          <p:cNvSpPr/>
          <p:nvPr/>
        </p:nvSpPr>
        <p:spPr>
          <a:xfrm>
            <a:off x="8862306" y="1783569"/>
            <a:ext cx="2717078" cy="4525751"/>
          </a:xfrm>
          <a:prstGeom prst="round2SameRect">
            <a:avLst>
              <a:gd name="adj1" fmla="val 0"/>
              <a:gd name="adj2" fmla="val 329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0" name="Rectangle: Top Corners Rounded 9">
            <a:extLst>
              <a:ext uri="{FF2B5EF4-FFF2-40B4-BE49-F238E27FC236}">
                <a16:creationId xmlns:a16="http://schemas.microsoft.com/office/drawing/2014/main" id="{3F927D80-3FDD-A010-6C06-465775280137}"/>
              </a:ext>
            </a:extLst>
          </p:cNvPr>
          <p:cNvSpPr/>
          <p:nvPr/>
        </p:nvSpPr>
        <p:spPr>
          <a:xfrm>
            <a:off x="609441" y="1334974"/>
            <a:ext cx="2717078" cy="51784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 name="Rectangle: Top Corners Rounded 10">
            <a:extLst>
              <a:ext uri="{FF2B5EF4-FFF2-40B4-BE49-F238E27FC236}">
                <a16:creationId xmlns:a16="http://schemas.microsoft.com/office/drawing/2014/main" id="{F6987929-757B-8333-8125-4A2B4EBADE72}"/>
              </a:ext>
            </a:extLst>
          </p:cNvPr>
          <p:cNvSpPr/>
          <p:nvPr/>
        </p:nvSpPr>
        <p:spPr>
          <a:xfrm>
            <a:off x="3360396" y="1331336"/>
            <a:ext cx="2717078" cy="517849"/>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2" name="Rectangle: Top Corners Rounded 11">
            <a:extLst>
              <a:ext uri="{FF2B5EF4-FFF2-40B4-BE49-F238E27FC236}">
                <a16:creationId xmlns:a16="http://schemas.microsoft.com/office/drawing/2014/main" id="{595087DC-ED26-9CCC-3C15-43ACDBA67538}"/>
              </a:ext>
            </a:extLst>
          </p:cNvPr>
          <p:cNvSpPr/>
          <p:nvPr/>
        </p:nvSpPr>
        <p:spPr>
          <a:xfrm>
            <a:off x="6111352" y="1331336"/>
            <a:ext cx="2717078" cy="517849"/>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Rectangle: Top Corners Rounded 12">
            <a:extLst>
              <a:ext uri="{FF2B5EF4-FFF2-40B4-BE49-F238E27FC236}">
                <a16:creationId xmlns:a16="http://schemas.microsoft.com/office/drawing/2014/main" id="{3CAB64E0-B882-B51E-4001-A036F16E6DA5}"/>
              </a:ext>
            </a:extLst>
          </p:cNvPr>
          <p:cNvSpPr/>
          <p:nvPr/>
        </p:nvSpPr>
        <p:spPr>
          <a:xfrm>
            <a:off x="8862306" y="1331336"/>
            <a:ext cx="2717078" cy="51784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TextBox 13">
            <a:extLst>
              <a:ext uri="{FF2B5EF4-FFF2-40B4-BE49-F238E27FC236}">
                <a16:creationId xmlns:a16="http://schemas.microsoft.com/office/drawing/2014/main" id="{45E583DA-E0FE-66FD-E237-89C7C75AFAF4}"/>
              </a:ext>
            </a:extLst>
          </p:cNvPr>
          <p:cNvSpPr txBox="1"/>
          <p:nvPr/>
        </p:nvSpPr>
        <p:spPr>
          <a:xfrm>
            <a:off x="3656502" y="1420983"/>
            <a:ext cx="2124866"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Open Sans"/>
                <a:ea typeface="+mn-ea"/>
                <a:cs typeface="+mn-cs"/>
              </a:rPr>
              <a:t>Digital Storage</a:t>
            </a:r>
          </a:p>
        </p:txBody>
      </p:sp>
      <p:sp>
        <p:nvSpPr>
          <p:cNvPr id="15" name="TextBox 14">
            <a:extLst>
              <a:ext uri="{FF2B5EF4-FFF2-40B4-BE49-F238E27FC236}">
                <a16:creationId xmlns:a16="http://schemas.microsoft.com/office/drawing/2014/main" id="{86CE1E62-4A53-C1DB-D662-212FE5773187}"/>
              </a:ext>
            </a:extLst>
          </p:cNvPr>
          <p:cNvSpPr txBox="1"/>
          <p:nvPr/>
        </p:nvSpPr>
        <p:spPr>
          <a:xfrm>
            <a:off x="676275" y="1288347"/>
            <a:ext cx="2535120"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Open Sans"/>
                <a:ea typeface="+mn-ea"/>
                <a:cs typeface="+mn-cs"/>
              </a:rPr>
              <a:t>Digital Document Creation</a:t>
            </a:r>
          </a:p>
        </p:txBody>
      </p:sp>
      <p:sp>
        <p:nvSpPr>
          <p:cNvPr id="16" name="TextBox 15">
            <a:extLst>
              <a:ext uri="{FF2B5EF4-FFF2-40B4-BE49-F238E27FC236}">
                <a16:creationId xmlns:a16="http://schemas.microsoft.com/office/drawing/2014/main" id="{661D2AC4-A6F8-56DC-8A3F-0232BF30FACC}"/>
              </a:ext>
            </a:extLst>
          </p:cNvPr>
          <p:cNvSpPr txBox="1"/>
          <p:nvPr/>
        </p:nvSpPr>
        <p:spPr>
          <a:xfrm>
            <a:off x="6512490" y="1420983"/>
            <a:ext cx="1914802"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Open Sans"/>
                <a:ea typeface="+mn-ea"/>
                <a:cs typeface="+mn-cs"/>
              </a:rPr>
              <a:t>Digital Retrieval</a:t>
            </a:r>
          </a:p>
        </p:txBody>
      </p:sp>
      <p:sp>
        <p:nvSpPr>
          <p:cNvPr id="17" name="TextBox 16">
            <a:extLst>
              <a:ext uri="{FF2B5EF4-FFF2-40B4-BE49-F238E27FC236}">
                <a16:creationId xmlns:a16="http://schemas.microsoft.com/office/drawing/2014/main" id="{6B6903FB-B506-8D3B-9FAC-7064F3188A57}"/>
              </a:ext>
            </a:extLst>
          </p:cNvPr>
          <p:cNvSpPr txBox="1"/>
          <p:nvPr/>
        </p:nvSpPr>
        <p:spPr>
          <a:xfrm>
            <a:off x="9307413" y="1297873"/>
            <a:ext cx="1826864"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Open Sans"/>
                <a:ea typeface="+mn-ea"/>
                <a:cs typeface="+mn-cs"/>
              </a:rPr>
              <a:t>Actionable Insights</a:t>
            </a:r>
          </a:p>
        </p:txBody>
      </p:sp>
      <p:sp>
        <p:nvSpPr>
          <p:cNvPr id="118" name="TextBox 117">
            <a:extLst>
              <a:ext uri="{FF2B5EF4-FFF2-40B4-BE49-F238E27FC236}">
                <a16:creationId xmlns:a16="http://schemas.microsoft.com/office/drawing/2014/main" id="{D181EDEE-6B5F-C160-038D-405D7AB3F50C}"/>
              </a:ext>
            </a:extLst>
          </p:cNvPr>
          <p:cNvSpPr txBox="1"/>
          <p:nvPr/>
        </p:nvSpPr>
        <p:spPr>
          <a:xfrm>
            <a:off x="1039391" y="1983527"/>
            <a:ext cx="1845408" cy="523220"/>
          </a:xfrm>
          <a:prstGeom prst="rect">
            <a:avLst/>
          </a:prstGeom>
          <a:noFill/>
        </p:spPr>
        <p:txBody>
          <a:bodyPr wrap="square" rtlCol="0" anchor="ct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0" i="0" u="none" strike="noStrike" kern="1200" cap="none" spc="0" normalizeH="0" baseline="0" noProof="0" dirty="0">
                <a:ln>
                  <a:noFill/>
                </a:ln>
                <a:solidFill>
                  <a:prstClr val="black">
                    <a:lumMod val="85000"/>
                    <a:lumOff val="15000"/>
                  </a:prstClr>
                </a:solidFill>
                <a:effectLst/>
                <a:uLnTx/>
                <a:uFillTx/>
                <a:latin typeface="Open Sans"/>
                <a:ea typeface="+mn-ea"/>
                <a:cs typeface="+mn-cs"/>
              </a:rPr>
              <a:t>Individually or Facilitated</a:t>
            </a:r>
          </a:p>
        </p:txBody>
      </p:sp>
      <p:pic>
        <p:nvPicPr>
          <p:cNvPr id="125" name="Graphic 124" descr="Doctor male with solid fill">
            <a:extLst>
              <a:ext uri="{FF2B5EF4-FFF2-40B4-BE49-F238E27FC236}">
                <a16:creationId xmlns:a16="http://schemas.microsoft.com/office/drawing/2014/main" id="{31913370-0B0B-5330-B694-31DA94210D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1687" y="4937474"/>
            <a:ext cx="914400" cy="914400"/>
          </a:xfrm>
          <a:prstGeom prst="rect">
            <a:avLst/>
          </a:prstGeom>
        </p:spPr>
      </p:pic>
      <p:pic>
        <p:nvPicPr>
          <p:cNvPr id="126" name="Graphic 125" descr="Office worker female with solid fill">
            <a:extLst>
              <a:ext uri="{FF2B5EF4-FFF2-40B4-BE49-F238E27FC236}">
                <a16:creationId xmlns:a16="http://schemas.microsoft.com/office/drawing/2014/main" id="{069AD3DB-52B3-925C-34A1-263DF45B6D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5724" y="2829670"/>
            <a:ext cx="914400" cy="914400"/>
          </a:xfrm>
          <a:prstGeom prst="rect">
            <a:avLst/>
          </a:prstGeom>
        </p:spPr>
      </p:pic>
      <p:pic>
        <p:nvPicPr>
          <p:cNvPr id="127" name="Graphic 126" descr="Office worker female with solid fill">
            <a:extLst>
              <a:ext uri="{FF2B5EF4-FFF2-40B4-BE49-F238E27FC236}">
                <a16:creationId xmlns:a16="http://schemas.microsoft.com/office/drawing/2014/main" id="{D0A397B1-0DC1-AFD2-EA4F-CD5D1F9984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3738" y="4937474"/>
            <a:ext cx="914400" cy="914400"/>
          </a:xfrm>
          <a:prstGeom prst="rect">
            <a:avLst/>
          </a:prstGeom>
        </p:spPr>
      </p:pic>
      <p:pic>
        <p:nvPicPr>
          <p:cNvPr id="128" name="Picture 127">
            <a:extLst>
              <a:ext uri="{FF2B5EF4-FFF2-40B4-BE49-F238E27FC236}">
                <a16:creationId xmlns:a16="http://schemas.microsoft.com/office/drawing/2014/main" id="{5B030576-442D-E34E-5A74-D8C0E54C71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6407" y="2738230"/>
            <a:ext cx="999198" cy="1097280"/>
          </a:xfrm>
          <a:prstGeom prst="rect">
            <a:avLst/>
          </a:prstGeom>
        </p:spPr>
      </p:pic>
      <p:pic>
        <p:nvPicPr>
          <p:cNvPr id="129" name="Picture 128">
            <a:extLst>
              <a:ext uri="{FF2B5EF4-FFF2-40B4-BE49-F238E27FC236}">
                <a16:creationId xmlns:a16="http://schemas.microsoft.com/office/drawing/2014/main" id="{D24E4F24-8DB9-A228-4A5A-40B6F85167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2151" y="4906775"/>
            <a:ext cx="999198" cy="1097280"/>
          </a:xfrm>
          <a:prstGeom prst="rect">
            <a:avLst/>
          </a:prstGeom>
        </p:spPr>
      </p:pic>
      <p:pic>
        <p:nvPicPr>
          <p:cNvPr id="130" name="Picture 129">
            <a:extLst>
              <a:ext uri="{FF2B5EF4-FFF2-40B4-BE49-F238E27FC236}">
                <a16:creationId xmlns:a16="http://schemas.microsoft.com/office/drawing/2014/main" id="{6D77CD4D-FB71-C564-C607-D86105DEDF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4668" y="3670915"/>
            <a:ext cx="1248998" cy="1371600"/>
          </a:xfrm>
          <a:prstGeom prst="rect">
            <a:avLst/>
          </a:prstGeom>
        </p:spPr>
      </p:pic>
      <p:sp>
        <p:nvSpPr>
          <p:cNvPr id="134" name="TextBox 133">
            <a:extLst>
              <a:ext uri="{FF2B5EF4-FFF2-40B4-BE49-F238E27FC236}">
                <a16:creationId xmlns:a16="http://schemas.microsoft.com/office/drawing/2014/main" id="{765B5626-5331-C078-A838-220BCAA673D0}"/>
              </a:ext>
            </a:extLst>
          </p:cNvPr>
          <p:cNvSpPr txBox="1"/>
          <p:nvPr/>
        </p:nvSpPr>
        <p:spPr>
          <a:xfrm>
            <a:off x="3768318" y="1983527"/>
            <a:ext cx="1845408" cy="523220"/>
          </a:xfrm>
          <a:prstGeom prst="rect">
            <a:avLst/>
          </a:prstGeom>
          <a:noFill/>
        </p:spPr>
        <p:txBody>
          <a:bodyPr wrap="square" rtlCol="0" anchor="ct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0" i="0" u="none" strike="noStrike" kern="1200" cap="none" spc="0" normalizeH="0" baseline="0" noProof="0" dirty="0">
                <a:ln>
                  <a:noFill/>
                </a:ln>
                <a:solidFill>
                  <a:prstClr val="black">
                    <a:lumMod val="85000"/>
                    <a:lumOff val="15000"/>
                  </a:prstClr>
                </a:solidFill>
                <a:effectLst/>
                <a:uLnTx/>
                <a:uFillTx/>
                <a:latin typeface="Open Sans"/>
                <a:ea typeface="+mn-ea"/>
                <a:cs typeface="+mn-cs"/>
              </a:rPr>
              <a:t>Interoperable Data Standards</a:t>
            </a:r>
          </a:p>
        </p:txBody>
      </p:sp>
      <p:sp>
        <p:nvSpPr>
          <p:cNvPr id="135" name="TextBox 134">
            <a:extLst>
              <a:ext uri="{FF2B5EF4-FFF2-40B4-BE49-F238E27FC236}">
                <a16:creationId xmlns:a16="http://schemas.microsoft.com/office/drawing/2014/main" id="{39674DBE-F826-626B-374D-1FAACA1528BC}"/>
              </a:ext>
            </a:extLst>
          </p:cNvPr>
          <p:cNvSpPr txBox="1"/>
          <p:nvPr/>
        </p:nvSpPr>
        <p:spPr>
          <a:xfrm>
            <a:off x="6153224" y="1984353"/>
            <a:ext cx="2617810" cy="738664"/>
          </a:xfrm>
          <a:prstGeom prst="rect">
            <a:avLst/>
          </a:prstGeom>
          <a:noFill/>
        </p:spPr>
        <p:txBody>
          <a:bodyPr wrap="square" rtlCol="0" anchor="ct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0" i="0" u="none" strike="noStrike" kern="1200" cap="none" spc="0" normalizeH="0" baseline="0" noProof="0" dirty="0">
                <a:ln>
                  <a:noFill/>
                </a:ln>
                <a:solidFill>
                  <a:prstClr val="black">
                    <a:lumMod val="85000"/>
                    <a:lumOff val="15000"/>
                  </a:prstClr>
                </a:solidFill>
                <a:effectLst/>
                <a:uLnTx/>
                <a:uFillTx/>
                <a:latin typeface="Open Sans"/>
                <a:ea typeface="+mn-ea"/>
                <a:cs typeface="+mn-cs"/>
              </a:rPr>
              <a:t>EHR Integration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0" i="0" u="none" strike="noStrike" kern="1200" cap="none" spc="0" normalizeH="0" baseline="0" noProof="0" dirty="0">
                <a:ln>
                  <a:noFill/>
                </a:ln>
                <a:solidFill>
                  <a:prstClr val="black">
                    <a:lumMod val="85000"/>
                    <a:lumOff val="15000"/>
                  </a:prstClr>
                </a:solidFill>
                <a:effectLst/>
                <a:uLnTx/>
                <a:uFillTx/>
                <a:latin typeface="Open Sans"/>
                <a:ea typeface="+mn-ea"/>
                <a:cs typeface="+mn-cs"/>
              </a:rPr>
              <a:t>Data Exchanges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0" i="0" u="none" strike="noStrike" kern="1200" cap="none" spc="0" normalizeH="0" baseline="0" noProof="0" dirty="0">
                <a:ln>
                  <a:noFill/>
                </a:ln>
                <a:solidFill>
                  <a:prstClr val="black">
                    <a:lumMod val="85000"/>
                    <a:lumOff val="15000"/>
                  </a:prstClr>
                </a:solidFill>
                <a:effectLst/>
                <a:uLnTx/>
                <a:uFillTx/>
                <a:latin typeface="Open Sans"/>
                <a:ea typeface="+mn-ea"/>
                <a:cs typeface="+mn-cs"/>
              </a:rPr>
              <a:t>MyDC Licenses</a:t>
            </a:r>
          </a:p>
        </p:txBody>
      </p:sp>
      <p:sp>
        <p:nvSpPr>
          <p:cNvPr id="136" name="TextBox 135">
            <a:extLst>
              <a:ext uri="{FF2B5EF4-FFF2-40B4-BE49-F238E27FC236}">
                <a16:creationId xmlns:a16="http://schemas.microsoft.com/office/drawing/2014/main" id="{4D2C695C-AEDE-D00A-3F95-9D1D28DF2931}"/>
              </a:ext>
            </a:extLst>
          </p:cNvPr>
          <p:cNvSpPr txBox="1"/>
          <p:nvPr/>
        </p:nvSpPr>
        <p:spPr>
          <a:xfrm>
            <a:off x="8943975" y="1977991"/>
            <a:ext cx="2533649" cy="738664"/>
          </a:xfrm>
          <a:prstGeom prst="rect">
            <a:avLst/>
          </a:prstGeom>
          <a:noFill/>
        </p:spPr>
        <p:txBody>
          <a:bodyPr wrap="square" rtlCol="0" anchor="ct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Open Sans"/>
                <a:ea typeface="+mn-ea"/>
                <a:cs typeface="+mn-cs"/>
              </a:rPr>
              <a:t>Transaction Reporting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Open Sans"/>
                <a:ea typeface="+mn-ea"/>
                <a:cs typeface="+mn-cs"/>
              </a:rPr>
              <a:t>Regulatory Compliance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Open Sans"/>
                <a:ea typeface="+mn-ea"/>
                <a:cs typeface="+mn-cs"/>
              </a:rPr>
              <a:t>Quality Improvement</a:t>
            </a:r>
          </a:p>
        </p:txBody>
      </p:sp>
      <p:pic>
        <p:nvPicPr>
          <p:cNvPr id="137" name="Graphic 136" descr="Ambulance outline">
            <a:extLst>
              <a:ext uri="{FF2B5EF4-FFF2-40B4-BE49-F238E27FC236}">
                <a16:creationId xmlns:a16="http://schemas.microsoft.com/office/drawing/2014/main" id="{BDE23DF7-4780-EF79-76DB-7A5326D4AD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21009" y="2785855"/>
            <a:ext cx="840664" cy="840664"/>
          </a:xfrm>
          <a:prstGeom prst="rect">
            <a:avLst/>
          </a:prstGeom>
        </p:spPr>
      </p:pic>
      <p:pic>
        <p:nvPicPr>
          <p:cNvPr id="138" name="Graphic 137" descr="Hospital outline">
            <a:extLst>
              <a:ext uri="{FF2B5EF4-FFF2-40B4-BE49-F238E27FC236}">
                <a16:creationId xmlns:a16="http://schemas.microsoft.com/office/drawing/2014/main" id="{84F586DB-92AD-6033-4B4E-4DD4A30FFD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21009" y="3529580"/>
            <a:ext cx="840664" cy="840664"/>
          </a:xfrm>
          <a:prstGeom prst="rect">
            <a:avLst/>
          </a:prstGeom>
        </p:spPr>
      </p:pic>
      <p:pic>
        <p:nvPicPr>
          <p:cNvPr id="139" name="Graphic 138" descr="Medical with solid fill">
            <a:extLst>
              <a:ext uri="{FF2B5EF4-FFF2-40B4-BE49-F238E27FC236}">
                <a16:creationId xmlns:a16="http://schemas.microsoft.com/office/drawing/2014/main" id="{FE956D70-B94F-40B9-DD81-EE9D79166B9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21009" y="4353496"/>
            <a:ext cx="840664" cy="840664"/>
          </a:xfrm>
          <a:prstGeom prst="rect">
            <a:avLst/>
          </a:prstGeom>
        </p:spPr>
      </p:pic>
      <p:pic>
        <p:nvPicPr>
          <p:cNvPr id="140" name="Picture 139">
            <a:extLst>
              <a:ext uri="{FF2B5EF4-FFF2-40B4-BE49-F238E27FC236}">
                <a16:creationId xmlns:a16="http://schemas.microsoft.com/office/drawing/2014/main" id="{3C1647EE-A8D6-829D-287F-16CCBA1B6BE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69094" y="3592660"/>
            <a:ext cx="1248999" cy="1371600"/>
          </a:xfrm>
          <a:prstGeom prst="rect">
            <a:avLst/>
          </a:prstGeom>
        </p:spPr>
      </p:pic>
      <p:pic>
        <p:nvPicPr>
          <p:cNvPr id="144" name="Graphic 143" descr="Open hand outline">
            <a:extLst>
              <a:ext uri="{FF2B5EF4-FFF2-40B4-BE49-F238E27FC236}">
                <a16:creationId xmlns:a16="http://schemas.microsoft.com/office/drawing/2014/main" id="{C3EC6914-55D4-1525-8477-C59A4EA207E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221009" y="5221096"/>
            <a:ext cx="840664" cy="840664"/>
          </a:xfrm>
          <a:prstGeom prst="rect">
            <a:avLst/>
          </a:prstGeom>
        </p:spPr>
      </p:pic>
      <p:sp>
        <p:nvSpPr>
          <p:cNvPr id="146" name="Right Brace 145">
            <a:extLst>
              <a:ext uri="{FF2B5EF4-FFF2-40B4-BE49-F238E27FC236}">
                <a16:creationId xmlns:a16="http://schemas.microsoft.com/office/drawing/2014/main" id="{D29D733E-6B1A-8AD9-41A8-207911E5259C}"/>
              </a:ext>
            </a:extLst>
          </p:cNvPr>
          <p:cNvSpPr/>
          <p:nvPr/>
        </p:nvSpPr>
        <p:spPr>
          <a:xfrm>
            <a:off x="8287810" y="3127347"/>
            <a:ext cx="314483" cy="25505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cxnSp>
        <p:nvCxnSpPr>
          <p:cNvPr id="147" name="Elbow Connector 32">
            <a:extLst>
              <a:ext uri="{FF2B5EF4-FFF2-40B4-BE49-F238E27FC236}">
                <a16:creationId xmlns:a16="http://schemas.microsoft.com/office/drawing/2014/main" id="{FF424CFC-25E6-C70D-228E-A3C9F3F826A1}"/>
              </a:ext>
            </a:extLst>
          </p:cNvPr>
          <p:cNvCxnSpPr>
            <a:cxnSpLocks/>
            <a:stCxn id="130" idx="3"/>
          </p:cNvCxnSpPr>
          <p:nvPr/>
        </p:nvCxnSpPr>
        <p:spPr>
          <a:xfrm flipV="1">
            <a:off x="5183666" y="3206187"/>
            <a:ext cx="2037343" cy="1150528"/>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8" name="Elbow Connector 34">
            <a:extLst>
              <a:ext uri="{FF2B5EF4-FFF2-40B4-BE49-F238E27FC236}">
                <a16:creationId xmlns:a16="http://schemas.microsoft.com/office/drawing/2014/main" id="{9AE6CAEE-48FF-8833-6F59-5850233FC8D9}"/>
              </a:ext>
            </a:extLst>
          </p:cNvPr>
          <p:cNvCxnSpPr>
            <a:cxnSpLocks/>
            <a:stCxn id="130" idx="3"/>
          </p:cNvCxnSpPr>
          <p:nvPr/>
        </p:nvCxnSpPr>
        <p:spPr>
          <a:xfrm flipV="1">
            <a:off x="5183666" y="3949912"/>
            <a:ext cx="2037343" cy="40680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9" name="Elbow Connector 36">
            <a:extLst>
              <a:ext uri="{FF2B5EF4-FFF2-40B4-BE49-F238E27FC236}">
                <a16:creationId xmlns:a16="http://schemas.microsoft.com/office/drawing/2014/main" id="{9712DF8C-CD4C-3037-11B5-4C8865F8CC7F}"/>
              </a:ext>
            </a:extLst>
          </p:cNvPr>
          <p:cNvCxnSpPr>
            <a:cxnSpLocks/>
            <a:stCxn id="130" idx="3"/>
          </p:cNvCxnSpPr>
          <p:nvPr/>
        </p:nvCxnSpPr>
        <p:spPr>
          <a:xfrm>
            <a:off x="5183666" y="4356715"/>
            <a:ext cx="2037343" cy="41711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0" name="Elbow Connector 42">
            <a:extLst>
              <a:ext uri="{FF2B5EF4-FFF2-40B4-BE49-F238E27FC236}">
                <a16:creationId xmlns:a16="http://schemas.microsoft.com/office/drawing/2014/main" id="{3D35EA23-B1CE-DC91-AB87-D49903015024}"/>
              </a:ext>
            </a:extLst>
          </p:cNvPr>
          <p:cNvCxnSpPr>
            <a:cxnSpLocks/>
            <a:stCxn id="130" idx="3"/>
          </p:cNvCxnSpPr>
          <p:nvPr/>
        </p:nvCxnSpPr>
        <p:spPr>
          <a:xfrm>
            <a:off x="5183666" y="4356715"/>
            <a:ext cx="2037343" cy="128471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C23253F-7DA0-35B0-1BE7-9D7E83AE7F4E}"/>
              </a:ext>
            </a:extLst>
          </p:cNvPr>
          <p:cNvCxnSpPr/>
          <p:nvPr/>
        </p:nvCxnSpPr>
        <p:spPr>
          <a:xfrm>
            <a:off x="2571750" y="3835510"/>
            <a:ext cx="0" cy="107126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AEA37F48-0BB6-DD17-3054-C1B0D7025A40}"/>
              </a:ext>
            </a:extLst>
          </p:cNvPr>
          <p:cNvCxnSpPr>
            <a:stCxn id="128" idx="3"/>
            <a:endCxn id="130" idx="0"/>
          </p:cNvCxnSpPr>
          <p:nvPr/>
        </p:nvCxnSpPr>
        <p:spPr>
          <a:xfrm>
            <a:off x="3075605" y="3286870"/>
            <a:ext cx="1483562" cy="384045"/>
          </a:xfrm>
          <a:prstGeom prst="bentConnector2">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A7FFC87F-7335-EDAD-8127-855C0AEFA29B}"/>
              </a:ext>
            </a:extLst>
          </p:cNvPr>
          <p:cNvCxnSpPr>
            <a:stCxn id="129" idx="3"/>
            <a:endCxn id="130" idx="2"/>
          </p:cNvCxnSpPr>
          <p:nvPr/>
        </p:nvCxnSpPr>
        <p:spPr>
          <a:xfrm flipV="1">
            <a:off x="3071349" y="5042515"/>
            <a:ext cx="1487818" cy="412900"/>
          </a:xfrm>
          <a:prstGeom prst="bentConnector2">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80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221B45F-F540-997F-27F2-EA84CF28939E}"/>
              </a:ext>
            </a:extLst>
          </p:cNvPr>
          <p:cNvSpPr>
            <a:spLocks noGrp="1"/>
          </p:cNvSpPr>
          <p:nvPr>
            <p:ph idx="1"/>
          </p:nvPr>
        </p:nvSpPr>
        <p:spPr>
          <a:xfrm>
            <a:off x="5211192" y="1804365"/>
            <a:ext cx="6142608" cy="4208059"/>
          </a:xfrm>
        </p:spPr>
        <p:txBody>
          <a:bodyPr/>
          <a:lstStyle/>
          <a:p>
            <a:r>
              <a:rPr lang="en-US" sz="2800" dirty="0"/>
              <a:t>Repository for all consumer and clinician-facilitated documentation</a:t>
            </a:r>
            <a:endParaRPr lang="en-US" dirty="0"/>
          </a:p>
          <a:p>
            <a:r>
              <a:rPr lang="en-US" sz="2800" dirty="0"/>
              <a:t>Upload </a:t>
            </a:r>
            <a:r>
              <a:rPr lang="en-US" dirty="0"/>
              <a:t>and s</a:t>
            </a:r>
            <a:r>
              <a:rPr lang="en-US" sz="2800" dirty="0"/>
              <a:t>tore digital documents, paper document uploads, and video recordings</a:t>
            </a:r>
          </a:p>
          <a:p>
            <a:pPr lvl="1"/>
            <a:r>
              <a:rPr lang="en-US" dirty="0"/>
              <a:t>Advance care plans, advance directives, mental health advance directives, POLSTs, MOLSTs, MOSTs, among others</a:t>
            </a:r>
          </a:p>
        </p:txBody>
      </p:sp>
      <p:sp>
        <p:nvSpPr>
          <p:cNvPr id="2" name="Title 1">
            <a:extLst>
              <a:ext uri="{FF2B5EF4-FFF2-40B4-BE49-F238E27FC236}">
                <a16:creationId xmlns:a16="http://schemas.microsoft.com/office/drawing/2014/main" id="{39636FD7-3D09-292A-2667-AD8B2E5128C1}"/>
              </a:ext>
            </a:extLst>
          </p:cNvPr>
          <p:cNvSpPr>
            <a:spLocks noGrp="1"/>
          </p:cNvSpPr>
          <p:nvPr>
            <p:ph type="title"/>
          </p:nvPr>
        </p:nvSpPr>
        <p:spPr/>
        <p:txBody>
          <a:bodyPr>
            <a:normAutofit/>
          </a:bodyPr>
          <a:lstStyle/>
          <a:p>
            <a:r>
              <a:rPr lang="en-US" dirty="0"/>
              <a:t>At the Center of the Ecosystem</a:t>
            </a:r>
          </a:p>
        </p:txBody>
      </p:sp>
      <p:pic>
        <p:nvPicPr>
          <p:cNvPr id="9" name="Picture Placeholder 8">
            <a:extLst>
              <a:ext uri="{FF2B5EF4-FFF2-40B4-BE49-F238E27FC236}">
                <a16:creationId xmlns:a16="http://schemas.microsoft.com/office/drawing/2014/main" id="{646D50E8-7214-AC8C-E305-ABDCE321D735}"/>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p:pic>
      <p:sp>
        <p:nvSpPr>
          <p:cNvPr id="3" name="Footer Placeholder 2">
            <a:extLst>
              <a:ext uri="{FF2B5EF4-FFF2-40B4-BE49-F238E27FC236}">
                <a16:creationId xmlns:a16="http://schemas.microsoft.com/office/drawing/2014/main" id="{62B5E508-FABF-1340-28D4-5B7A1FB1F24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8C8C8C"/>
                </a:solidFill>
                <a:effectLst/>
                <a:uLnTx/>
                <a:uFillTx/>
                <a:latin typeface="Open Sans"/>
                <a:ea typeface="+mn-ea"/>
                <a:cs typeface="+mn-cs"/>
              </a:rPr>
              <a:t>© 2025 MyDirectives | Proprietary and Confidential | All Rights Reserved</a:t>
            </a:r>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sp>
        <p:nvSpPr>
          <p:cNvPr id="4" name="Slide Number Placeholder 3">
            <a:extLst>
              <a:ext uri="{FF2B5EF4-FFF2-40B4-BE49-F238E27FC236}">
                <a16:creationId xmlns:a16="http://schemas.microsoft.com/office/drawing/2014/main" id="{00C97E72-33D9-D7C0-D3BA-8A40011D126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24591F-4E7B-4C90-BBBB-B8C63EE7D530}" type="slidenum">
              <a:rPr kumimoji="0" lang="en-US" sz="1050" b="0" i="0" u="none" strike="noStrike" kern="1200" cap="none" spc="0" normalizeH="0" baseline="0" noProof="0" smtClean="0">
                <a:ln>
                  <a:noFill/>
                </a:ln>
                <a:solidFill>
                  <a:srgbClr val="8C8C8C"/>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pic>
        <p:nvPicPr>
          <p:cNvPr id="5" name="Picture 4">
            <a:extLst>
              <a:ext uri="{FF2B5EF4-FFF2-40B4-BE49-F238E27FC236}">
                <a16:creationId xmlns:a16="http://schemas.microsoft.com/office/drawing/2014/main" id="{774CD8E9-1842-9B5E-EE5B-D0C5145A6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4086" y="56776"/>
            <a:ext cx="1591380" cy="1747590"/>
          </a:xfrm>
          <a:prstGeom prst="rect">
            <a:avLst/>
          </a:prstGeom>
        </p:spPr>
      </p:pic>
    </p:spTree>
    <p:extLst>
      <p:ext uri="{BB962C8B-B14F-4D97-AF65-F5344CB8AC3E}">
        <p14:creationId xmlns:p14="http://schemas.microsoft.com/office/powerpoint/2010/main" val="2054113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D87ED1-55D2-C4B4-01A4-BEF7D645A10A}"/>
              </a:ext>
            </a:extLst>
          </p:cNvPr>
          <p:cNvSpPr>
            <a:spLocks noGrp="1"/>
          </p:cNvSpPr>
          <p:nvPr>
            <p:ph type="ftr" sz="quarter" idx="11"/>
          </p:nvPr>
        </p:nvSpPr>
        <p:spPr>
          <a:xfrm>
            <a:off x="1267887" y="6409141"/>
            <a:ext cx="5515535" cy="365125"/>
          </a:xfrm>
        </p:spPr>
        <p:txBody>
          <a:bodyPr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8C8C8C"/>
                </a:solidFill>
                <a:effectLst/>
                <a:uLnTx/>
                <a:uFillTx/>
                <a:latin typeface="Open Sans"/>
                <a:ea typeface="+mn-ea"/>
                <a:cs typeface="+mn-cs"/>
              </a:rPr>
              <a:t>© 2025 MyDirectives | Proprietary and Confidential | All Rights Reserved</a:t>
            </a:r>
          </a:p>
        </p:txBody>
      </p:sp>
      <p:sp>
        <p:nvSpPr>
          <p:cNvPr id="4" name="Slide Number Placeholder 3">
            <a:extLst>
              <a:ext uri="{FF2B5EF4-FFF2-40B4-BE49-F238E27FC236}">
                <a16:creationId xmlns:a16="http://schemas.microsoft.com/office/drawing/2014/main" id="{637B0224-4B94-A957-A134-12EAE221BCF9}"/>
              </a:ext>
            </a:extLst>
          </p:cNvPr>
          <p:cNvSpPr>
            <a:spLocks noGrp="1"/>
          </p:cNvSpPr>
          <p:nvPr>
            <p:ph type="sldNum" sz="quarter" idx="12"/>
          </p:nvPr>
        </p:nvSpPr>
        <p:spPr>
          <a:xfrm>
            <a:off x="566566" y="6409142"/>
            <a:ext cx="528221" cy="365125"/>
          </a:xfrm>
        </p:spPr>
        <p:txBody>
          <a:bodyPr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D24591F-4E7B-4C90-BBBB-B8C63EE7D530}" type="slidenum">
              <a:rPr kumimoji="0" lang="en-US" sz="1050" b="0" i="0" u="none" strike="noStrike" kern="1200" cap="none" spc="0" normalizeH="0" baseline="0" noProof="0" smtClean="0">
                <a:ln>
                  <a:noFill/>
                </a:ln>
                <a:solidFill>
                  <a:srgbClr val="8C8C8C"/>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12</a:t>
            </a:fld>
            <a:endParaRPr kumimoji="0" lang="en-US" sz="1050" b="0" i="0" u="none" strike="noStrike" kern="1200" cap="none" spc="0" normalizeH="0" baseline="0" noProof="0">
              <a:ln>
                <a:noFill/>
              </a:ln>
              <a:solidFill>
                <a:srgbClr val="8C8C8C"/>
              </a:solidFill>
              <a:effectLst/>
              <a:uLnTx/>
              <a:uFillTx/>
              <a:latin typeface="Open Sans"/>
              <a:ea typeface="+mn-ea"/>
              <a:cs typeface="+mn-cs"/>
            </a:endParaRPr>
          </a:p>
        </p:txBody>
      </p:sp>
      <p:sp>
        <p:nvSpPr>
          <p:cNvPr id="5" name="Title 4">
            <a:extLst>
              <a:ext uri="{FF2B5EF4-FFF2-40B4-BE49-F238E27FC236}">
                <a16:creationId xmlns:a16="http://schemas.microsoft.com/office/drawing/2014/main" id="{CC3ED5BC-812E-1875-242A-76E830A935AC}"/>
              </a:ext>
            </a:extLst>
          </p:cNvPr>
          <p:cNvSpPr>
            <a:spLocks noGrp="1"/>
          </p:cNvSpPr>
          <p:nvPr>
            <p:ph type="title"/>
          </p:nvPr>
        </p:nvSpPr>
        <p:spPr>
          <a:xfrm>
            <a:off x="566566" y="153795"/>
            <a:ext cx="10787233" cy="1067752"/>
          </a:xfrm>
        </p:spPr>
        <p:txBody>
          <a:bodyPr anchor="ctr">
            <a:normAutofit/>
          </a:bodyPr>
          <a:lstStyle/>
          <a:p>
            <a:r>
              <a:rPr lang="en-US" dirty="0"/>
              <a:t>Helping SNP Members Have Their Voice</a:t>
            </a:r>
          </a:p>
        </p:txBody>
      </p:sp>
      <p:graphicFrame>
        <p:nvGraphicFramePr>
          <p:cNvPr id="9" name="Content Placeholder 1">
            <a:extLst>
              <a:ext uri="{FF2B5EF4-FFF2-40B4-BE49-F238E27FC236}">
                <a16:creationId xmlns:a16="http://schemas.microsoft.com/office/drawing/2014/main" id="{EF45C52A-8F13-CF81-6029-AF7BC638AC6E}"/>
              </a:ext>
            </a:extLst>
          </p:cNvPr>
          <p:cNvGraphicFramePr>
            <a:graphicFrameLocks noGrp="1"/>
          </p:cNvGraphicFramePr>
          <p:nvPr>
            <p:ph idx="1"/>
          </p:nvPr>
        </p:nvGraphicFramePr>
        <p:xfrm>
          <a:off x="838200" y="1464817"/>
          <a:ext cx="10515600" cy="4547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5840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463F75FE-9529-5014-0F25-DDE13EB6B08C}"/>
              </a:ext>
            </a:extLst>
          </p:cNvPr>
          <p:cNvGraphicFramePr>
            <a:graphicFrameLocks noGrp="1"/>
          </p:cNvGraphicFramePr>
          <p:nvPr>
            <p:ph idx="1"/>
          </p:nvPr>
        </p:nvGraphicFramePr>
        <p:xfrm>
          <a:off x="838200" y="1465263"/>
          <a:ext cx="105156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1A92B7A0-D509-BAE1-0A5B-6AE49060866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8C8C8C"/>
                </a:solidFill>
                <a:effectLst/>
                <a:uLnTx/>
                <a:uFillTx/>
                <a:latin typeface="Open Sans"/>
                <a:ea typeface="+mn-ea"/>
                <a:cs typeface="+mn-cs"/>
              </a:rPr>
              <a:t>© 2025 MyDirectives | Proprietary and Confidential | All Rights Reserved</a:t>
            </a:r>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sp>
        <p:nvSpPr>
          <p:cNvPr id="4" name="Slide Number Placeholder 3">
            <a:extLst>
              <a:ext uri="{FF2B5EF4-FFF2-40B4-BE49-F238E27FC236}">
                <a16:creationId xmlns:a16="http://schemas.microsoft.com/office/drawing/2014/main" id="{1972F3EF-5057-74C0-271A-7AB97F4CB61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24591F-4E7B-4C90-BBBB-B8C63EE7D530}" type="slidenum">
              <a:rPr kumimoji="0" lang="en-US" sz="1050" b="0" i="0" u="none" strike="noStrike" kern="1200" cap="none" spc="0" normalizeH="0" baseline="0" noProof="0" smtClean="0">
                <a:ln>
                  <a:noFill/>
                </a:ln>
                <a:solidFill>
                  <a:srgbClr val="8C8C8C"/>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sp>
        <p:nvSpPr>
          <p:cNvPr id="2" name="Title 1">
            <a:extLst>
              <a:ext uri="{FF2B5EF4-FFF2-40B4-BE49-F238E27FC236}">
                <a16:creationId xmlns:a16="http://schemas.microsoft.com/office/drawing/2014/main" id="{ED934B36-A098-B649-D838-13B6B5D507DA}"/>
              </a:ext>
            </a:extLst>
          </p:cNvPr>
          <p:cNvSpPr>
            <a:spLocks noGrp="1"/>
          </p:cNvSpPr>
          <p:nvPr>
            <p:ph type="title"/>
          </p:nvPr>
        </p:nvSpPr>
        <p:spPr/>
        <p:txBody>
          <a:bodyPr/>
          <a:lstStyle/>
          <a:p>
            <a:r>
              <a:rPr lang="en-US" dirty="0"/>
              <a:t>Tiers of Solutions</a:t>
            </a:r>
          </a:p>
        </p:txBody>
      </p:sp>
    </p:spTree>
    <p:extLst>
      <p:ext uri="{BB962C8B-B14F-4D97-AF65-F5344CB8AC3E}">
        <p14:creationId xmlns:p14="http://schemas.microsoft.com/office/powerpoint/2010/main" val="2563345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6F23CD8-1A08-66E2-469F-E7298E4D29C9}"/>
              </a:ext>
            </a:extLst>
          </p:cNvPr>
          <p:cNvGraphicFramePr>
            <a:graphicFrameLocks noGrp="1"/>
          </p:cNvGraphicFramePr>
          <p:nvPr>
            <p:ph idx="1"/>
          </p:nvPr>
        </p:nvGraphicFramePr>
        <p:xfrm>
          <a:off x="566566" y="1221547"/>
          <a:ext cx="11058868" cy="5187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AF57AEB1-24CC-3F9B-5ECA-2A124613A50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8C8C8C"/>
                </a:solidFill>
                <a:effectLst/>
                <a:uLnTx/>
                <a:uFillTx/>
                <a:latin typeface="Open Sans"/>
                <a:ea typeface="+mn-ea"/>
                <a:cs typeface="+mn-cs"/>
              </a:rPr>
              <a:t>© 2025 MyDirectives | Proprietary and Confidential | All Rights Reserved</a:t>
            </a:r>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sp>
        <p:nvSpPr>
          <p:cNvPr id="4" name="Slide Number Placeholder 3">
            <a:extLst>
              <a:ext uri="{FF2B5EF4-FFF2-40B4-BE49-F238E27FC236}">
                <a16:creationId xmlns:a16="http://schemas.microsoft.com/office/drawing/2014/main" id="{9E257D56-141B-8C5D-E052-139275D240F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24591F-4E7B-4C90-BBBB-B8C63EE7D530}" type="slidenum">
              <a:rPr kumimoji="0" lang="en-US" sz="1050" b="0" i="0" u="none" strike="noStrike" kern="1200" cap="none" spc="0" normalizeH="0" baseline="0" noProof="0" smtClean="0">
                <a:ln>
                  <a:noFill/>
                </a:ln>
                <a:solidFill>
                  <a:srgbClr val="8C8C8C"/>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sp>
        <p:nvSpPr>
          <p:cNvPr id="5" name="Title 4">
            <a:extLst>
              <a:ext uri="{FF2B5EF4-FFF2-40B4-BE49-F238E27FC236}">
                <a16:creationId xmlns:a16="http://schemas.microsoft.com/office/drawing/2014/main" id="{ED6BA399-1D8A-67E6-95E6-FDF885EF47A7}"/>
              </a:ext>
            </a:extLst>
          </p:cNvPr>
          <p:cNvSpPr>
            <a:spLocks noGrp="1"/>
          </p:cNvSpPr>
          <p:nvPr>
            <p:ph type="title"/>
          </p:nvPr>
        </p:nvSpPr>
        <p:spPr/>
        <p:txBody>
          <a:bodyPr>
            <a:normAutofit fontScale="90000"/>
          </a:bodyPr>
          <a:lstStyle/>
          <a:p>
            <a:r>
              <a:rPr lang="en-US" dirty="0"/>
              <a:t>ACP Ecosystem: Preventing Unwanted Interventions </a:t>
            </a:r>
          </a:p>
        </p:txBody>
      </p:sp>
    </p:spTree>
    <p:extLst>
      <p:ext uri="{BB962C8B-B14F-4D97-AF65-F5344CB8AC3E}">
        <p14:creationId xmlns:p14="http://schemas.microsoft.com/office/powerpoint/2010/main" val="451516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48C4778-EC30-B793-79EA-237F31CE2524}"/>
              </a:ext>
            </a:extLst>
          </p:cNvPr>
          <p:cNvGraphicFramePr>
            <a:graphicFrameLocks noGrp="1"/>
          </p:cNvGraphicFramePr>
          <p:nvPr>
            <p:ph idx="1"/>
          </p:nvPr>
        </p:nvGraphicFramePr>
        <p:xfrm>
          <a:off x="843355" y="1268663"/>
          <a:ext cx="105156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69F95412-76F8-6332-6F16-2D5C9C528EF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8C8C8C"/>
                </a:solidFill>
                <a:effectLst/>
                <a:uLnTx/>
                <a:uFillTx/>
                <a:latin typeface="Open Sans"/>
                <a:ea typeface="+mn-ea"/>
                <a:cs typeface="+mn-cs"/>
              </a:rPr>
              <a:t>© 2025 MyDirectives | Proprietary and Confidential | All Rights Reserved</a:t>
            </a:r>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sp>
        <p:nvSpPr>
          <p:cNvPr id="4" name="Slide Number Placeholder 3">
            <a:extLst>
              <a:ext uri="{FF2B5EF4-FFF2-40B4-BE49-F238E27FC236}">
                <a16:creationId xmlns:a16="http://schemas.microsoft.com/office/drawing/2014/main" id="{9D0255E7-6B1D-2F13-7D15-2B03BCE6C95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24591F-4E7B-4C90-BBBB-B8C63EE7D530}" type="slidenum">
              <a:rPr kumimoji="0" lang="en-US" sz="1050" b="0" i="0" u="none" strike="noStrike" kern="1200" cap="none" spc="0" normalizeH="0" baseline="0" noProof="0" smtClean="0">
                <a:ln>
                  <a:noFill/>
                </a:ln>
                <a:solidFill>
                  <a:srgbClr val="8C8C8C"/>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sp>
        <p:nvSpPr>
          <p:cNvPr id="5" name="Title 4">
            <a:extLst>
              <a:ext uri="{FF2B5EF4-FFF2-40B4-BE49-F238E27FC236}">
                <a16:creationId xmlns:a16="http://schemas.microsoft.com/office/drawing/2014/main" id="{09F46FDC-CE48-EB38-F3D6-4D8C0704DBD9}"/>
              </a:ext>
            </a:extLst>
          </p:cNvPr>
          <p:cNvSpPr>
            <a:spLocks noGrp="1"/>
          </p:cNvSpPr>
          <p:nvPr>
            <p:ph type="title"/>
          </p:nvPr>
        </p:nvSpPr>
        <p:spPr/>
        <p:txBody>
          <a:bodyPr/>
          <a:lstStyle/>
          <a:p>
            <a:r>
              <a:rPr lang="en-US" dirty="0"/>
              <a:t>The Value of Doing the Right Thing</a:t>
            </a:r>
          </a:p>
        </p:txBody>
      </p:sp>
      <p:sp>
        <p:nvSpPr>
          <p:cNvPr id="8" name="TextBox 7">
            <a:extLst>
              <a:ext uri="{FF2B5EF4-FFF2-40B4-BE49-F238E27FC236}">
                <a16:creationId xmlns:a16="http://schemas.microsoft.com/office/drawing/2014/main" id="{CC09BE33-0FD6-9350-17AC-9A90D709669C}"/>
              </a:ext>
            </a:extLst>
          </p:cNvPr>
          <p:cNvSpPr txBox="1"/>
          <p:nvPr/>
        </p:nvSpPr>
        <p:spPr>
          <a:xfrm>
            <a:off x="1027804" y="4874296"/>
            <a:ext cx="20439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a:ea typeface="+mn-ea"/>
                <a:cs typeface="+mn-cs"/>
              </a:rPr>
              <a:t>Decreased likelihood of dying in the hospital</a:t>
            </a:r>
          </a:p>
        </p:txBody>
      </p:sp>
      <p:sp>
        <p:nvSpPr>
          <p:cNvPr id="9" name="TextBox 8">
            <a:extLst>
              <a:ext uri="{FF2B5EF4-FFF2-40B4-BE49-F238E27FC236}">
                <a16:creationId xmlns:a16="http://schemas.microsoft.com/office/drawing/2014/main" id="{E788BA1B-B8E4-0A39-8E21-76D1FE6E56F5}"/>
              </a:ext>
            </a:extLst>
          </p:cNvPr>
          <p:cNvSpPr txBox="1"/>
          <p:nvPr/>
        </p:nvSpPr>
        <p:spPr>
          <a:xfrm>
            <a:off x="3071757" y="4881803"/>
            <a:ext cx="204395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a:ea typeface="+mn-ea"/>
                <a:cs typeface="+mn-cs"/>
              </a:rPr>
              <a:t>Increased use of hospice in last 3 days</a:t>
            </a:r>
          </a:p>
        </p:txBody>
      </p:sp>
      <p:sp>
        <p:nvSpPr>
          <p:cNvPr id="10" name="TextBox 9">
            <a:extLst>
              <a:ext uri="{FF2B5EF4-FFF2-40B4-BE49-F238E27FC236}">
                <a16:creationId xmlns:a16="http://schemas.microsoft.com/office/drawing/2014/main" id="{0057A5EF-8FB6-37E8-BE25-356CC6A4C10E}"/>
              </a:ext>
            </a:extLst>
          </p:cNvPr>
          <p:cNvSpPr txBox="1"/>
          <p:nvPr/>
        </p:nvSpPr>
        <p:spPr>
          <a:xfrm>
            <a:off x="5074023" y="4890392"/>
            <a:ext cx="204395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a:ea typeface="+mn-ea"/>
                <a:cs typeface="+mn-cs"/>
              </a:rPr>
              <a:t>Decreased inpatient spending</a:t>
            </a:r>
          </a:p>
        </p:txBody>
      </p:sp>
      <p:sp>
        <p:nvSpPr>
          <p:cNvPr id="12" name="TextBox 11">
            <a:extLst>
              <a:ext uri="{FF2B5EF4-FFF2-40B4-BE49-F238E27FC236}">
                <a16:creationId xmlns:a16="http://schemas.microsoft.com/office/drawing/2014/main" id="{B64D9F66-55C3-4DB5-006C-85DCD0EFC8A2}"/>
              </a:ext>
            </a:extLst>
          </p:cNvPr>
          <p:cNvSpPr txBox="1"/>
          <p:nvPr/>
        </p:nvSpPr>
        <p:spPr>
          <a:xfrm>
            <a:off x="7159663" y="4891933"/>
            <a:ext cx="204395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a:ea typeface="+mn-ea"/>
                <a:cs typeface="+mn-cs"/>
              </a:rPr>
              <a:t>Decreased ICU utilization in last 30 days</a:t>
            </a:r>
          </a:p>
        </p:txBody>
      </p:sp>
      <p:sp>
        <p:nvSpPr>
          <p:cNvPr id="13" name="TextBox 12">
            <a:extLst>
              <a:ext uri="{FF2B5EF4-FFF2-40B4-BE49-F238E27FC236}">
                <a16:creationId xmlns:a16="http://schemas.microsoft.com/office/drawing/2014/main" id="{E775C071-68F4-721D-A6DD-DCEB853E1679}"/>
              </a:ext>
            </a:extLst>
          </p:cNvPr>
          <p:cNvSpPr txBox="1"/>
          <p:nvPr/>
        </p:nvSpPr>
        <p:spPr>
          <a:xfrm>
            <a:off x="9256731" y="4875837"/>
            <a:ext cx="20439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a:ea typeface="+mn-ea"/>
                <a:cs typeface="+mn-cs"/>
              </a:rPr>
              <a:t>Lower total spending</a:t>
            </a:r>
          </a:p>
        </p:txBody>
      </p:sp>
    </p:spTree>
    <p:extLst>
      <p:ext uri="{BB962C8B-B14F-4D97-AF65-F5344CB8AC3E}">
        <p14:creationId xmlns:p14="http://schemas.microsoft.com/office/powerpoint/2010/main" val="1466783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group of people shaking hands at a table&#10;&#10;Description automatically generated">
            <a:extLst>
              <a:ext uri="{FF2B5EF4-FFF2-40B4-BE49-F238E27FC236}">
                <a16:creationId xmlns:a16="http://schemas.microsoft.com/office/drawing/2014/main" id="{80AE54C9-9AA4-8A87-FFC0-D994C4C7476B}"/>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5" name="Footer Placeholder 4">
            <a:extLst>
              <a:ext uri="{FF2B5EF4-FFF2-40B4-BE49-F238E27FC236}">
                <a16:creationId xmlns:a16="http://schemas.microsoft.com/office/drawing/2014/main" id="{A7B2A522-992B-D022-3360-46536547649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8C8C8C"/>
                </a:solidFill>
                <a:effectLst/>
                <a:uLnTx/>
                <a:uFillTx/>
                <a:latin typeface="Open Sans"/>
                <a:ea typeface="+mn-ea"/>
                <a:cs typeface="+mn-cs"/>
              </a:rPr>
              <a:t>© 2024 MyDirectives | Proprietary and Confidential | All Rights Reserved</a:t>
            </a:r>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sp>
        <p:nvSpPr>
          <p:cNvPr id="7" name="Title 3">
            <a:extLst>
              <a:ext uri="{FF2B5EF4-FFF2-40B4-BE49-F238E27FC236}">
                <a16:creationId xmlns:a16="http://schemas.microsoft.com/office/drawing/2014/main" id="{CC838538-D9FE-048B-66AE-9D82CDC65DCB}"/>
              </a:ext>
            </a:extLst>
          </p:cNvPr>
          <p:cNvSpPr>
            <a:spLocks noGrp="1"/>
          </p:cNvSpPr>
          <p:nvPr>
            <p:ph type="title"/>
          </p:nvPr>
        </p:nvSpPr>
        <p:spPr>
          <a:xfrm>
            <a:off x="5776682" y="1399538"/>
            <a:ext cx="6142608" cy="1067752"/>
          </a:xfrm>
        </p:spPr>
        <p:txBody>
          <a:bodyPr>
            <a:normAutofit/>
          </a:bodyPr>
          <a:lstStyle/>
          <a:p>
            <a:pPr algn="ctr"/>
            <a:r>
              <a:rPr lang="en-US" sz="3200" dirty="0"/>
              <a:t>Contact our team!</a:t>
            </a:r>
          </a:p>
        </p:txBody>
      </p:sp>
      <p:pic>
        <p:nvPicPr>
          <p:cNvPr id="8" name="Graphic 7" descr="Receiver with solid fill">
            <a:extLst>
              <a:ext uri="{FF2B5EF4-FFF2-40B4-BE49-F238E27FC236}">
                <a16:creationId xmlns:a16="http://schemas.microsoft.com/office/drawing/2014/main" id="{974D09FF-898F-128C-238B-1842BAD1A95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74531" y="4586831"/>
            <a:ext cx="365760" cy="365760"/>
          </a:xfrm>
          <a:prstGeom prst="rect">
            <a:avLst/>
          </a:prstGeom>
        </p:spPr>
      </p:pic>
      <p:pic>
        <p:nvPicPr>
          <p:cNvPr id="9" name="Graphic 8" descr="Envelope with solid fill">
            <a:extLst>
              <a:ext uri="{FF2B5EF4-FFF2-40B4-BE49-F238E27FC236}">
                <a16:creationId xmlns:a16="http://schemas.microsoft.com/office/drawing/2014/main" id="{835C021C-03D7-A794-6695-19427564253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39859" y="4221071"/>
            <a:ext cx="365760" cy="365760"/>
          </a:xfrm>
          <a:prstGeom prst="rect">
            <a:avLst/>
          </a:prstGeom>
        </p:spPr>
      </p:pic>
      <p:sp>
        <p:nvSpPr>
          <p:cNvPr id="14" name="Flowchart: Process 13">
            <a:extLst>
              <a:ext uri="{FF2B5EF4-FFF2-40B4-BE49-F238E27FC236}">
                <a16:creationId xmlns:a16="http://schemas.microsoft.com/office/drawing/2014/main" id="{6590CED8-866F-93AB-43BA-6CD4F351317F}"/>
              </a:ext>
            </a:extLst>
          </p:cNvPr>
          <p:cNvSpPr/>
          <p:nvPr/>
        </p:nvSpPr>
        <p:spPr>
          <a:xfrm>
            <a:off x="923364" y="4204447"/>
            <a:ext cx="4528457" cy="1297351"/>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Open Sans"/>
                <a:ea typeface="+mn-ea"/>
                <a:cs typeface="+mn-cs"/>
              </a:rPr>
              <a:t>Thank you!</a:t>
            </a:r>
          </a:p>
        </p:txBody>
      </p:sp>
      <p:sp>
        <p:nvSpPr>
          <p:cNvPr id="15" name="Flowchart: Process 14">
            <a:extLst>
              <a:ext uri="{FF2B5EF4-FFF2-40B4-BE49-F238E27FC236}">
                <a16:creationId xmlns:a16="http://schemas.microsoft.com/office/drawing/2014/main" id="{30F851CA-3848-0664-0EF8-93DCEDAFE438}"/>
              </a:ext>
            </a:extLst>
          </p:cNvPr>
          <p:cNvSpPr/>
          <p:nvPr/>
        </p:nvSpPr>
        <p:spPr>
          <a:xfrm>
            <a:off x="1" y="4204446"/>
            <a:ext cx="770962" cy="1297351"/>
          </a:xfrm>
          <a:prstGeom prst="flowChartProcess">
            <a:avLst/>
          </a:prstGeom>
          <a:solidFill>
            <a:srgbClr val="0095CA">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2" name="Content Placeholder 4">
            <a:extLst>
              <a:ext uri="{FF2B5EF4-FFF2-40B4-BE49-F238E27FC236}">
                <a16:creationId xmlns:a16="http://schemas.microsoft.com/office/drawing/2014/main" id="{52573C50-CD01-33C5-50BD-E692EDDBD9E8}"/>
              </a:ext>
            </a:extLst>
          </p:cNvPr>
          <p:cNvSpPr txBox="1">
            <a:spLocks/>
          </p:cNvSpPr>
          <p:nvPr/>
        </p:nvSpPr>
        <p:spPr>
          <a:xfrm>
            <a:off x="5926931" y="3919925"/>
            <a:ext cx="5842109" cy="127205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800" kern="1200">
                <a:solidFill>
                  <a:srgbClr val="59595C"/>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rgbClr val="59595C"/>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59595C"/>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59595C"/>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59595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9595C"/>
                </a:solidFill>
                <a:effectLst/>
                <a:uLnTx/>
                <a:uFillTx/>
                <a:latin typeface="Open Sans"/>
                <a:ea typeface="+mn-ea"/>
                <a:cs typeface="+mn-cs"/>
              </a:rPr>
              <a:t>Jessica Zan, RN</a:t>
            </a:r>
            <a:r>
              <a:rPr kumimoji="0" lang="en-US" sz="2000" b="0" i="0" u="none" strike="noStrike" kern="1200" cap="none" spc="0" normalizeH="0" baseline="0" noProof="0" dirty="0">
                <a:ln>
                  <a:noFill/>
                </a:ln>
                <a:solidFill>
                  <a:srgbClr val="59595C"/>
                </a:solidFill>
                <a:effectLst/>
                <a:uLnTx/>
                <a:uFillTx/>
                <a:latin typeface="Open Sans"/>
                <a:ea typeface="+mn-ea"/>
                <a:cs typeface="+mn-cs"/>
              </a:rPr>
              <a:t>| VP, Clinical Implementations</a:t>
            </a:r>
          </a:p>
          <a:p>
            <a:pPr marL="627063" marR="0" lvl="0" indent="-627063"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C"/>
                </a:solidFill>
                <a:effectLst/>
                <a:uLnTx/>
                <a:uFillTx/>
                <a:latin typeface="Open Sans"/>
                <a:ea typeface="+mn-ea"/>
                <a:cs typeface="+mn-cs"/>
              </a:rPr>
              <a:t>	jzan@mydirectives.com</a:t>
            </a:r>
          </a:p>
          <a:p>
            <a:pPr marL="627063" marR="0" lvl="0" indent="-627063"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59595C"/>
                </a:solidFill>
                <a:effectLst/>
                <a:uLnTx/>
                <a:uFillTx/>
                <a:latin typeface="Open Sans"/>
                <a:ea typeface="+mn-ea"/>
                <a:cs typeface="+mn-cs"/>
              </a:rPr>
              <a:t>	405-401-3814</a:t>
            </a:r>
          </a:p>
        </p:txBody>
      </p:sp>
    </p:spTree>
    <p:extLst>
      <p:ext uri="{BB962C8B-B14F-4D97-AF65-F5344CB8AC3E}">
        <p14:creationId xmlns:p14="http://schemas.microsoft.com/office/powerpoint/2010/main" val="569355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5943600"/>
          </a:xfrm>
          <a:custGeom>
            <a:avLst/>
            <a:gdLst/>
            <a:ahLst/>
            <a:cxnLst/>
            <a:rect l="l" t="t" r="r" b="b"/>
            <a:pathLst>
              <a:path w="12192000" h="5943600">
                <a:moveTo>
                  <a:pt x="0" y="5943600"/>
                </a:moveTo>
                <a:lnTo>
                  <a:pt x="12191695" y="5943600"/>
                </a:lnTo>
                <a:lnTo>
                  <a:pt x="12191695" y="0"/>
                </a:lnTo>
                <a:lnTo>
                  <a:pt x="0" y="0"/>
                </a:lnTo>
                <a:lnTo>
                  <a:pt x="0" y="5943600"/>
                </a:lnTo>
                <a:close/>
              </a:path>
            </a:pathLst>
          </a:custGeom>
          <a:solidFill>
            <a:srgbClr val="513BE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 name="object 3"/>
          <p:cNvSpPr txBox="1">
            <a:spLocks noGrp="1"/>
          </p:cNvSpPr>
          <p:nvPr>
            <p:ph type="title"/>
          </p:nvPr>
        </p:nvSpPr>
        <p:spPr>
          <a:xfrm>
            <a:off x="673100" y="867148"/>
            <a:ext cx="6782434" cy="1490152"/>
          </a:xfrm>
          <a:prstGeom prst="rect">
            <a:avLst/>
          </a:prstGeom>
        </p:spPr>
        <p:txBody>
          <a:bodyPr vert="horz" wrap="square" lIns="0" tIns="12700" rIns="0" bIns="0" rtlCol="0">
            <a:spAutoFit/>
          </a:bodyPr>
          <a:lstStyle/>
          <a:p>
            <a:pPr marL="12700" marR="5080">
              <a:lnSpc>
                <a:spcPct val="100000"/>
              </a:lnSpc>
              <a:spcBef>
                <a:spcPts val="100"/>
              </a:spcBef>
              <a:tabLst>
                <a:tab pos="996950" algn="l"/>
                <a:tab pos="3286125" algn="l"/>
                <a:tab pos="3343910" algn="l"/>
                <a:tab pos="5386705" algn="l"/>
              </a:tabLst>
            </a:pPr>
            <a:r>
              <a:rPr lang="en-US" sz="4800" spc="-10" dirty="0">
                <a:solidFill>
                  <a:srgbClr val="FFFFFF"/>
                </a:solidFill>
              </a:rPr>
              <a:t>Promoting Advance Care Planning</a:t>
            </a:r>
            <a:endParaRPr lang="en-US" sz="4800" dirty="0"/>
          </a:p>
        </p:txBody>
      </p:sp>
      <p:sp>
        <p:nvSpPr>
          <p:cNvPr id="4" name="object 4"/>
          <p:cNvSpPr txBox="1"/>
          <p:nvPr/>
        </p:nvSpPr>
        <p:spPr>
          <a:xfrm>
            <a:off x="818018" y="2826715"/>
            <a:ext cx="4820781" cy="889987"/>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kumimoji="0" sz="1900" b="1" i="0" u="none" strike="noStrike" kern="0" cap="none" spc="0" normalizeH="0" baseline="0" noProof="0" dirty="0">
                <a:ln>
                  <a:noFill/>
                </a:ln>
                <a:solidFill>
                  <a:srgbClr val="FFFFFF"/>
                </a:solidFill>
                <a:effectLst/>
                <a:uLnTx/>
                <a:uFillTx/>
                <a:latin typeface="GT America Rg"/>
                <a:cs typeface="GT America Rg"/>
              </a:rPr>
              <a:t>Marian</a:t>
            </a:r>
            <a:r>
              <a:rPr kumimoji="0" sz="1900" b="1" i="0" u="none" strike="noStrike" kern="0" cap="none" spc="-50" normalizeH="0" baseline="0" noProof="0" dirty="0">
                <a:ln>
                  <a:noFill/>
                </a:ln>
                <a:solidFill>
                  <a:srgbClr val="FFFFFF"/>
                </a:solidFill>
                <a:effectLst/>
                <a:uLnTx/>
                <a:uFillTx/>
                <a:latin typeface="GT America Rg"/>
                <a:cs typeface="GT America Rg"/>
              </a:rPr>
              <a:t> </a:t>
            </a:r>
            <a:r>
              <a:rPr kumimoji="0" sz="1900" b="1" i="0" u="none" strike="noStrike" kern="0" cap="none" spc="0" normalizeH="0" baseline="0" noProof="0" dirty="0">
                <a:ln>
                  <a:noFill/>
                </a:ln>
                <a:solidFill>
                  <a:srgbClr val="FFFFFF"/>
                </a:solidFill>
                <a:effectLst/>
                <a:uLnTx/>
                <a:uFillTx/>
                <a:latin typeface="GT America Rg"/>
                <a:cs typeface="GT America Rg"/>
              </a:rPr>
              <a:t>Grant</a:t>
            </a:r>
            <a:r>
              <a:rPr kumimoji="0" sz="1900" b="0" i="0" u="none" strike="noStrike" kern="0" cap="none" spc="0" normalizeH="0" baseline="0" noProof="0" dirty="0">
                <a:ln>
                  <a:noFill/>
                </a:ln>
                <a:solidFill>
                  <a:srgbClr val="FFFFFF"/>
                </a:solidFill>
                <a:effectLst/>
                <a:uLnTx/>
                <a:uFillTx/>
                <a:latin typeface="GT America Rg"/>
                <a:cs typeface="GT America Rg"/>
              </a:rPr>
              <a:t>,</a:t>
            </a:r>
            <a:r>
              <a:rPr kumimoji="0" sz="1900" b="0" i="0" u="none" strike="noStrike" kern="0" cap="none" spc="-40" normalizeH="0" baseline="0" noProof="0" dirty="0">
                <a:ln>
                  <a:noFill/>
                </a:ln>
                <a:solidFill>
                  <a:srgbClr val="FFFFFF"/>
                </a:solidFill>
                <a:effectLst/>
                <a:uLnTx/>
                <a:uFillTx/>
                <a:latin typeface="GT America Rg"/>
                <a:cs typeface="GT America Rg"/>
              </a:rPr>
              <a:t> </a:t>
            </a:r>
            <a:r>
              <a:rPr kumimoji="0" sz="1900" b="0" i="0" u="none" strike="noStrike" kern="0" cap="none" spc="-25" normalizeH="0" baseline="0" noProof="0" dirty="0">
                <a:ln>
                  <a:noFill/>
                </a:ln>
                <a:solidFill>
                  <a:srgbClr val="FFFFFF"/>
                </a:solidFill>
                <a:effectLst/>
                <a:uLnTx/>
                <a:uFillTx/>
                <a:latin typeface="GT America Rg"/>
                <a:cs typeface="GT America Rg"/>
              </a:rPr>
              <a:t>DNP,</a:t>
            </a:r>
            <a:r>
              <a:rPr kumimoji="0" sz="1900" b="0" i="0" u="none" strike="noStrike" kern="0" cap="none" spc="-40" normalizeH="0" baseline="0" noProof="0" dirty="0">
                <a:ln>
                  <a:noFill/>
                </a:ln>
                <a:solidFill>
                  <a:srgbClr val="FFFFFF"/>
                </a:solidFill>
                <a:effectLst/>
                <a:uLnTx/>
                <a:uFillTx/>
                <a:latin typeface="GT America Rg"/>
                <a:cs typeface="GT America Rg"/>
              </a:rPr>
              <a:t> </a:t>
            </a:r>
            <a:r>
              <a:rPr kumimoji="0" lang="en-US" sz="1900" b="0" i="0" u="none" strike="noStrike" kern="0" cap="none" spc="-40" normalizeH="0" baseline="0" noProof="0" dirty="0">
                <a:ln>
                  <a:noFill/>
                </a:ln>
                <a:solidFill>
                  <a:srgbClr val="FFFFFF"/>
                </a:solidFill>
                <a:effectLst/>
                <a:uLnTx/>
                <a:uFillTx/>
                <a:latin typeface="GT America Rg"/>
                <a:cs typeface="GT America Rg"/>
              </a:rPr>
              <a:t>ACHPN,  FPCN</a:t>
            </a:r>
          </a:p>
          <a:p>
            <a:pPr marL="12700" marR="0" lvl="0" indent="0"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40" normalizeH="0" baseline="0" noProof="0" dirty="0">
                <a:ln>
                  <a:noFill/>
                </a:ln>
                <a:solidFill>
                  <a:srgbClr val="FFFFFF"/>
                </a:solidFill>
                <a:effectLst/>
                <a:uLnTx/>
                <a:uFillTx/>
                <a:latin typeface="GT America Rg"/>
                <a:cs typeface="GT America Rg"/>
              </a:rPr>
              <a:t>Strategy Director, Serious Illness Messaging Grants</a:t>
            </a:r>
          </a:p>
          <a:p>
            <a:pPr marL="12700" marR="0" lvl="0" indent="0" defTabSz="914400" eaLnBrk="1" fontAlgn="auto" latinLnBrk="0" hangingPunct="1">
              <a:lnSpc>
                <a:spcPct val="100000"/>
              </a:lnSpc>
              <a:spcBef>
                <a:spcPts val="0"/>
              </a:spcBef>
              <a:spcAft>
                <a:spcPts val="0"/>
              </a:spcAft>
              <a:buClrTx/>
              <a:buSzTx/>
              <a:buFontTx/>
              <a:buNone/>
              <a:tabLst/>
              <a:defRPr/>
            </a:pPr>
            <a:endParaRPr kumimoji="0" sz="1900" b="0" i="0" u="none" strike="noStrike" kern="0" cap="none" spc="0" normalizeH="0" baseline="0" noProof="0" dirty="0">
              <a:ln>
                <a:noFill/>
              </a:ln>
              <a:solidFill>
                <a:sysClr val="windowText" lastClr="000000"/>
              </a:solidFill>
              <a:effectLst/>
              <a:uLnTx/>
              <a:uFillTx/>
              <a:latin typeface="GT America Rg"/>
              <a:cs typeface="GT America Rg"/>
            </a:endParaRPr>
          </a:p>
        </p:txBody>
      </p:sp>
      <p:grpSp>
        <p:nvGrpSpPr>
          <p:cNvPr id="5" name="object 5"/>
          <p:cNvGrpSpPr/>
          <p:nvPr/>
        </p:nvGrpSpPr>
        <p:grpSpPr>
          <a:xfrm>
            <a:off x="7838834" y="1061469"/>
            <a:ext cx="3879850" cy="4735195"/>
            <a:chOff x="7838834" y="1061469"/>
            <a:chExt cx="3879850" cy="4735195"/>
          </a:xfrm>
        </p:grpSpPr>
        <p:sp>
          <p:nvSpPr>
            <p:cNvPr id="6" name="object 6"/>
            <p:cNvSpPr/>
            <p:nvPr/>
          </p:nvSpPr>
          <p:spPr>
            <a:xfrm>
              <a:off x="8158566" y="1061469"/>
              <a:ext cx="2547620" cy="1772285"/>
            </a:xfrm>
            <a:custGeom>
              <a:avLst/>
              <a:gdLst/>
              <a:ahLst/>
              <a:cxnLst/>
              <a:rect l="l" t="t" r="r" b="b"/>
              <a:pathLst>
                <a:path w="2547620" h="1772285">
                  <a:moveTo>
                    <a:pt x="1263218" y="0"/>
                  </a:moveTo>
                  <a:lnTo>
                    <a:pt x="1185991" y="275"/>
                  </a:lnTo>
                  <a:lnTo>
                    <a:pt x="1037005" y="2357"/>
                  </a:lnTo>
                  <a:lnTo>
                    <a:pt x="828287" y="8712"/>
                  </a:lnTo>
                  <a:lnTo>
                    <a:pt x="668225" y="16382"/>
                  </a:lnTo>
                  <a:lnTo>
                    <a:pt x="524639" y="25273"/>
                  </a:lnTo>
                  <a:lnTo>
                    <a:pt x="365594" y="37619"/>
                  </a:lnTo>
                  <a:lnTo>
                    <a:pt x="236949" y="49636"/>
                  </a:lnTo>
                  <a:lnTo>
                    <a:pt x="173940" y="56259"/>
                  </a:lnTo>
                  <a:lnTo>
                    <a:pt x="62483" y="69499"/>
                  </a:lnTo>
                  <a:lnTo>
                    <a:pt x="15286" y="91119"/>
                  </a:lnTo>
                  <a:lnTo>
                    <a:pt x="0" y="131584"/>
                  </a:lnTo>
                  <a:lnTo>
                    <a:pt x="0" y="1710804"/>
                  </a:lnTo>
                  <a:lnTo>
                    <a:pt x="20307" y="1756435"/>
                  </a:lnTo>
                  <a:lnTo>
                    <a:pt x="61468" y="1772234"/>
                  </a:lnTo>
                  <a:lnTo>
                    <a:pt x="63576" y="1772234"/>
                  </a:lnTo>
                  <a:lnTo>
                    <a:pt x="65697" y="1772119"/>
                  </a:lnTo>
                  <a:lnTo>
                    <a:pt x="233096" y="1755889"/>
                  </a:lnTo>
                  <a:lnTo>
                    <a:pt x="66141" y="1755889"/>
                  </a:lnTo>
                  <a:lnTo>
                    <a:pt x="56624" y="1755875"/>
                  </a:lnTo>
                  <a:lnTo>
                    <a:pt x="20024" y="1729224"/>
                  </a:lnTo>
                  <a:lnTo>
                    <a:pt x="16103" y="1710804"/>
                  </a:lnTo>
                  <a:lnTo>
                    <a:pt x="16103" y="131584"/>
                  </a:lnTo>
                  <a:lnTo>
                    <a:pt x="39870" y="91735"/>
                  </a:lnTo>
                  <a:lnTo>
                    <a:pt x="145249" y="75676"/>
                  </a:lnTo>
                  <a:lnTo>
                    <a:pt x="201523" y="69494"/>
                  </a:lnTo>
                  <a:lnTo>
                    <a:pt x="328337" y="57052"/>
                  </a:lnTo>
                  <a:lnTo>
                    <a:pt x="415247" y="49634"/>
                  </a:lnTo>
                  <a:lnTo>
                    <a:pt x="581739" y="37609"/>
                  </a:lnTo>
                  <a:lnTo>
                    <a:pt x="763759" y="27613"/>
                  </a:lnTo>
                  <a:lnTo>
                    <a:pt x="965869" y="20179"/>
                  </a:lnTo>
                  <a:lnTo>
                    <a:pt x="1110804" y="17175"/>
                  </a:lnTo>
                  <a:lnTo>
                    <a:pt x="1803297" y="16103"/>
                  </a:lnTo>
                  <a:lnTo>
                    <a:pt x="1591025" y="6312"/>
                  </a:lnTo>
                  <a:lnTo>
                    <a:pt x="1460658" y="2393"/>
                  </a:lnTo>
                  <a:lnTo>
                    <a:pt x="1329043" y="279"/>
                  </a:lnTo>
                  <a:lnTo>
                    <a:pt x="1263218" y="0"/>
                  </a:lnTo>
                  <a:close/>
                </a:path>
                <a:path w="2547620" h="1772285">
                  <a:moveTo>
                    <a:pt x="1834520" y="1701241"/>
                  </a:moveTo>
                  <a:lnTo>
                    <a:pt x="1305560" y="1701241"/>
                  </a:lnTo>
                  <a:lnTo>
                    <a:pt x="1369861" y="1701512"/>
                  </a:lnTo>
                  <a:lnTo>
                    <a:pt x="1497814" y="1703573"/>
                  </a:lnTo>
                  <a:lnTo>
                    <a:pt x="1623906" y="1707402"/>
                  </a:lnTo>
                  <a:lnTo>
                    <a:pt x="1777751" y="1714288"/>
                  </a:lnTo>
                  <a:lnTo>
                    <a:pt x="2033509" y="1730357"/>
                  </a:lnTo>
                  <a:lnTo>
                    <a:pt x="2274816" y="1750518"/>
                  </a:lnTo>
                  <a:lnTo>
                    <a:pt x="2478836" y="1771357"/>
                  </a:lnTo>
                  <a:lnTo>
                    <a:pt x="2491788" y="1771424"/>
                  </a:lnTo>
                  <a:lnTo>
                    <a:pt x="2504341" y="1768817"/>
                  </a:lnTo>
                  <a:lnTo>
                    <a:pt x="2516080" y="1763667"/>
                  </a:lnTo>
                  <a:lnTo>
                    <a:pt x="2526588" y="1756105"/>
                  </a:lnTo>
                  <a:lnTo>
                    <a:pt x="2527217" y="1755410"/>
                  </a:lnTo>
                  <a:lnTo>
                    <a:pt x="2490184" y="1755410"/>
                  </a:lnTo>
                  <a:lnTo>
                    <a:pt x="2480627" y="1755355"/>
                  </a:lnTo>
                  <a:lnTo>
                    <a:pt x="2276311" y="1734483"/>
                  </a:lnTo>
                  <a:lnTo>
                    <a:pt x="2231100" y="1730350"/>
                  </a:lnTo>
                  <a:lnTo>
                    <a:pt x="2034554" y="1714286"/>
                  </a:lnTo>
                  <a:lnTo>
                    <a:pt x="1839285" y="1701512"/>
                  </a:lnTo>
                  <a:lnTo>
                    <a:pt x="1834520" y="1701241"/>
                  </a:lnTo>
                  <a:close/>
                </a:path>
                <a:path w="2547620" h="1772285">
                  <a:moveTo>
                    <a:pt x="1305560" y="1685137"/>
                  </a:moveTo>
                  <a:lnTo>
                    <a:pt x="1240412" y="1685413"/>
                  </a:lnTo>
                  <a:lnTo>
                    <a:pt x="1109615" y="1687496"/>
                  </a:lnTo>
                  <a:lnTo>
                    <a:pt x="979428" y="1691359"/>
                  </a:lnTo>
                  <a:lnTo>
                    <a:pt x="756971" y="1701516"/>
                  </a:lnTo>
                  <a:lnTo>
                    <a:pt x="550705" y="1714288"/>
                  </a:lnTo>
                  <a:lnTo>
                    <a:pt x="340575" y="1730357"/>
                  </a:lnTo>
                  <a:lnTo>
                    <a:pt x="66141" y="1755889"/>
                  </a:lnTo>
                  <a:lnTo>
                    <a:pt x="233096" y="1755889"/>
                  </a:lnTo>
                  <a:lnTo>
                    <a:pt x="496554" y="1734292"/>
                  </a:lnTo>
                  <a:lnTo>
                    <a:pt x="551855" y="1730350"/>
                  </a:lnTo>
                  <a:lnTo>
                    <a:pt x="789374" y="1715878"/>
                  </a:lnTo>
                  <a:lnTo>
                    <a:pt x="979897" y="1707455"/>
                  </a:lnTo>
                  <a:lnTo>
                    <a:pt x="1109901" y="1703597"/>
                  </a:lnTo>
                  <a:lnTo>
                    <a:pt x="1240508" y="1701516"/>
                  </a:lnTo>
                  <a:lnTo>
                    <a:pt x="1834520" y="1701241"/>
                  </a:lnTo>
                  <a:lnTo>
                    <a:pt x="1686488" y="1693793"/>
                  </a:lnTo>
                  <a:lnTo>
                    <a:pt x="1498122" y="1687472"/>
                  </a:lnTo>
                  <a:lnTo>
                    <a:pt x="1369965" y="1685409"/>
                  </a:lnTo>
                  <a:lnTo>
                    <a:pt x="1305560" y="1685137"/>
                  </a:lnTo>
                  <a:close/>
                </a:path>
                <a:path w="2547620" h="1772285">
                  <a:moveTo>
                    <a:pt x="1803297" y="16103"/>
                  </a:moveTo>
                  <a:lnTo>
                    <a:pt x="1263218" y="16103"/>
                  </a:lnTo>
                  <a:lnTo>
                    <a:pt x="1328942" y="16382"/>
                  </a:lnTo>
                  <a:lnTo>
                    <a:pt x="1460358" y="18494"/>
                  </a:lnTo>
                  <a:lnTo>
                    <a:pt x="1654706" y="24940"/>
                  </a:lnTo>
                  <a:lnTo>
                    <a:pt x="1841412" y="34353"/>
                  </a:lnTo>
                  <a:lnTo>
                    <a:pt x="2070083" y="49636"/>
                  </a:lnTo>
                  <a:lnTo>
                    <a:pt x="2307180" y="69499"/>
                  </a:lnTo>
                  <a:lnTo>
                    <a:pt x="2490571" y="87795"/>
                  </a:lnTo>
                  <a:lnTo>
                    <a:pt x="2527895" y="116382"/>
                  </a:lnTo>
                  <a:lnTo>
                    <a:pt x="2530970" y="132854"/>
                  </a:lnTo>
                  <a:lnTo>
                    <a:pt x="2530916" y="1710804"/>
                  </a:lnTo>
                  <a:lnTo>
                    <a:pt x="2508107" y="1749685"/>
                  </a:lnTo>
                  <a:lnTo>
                    <a:pt x="2490184" y="1755410"/>
                  </a:lnTo>
                  <a:lnTo>
                    <a:pt x="2527217" y="1755410"/>
                  </a:lnTo>
                  <a:lnTo>
                    <a:pt x="2547019" y="1710804"/>
                  </a:lnTo>
                  <a:lnTo>
                    <a:pt x="2547073" y="132854"/>
                  </a:lnTo>
                  <a:lnTo>
                    <a:pt x="2542906" y="110528"/>
                  </a:lnTo>
                  <a:lnTo>
                    <a:pt x="2514032" y="78338"/>
                  </a:lnTo>
                  <a:lnTo>
                    <a:pt x="2470864" y="69494"/>
                  </a:lnTo>
                  <a:lnTo>
                    <a:pt x="2266487" y="49634"/>
                  </a:lnTo>
                  <a:lnTo>
                    <a:pt x="2016723" y="29576"/>
                  </a:lnTo>
                  <a:lnTo>
                    <a:pt x="1808231" y="16378"/>
                  </a:lnTo>
                  <a:lnTo>
                    <a:pt x="1803297" y="16103"/>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8261171" y="1171210"/>
              <a:ext cx="2326640" cy="1557020"/>
            </a:xfrm>
            <a:custGeom>
              <a:avLst/>
              <a:gdLst/>
              <a:ahLst/>
              <a:cxnLst/>
              <a:rect l="l" t="t" r="r" b="b"/>
              <a:pathLst>
                <a:path w="2326640" h="1557020">
                  <a:moveTo>
                    <a:pt x="1153744" y="0"/>
                  </a:moveTo>
                  <a:lnTo>
                    <a:pt x="747096" y="1063"/>
                  </a:lnTo>
                  <a:lnTo>
                    <a:pt x="491366" y="8510"/>
                  </a:lnTo>
                  <a:lnTo>
                    <a:pt x="278388" y="28723"/>
                  </a:lnTo>
                  <a:lnTo>
                    <a:pt x="0" y="68084"/>
                  </a:lnTo>
                  <a:lnTo>
                    <a:pt x="0" y="1556664"/>
                  </a:lnTo>
                  <a:lnTo>
                    <a:pt x="105619" y="1546028"/>
                  </a:lnTo>
                  <a:lnTo>
                    <a:pt x="381041" y="1522628"/>
                  </a:lnTo>
                  <a:lnTo>
                    <a:pt x="764109" y="1499228"/>
                  </a:lnTo>
                  <a:lnTo>
                    <a:pt x="1192669" y="1488592"/>
                  </a:lnTo>
                  <a:lnTo>
                    <a:pt x="1527853" y="1489656"/>
                  </a:lnTo>
                  <a:lnTo>
                    <a:pt x="1757684" y="1497101"/>
                  </a:lnTo>
                  <a:lnTo>
                    <a:pt x="1988456" y="1517310"/>
                  </a:lnTo>
                  <a:lnTo>
                    <a:pt x="2326462" y="1556664"/>
                  </a:lnTo>
                  <a:lnTo>
                    <a:pt x="2326462" y="68084"/>
                  </a:lnTo>
                  <a:lnTo>
                    <a:pt x="2223960" y="57446"/>
                  </a:lnTo>
                  <a:lnTo>
                    <a:pt x="1955396" y="34042"/>
                  </a:lnTo>
                  <a:lnTo>
                    <a:pt x="1579186" y="10638"/>
                  </a:lnTo>
                  <a:lnTo>
                    <a:pt x="1153744" y="0"/>
                  </a:lnTo>
                  <a:close/>
                </a:path>
              </a:pathLst>
            </a:custGeom>
            <a:solidFill>
              <a:srgbClr val="E8633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8265159" y="2369311"/>
              <a:ext cx="2312670" cy="368935"/>
            </a:xfrm>
            <a:custGeom>
              <a:avLst/>
              <a:gdLst/>
              <a:ahLst/>
              <a:cxnLst/>
              <a:rect l="l" t="t" r="r" b="b"/>
              <a:pathLst>
                <a:path w="2312670" h="368935">
                  <a:moveTo>
                    <a:pt x="1245827" y="0"/>
                  </a:moveTo>
                  <a:lnTo>
                    <a:pt x="815456" y="17059"/>
                  </a:lnTo>
                  <a:lnTo>
                    <a:pt x="529396" y="66803"/>
                  </a:lnTo>
                  <a:lnTo>
                    <a:pt x="259302" y="188882"/>
                  </a:lnTo>
                  <a:lnTo>
                    <a:pt x="0" y="347570"/>
                  </a:lnTo>
                  <a:lnTo>
                    <a:pt x="0" y="368363"/>
                  </a:lnTo>
                  <a:lnTo>
                    <a:pt x="366571" y="329009"/>
                  </a:lnTo>
                  <a:lnTo>
                    <a:pt x="612998" y="308800"/>
                  </a:lnTo>
                  <a:lnTo>
                    <a:pt x="851093" y="301355"/>
                  </a:lnTo>
                  <a:lnTo>
                    <a:pt x="1235212" y="301075"/>
                  </a:lnTo>
                  <a:lnTo>
                    <a:pt x="1192669" y="300291"/>
                  </a:lnTo>
                  <a:lnTo>
                    <a:pt x="2310572" y="300291"/>
                  </a:lnTo>
                  <a:lnTo>
                    <a:pt x="2312197" y="155047"/>
                  </a:lnTo>
                  <a:lnTo>
                    <a:pt x="1847999" y="44840"/>
                  </a:lnTo>
                  <a:lnTo>
                    <a:pt x="1245827" y="0"/>
                  </a:lnTo>
                  <a:close/>
                </a:path>
                <a:path w="2312670" h="368935">
                  <a:moveTo>
                    <a:pt x="2310572" y="300291"/>
                  </a:moveTo>
                  <a:lnTo>
                    <a:pt x="1235212" y="301075"/>
                  </a:lnTo>
                  <a:lnTo>
                    <a:pt x="1605358" y="307893"/>
                  </a:lnTo>
                  <a:lnTo>
                    <a:pt x="1962994" y="324618"/>
                  </a:lnTo>
                  <a:lnTo>
                    <a:pt x="2214808" y="341342"/>
                  </a:lnTo>
                  <a:lnTo>
                    <a:pt x="2310028" y="348945"/>
                  </a:lnTo>
                  <a:lnTo>
                    <a:pt x="2310572" y="300291"/>
                  </a:lnTo>
                  <a:close/>
                </a:path>
              </a:pathLst>
            </a:custGeom>
            <a:solidFill>
              <a:srgbClr val="F0918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2" cstate="print"/>
            <a:stretch>
              <a:fillRect/>
            </a:stretch>
          </p:blipFill>
          <p:spPr>
            <a:xfrm>
              <a:off x="7838834" y="1305079"/>
              <a:ext cx="3879827" cy="4491448"/>
            </a:xfrm>
            <a:prstGeom prst="rect">
              <a:avLst/>
            </a:prstGeom>
          </p:spPr>
        </p:pic>
      </p:grpSp>
      <p:sp>
        <p:nvSpPr>
          <p:cNvPr id="10" name="object 10"/>
          <p:cNvSpPr/>
          <p:nvPr/>
        </p:nvSpPr>
        <p:spPr>
          <a:xfrm>
            <a:off x="684415" y="2832573"/>
            <a:ext cx="0" cy="596900"/>
          </a:xfrm>
          <a:custGeom>
            <a:avLst/>
            <a:gdLst/>
            <a:ahLst/>
            <a:cxnLst/>
            <a:rect l="l" t="t" r="r" b="b"/>
            <a:pathLst>
              <a:path h="596900">
                <a:moveTo>
                  <a:pt x="0" y="0"/>
                </a:moveTo>
                <a:lnTo>
                  <a:pt x="0" y="596430"/>
                </a:lnTo>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0" y="5943600"/>
            <a:ext cx="12192000" cy="914400"/>
          </a:xfrm>
          <a:custGeom>
            <a:avLst/>
            <a:gdLst/>
            <a:ahLst/>
            <a:cxnLst/>
            <a:rect l="l" t="t" r="r" b="b"/>
            <a:pathLst>
              <a:path w="12192000" h="914400">
                <a:moveTo>
                  <a:pt x="12191695" y="0"/>
                </a:moveTo>
                <a:lnTo>
                  <a:pt x="0" y="0"/>
                </a:lnTo>
                <a:lnTo>
                  <a:pt x="0" y="914400"/>
                </a:lnTo>
                <a:lnTo>
                  <a:pt x="12191695" y="914400"/>
                </a:lnTo>
                <a:lnTo>
                  <a:pt x="1219169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txBox="1"/>
          <p:nvPr/>
        </p:nvSpPr>
        <p:spPr>
          <a:xfrm>
            <a:off x="1003872" y="6215868"/>
            <a:ext cx="1030605" cy="365760"/>
          </a:xfrm>
          <a:prstGeom prst="rect">
            <a:avLst/>
          </a:prstGeom>
        </p:spPr>
        <p:txBody>
          <a:bodyPr vert="horz" wrap="square" lIns="0" tIns="36830" rIns="0" bIns="0" rtlCol="0">
            <a:spAutoFit/>
          </a:bodyPr>
          <a:lstStyle/>
          <a:p>
            <a:pPr marL="12700" marR="0" lvl="0" indent="0" defTabSz="914400" eaLnBrk="1" fontAlgn="auto" latinLnBrk="0" hangingPunct="1">
              <a:lnSpc>
                <a:spcPct val="100000"/>
              </a:lnSpc>
              <a:spcBef>
                <a:spcPts val="290"/>
              </a:spcBef>
              <a:spcAft>
                <a:spcPts val="0"/>
              </a:spcAft>
              <a:buClrTx/>
              <a:buSzTx/>
              <a:buFontTx/>
              <a:buNone/>
              <a:tabLst/>
              <a:defRPr/>
            </a:pPr>
            <a:r>
              <a:rPr kumimoji="0" sz="950" b="1" i="0" u="none" strike="noStrike" kern="0" cap="none" spc="0" normalizeH="0" baseline="0" noProof="0" dirty="0">
                <a:ln>
                  <a:noFill/>
                </a:ln>
                <a:solidFill>
                  <a:srgbClr val="FFFFFF"/>
                </a:solidFill>
                <a:effectLst/>
                <a:uLnTx/>
                <a:uFillTx/>
                <a:latin typeface="GT America Rg"/>
                <a:cs typeface="GT America Rg"/>
              </a:rPr>
              <a:t>Serious</a:t>
            </a:r>
            <a:r>
              <a:rPr kumimoji="0" sz="950" b="1" i="0" u="none" strike="noStrike" kern="0" cap="none" spc="75" normalizeH="0" baseline="0" noProof="0" dirty="0">
                <a:ln>
                  <a:noFill/>
                </a:ln>
                <a:solidFill>
                  <a:srgbClr val="FFFFFF"/>
                </a:solidFill>
                <a:effectLst/>
                <a:uLnTx/>
                <a:uFillTx/>
                <a:latin typeface="GT America Rg"/>
                <a:cs typeface="GT America Rg"/>
              </a:rPr>
              <a:t> </a:t>
            </a:r>
            <a:r>
              <a:rPr kumimoji="0" sz="950" b="1" i="0" u="none" strike="noStrike" kern="0" cap="none" spc="-10" normalizeH="0" baseline="0" noProof="0" dirty="0">
                <a:ln>
                  <a:noFill/>
                </a:ln>
                <a:solidFill>
                  <a:srgbClr val="FFFFFF"/>
                </a:solidFill>
                <a:effectLst/>
                <a:uLnTx/>
                <a:uFillTx/>
                <a:latin typeface="GT America Rg"/>
                <a:cs typeface="GT America Rg"/>
              </a:rPr>
              <a:t>Illness</a:t>
            </a:r>
            <a:endParaRPr kumimoji="0" sz="950" b="0" i="0" u="none" strike="noStrike" kern="0" cap="none" spc="0" normalizeH="0" baseline="0" noProof="0">
              <a:ln>
                <a:noFill/>
              </a:ln>
              <a:solidFill>
                <a:sysClr val="windowText" lastClr="000000"/>
              </a:solidFill>
              <a:effectLst/>
              <a:uLnTx/>
              <a:uFillTx/>
              <a:latin typeface="GT America Rg"/>
              <a:cs typeface="GT America Rg"/>
            </a:endParaRPr>
          </a:p>
          <a:p>
            <a:pPr marL="12700" marR="0" lvl="0" indent="0" defTabSz="914400" eaLnBrk="1" fontAlgn="auto" latinLnBrk="0" hangingPunct="1">
              <a:lnSpc>
                <a:spcPct val="100000"/>
              </a:lnSpc>
              <a:spcBef>
                <a:spcPts val="200"/>
              </a:spcBef>
              <a:spcAft>
                <a:spcPts val="0"/>
              </a:spcAft>
              <a:buClrTx/>
              <a:buSzTx/>
              <a:buFontTx/>
              <a:buNone/>
              <a:tabLst/>
              <a:defRPr/>
            </a:pPr>
            <a:r>
              <a:rPr kumimoji="0" sz="950" b="0" i="0" u="none" strike="noStrike" kern="0" cap="none" spc="0" normalizeH="0" baseline="0" noProof="0" dirty="0">
                <a:ln>
                  <a:noFill/>
                </a:ln>
                <a:solidFill>
                  <a:srgbClr val="FFFFFF"/>
                </a:solidFill>
                <a:effectLst/>
                <a:uLnTx/>
                <a:uFillTx/>
                <a:latin typeface="GT America Rg"/>
                <a:cs typeface="GT America Rg"/>
              </a:rPr>
              <a:t>Messaging</a:t>
            </a:r>
            <a:r>
              <a:rPr kumimoji="0" sz="950" b="0" i="0" u="none" strike="noStrike" kern="0" cap="none" spc="75" normalizeH="0" baseline="0" noProof="0" dirty="0">
                <a:ln>
                  <a:noFill/>
                </a:ln>
                <a:solidFill>
                  <a:srgbClr val="FFFFFF"/>
                </a:solidFill>
                <a:effectLst/>
                <a:uLnTx/>
                <a:uFillTx/>
                <a:latin typeface="GT America Rg"/>
                <a:cs typeface="GT America Rg"/>
              </a:rPr>
              <a:t> </a:t>
            </a:r>
            <a:r>
              <a:rPr kumimoji="0" sz="950" b="0" i="0" u="none" strike="noStrike" kern="0" cap="none" spc="-10" normalizeH="0" baseline="0" noProof="0" dirty="0">
                <a:ln>
                  <a:noFill/>
                </a:ln>
                <a:solidFill>
                  <a:srgbClr val="FFFFFF"/>
                </a:solidFill>
                <a:effectLst/>
                <a:uLnTx/>
                <a:uFillTx/>
                <a:latin typeface="GT America Rg"/>
                <a:cs typeface="GT America Rg"/>
              </a:rPr>
              <a:t>Toolkit</a:t>
            </a:r>
            <a:endParaRPr kumimoji="0" sz="950" b="0" i="0" u="none" strike="noStrike" kern="0" cap="none" spc="0" normalizeH="0" baseline="0" noProof="0">
              <a:ln>
                <a:noFill/>
              </a:ln>
              <a:solidFill>
                <a:sysClr val="windowText" lastClr="000000"/>
              </a:solidFill>
              <a:effectLst/>
              <a:uLnTx/>
              <a:uFillTx/>
              <a:latin typeface="GT America Rg"/>
              <a:cs typeface="GT America Rg"/>
            </a:endParaRPr>
          </a:p>
        </p:txBody>
      </p:sp>
      <p:sp>
        <p:nvSpPr>
          <p:cNvPr id="13" name="object 13"/>
          <p:cNvSpPr txBox="1"/>
          <p:nvPr/>
        </p:nvSpPr>
        <p:spPr>
          <a:xfrm>
            <a:off x="2326486" y="6215868"/>
            <a:ext cx="2338705" cy="365760"/>
          </a:xfrm>
          <a:prstGeom prst="rect">
            <a:avLst/>
          </a:prstGeom>
        </p:spPr>
        <p:txBody>
          <a:bodyPr vert="horz" wrap="square" lIns="0" tIns="12065" rIns="0" bIns="0" rtlCol="0">
            <a:spAutoFit/>
          </a:bodyPr>
          <a:lstStyle/>
          <a:p>
            <a:pPr marL="12700" marR="5080" lvl="0" indent="0" defTabSz="914400" eaLnBrk="1" fontAlgn="auto" latinLnBrk="0" hangingPunct="1">
              <a:lnSpc>
                <a:spcPct val="117400"/>
              </a:lnSpc>
              <a:spcBef>
                <a:spcPts val="95"/>
              </a:spcBef>
              <a:spcAft>
                <a:spcPts val="0"/>
              </a:spcAft>
              <a:buClrTx/>
              <a:buSzTx/>
              <a:buFontTx/>
              <a:buNone/>
              <a:tabLst/>
              <a:defRPr/>
            </a:pPr>
            <a:r>
              <a:rPr kumimoji="0" sz="950" b="0" i="0" u="none" strike="noStrike" kern="0" cap="none" spc="0" normalizeH="0" baseline="0" noProof="0" dirty="0">
                <a:ln>
                  <a:noFill/>
                </a:ln>
                <a:solidFill>
                  <a:srgbClr val="FFFFFF"/>
                </a:solidFill>
                <a:effectLst/>
                <a:uLnTx/>
                <a:uFillTx/>
                <a:latin typeface="GT America Rg"/>
                <a:cs typeface="GT America Rg"/>
              </a:rPr>
              <a:t>Talking</a:t>
            </a:r>
            <a:r>
              <a:rPr kumimoji="0" sz="950" b="0" i="0" u="none" strike="noStrike" kern="0" cap="none" spc="35" normalizeH="0" baseline="0" noProof="0" dirty="0">
                <a:ln>
                  <a:noFill/>
                </a:ln>
                <a:solidFill>
                  <a:srgbClr val="FFFFFF"/>
                </a:solidFill>
                <a:effectLst/>
                <a:uLnTx/>
                <a:uFillTx/>
                <a:latin typeface="GT America Rg"/>
                <a:cs typeface="GT America Rg"/>
              </a:rPr>
              <a:t> </a:t>
            </a:r>
            <a:r>
              <a:rPr kumimoji="0" sz="950" b="0" i="0" u="none" strike="noStrike" kern="0" cap="none" spc="0" normalizeH="0" baseline="0" noProof="0" dirty="0">
                <a:ln>
                  <a:noFill/>
                </a:ln>
                <a:solidFill>
                  <a:srgbClr val="FFFFFF"/>
                </a:solidFill>
                <a:effectLst/>
                <a:uLnTx/>
                <a:uFillTx/>
                <a:latin typeface="GT America Rg"/>
                <a:cs typeface="GT America Rg"/>
              </a:rPr>
              <a:t>to</a:t>
            </a:r>
            <a:r>
              <a:rPr kumimoji="0" sz="950" b="0" i="0" u="none" strike="noStrike" kern="0" cap="none" spc="40" normalizeH="0" baseline="0" noProof="0" dirty="0">
                <a:ln>
                  <a:noFill/>
                </a:ln>
                <a:solidFill>
                  <a:srgbClr val="FFFFFF"/>
                </a:solidFill>
                <a:effectLst/>
                <a:uLnTx/>
                <a:uFillTx/>
                <a:latin typeface="GT America Rg"/>
                <a:cs typeface="GT America Rg"/>
              </a:rPr>
              <a:t> </a:t>
            </a:r>
            <a:r>
              <a:rPr kumimoji="0" sz="950" b="0" i="0" u="none" strike="noStrike" kern="0" cap="none" spc="0" normalizeH="0" baseline="0" noProof="0" dirty="0">
                <a:ln>
                  <a:noFill/>
                </a:ln>
                <a:solidFill>
                  <a:srgbClr val="FFFFFF"/>
                </a:solidFill>
                <a:effectLst/>
                <a:uLnTx/>
                <a:uFillTx/>
                <a:latin typeface="GT America Rg"/>
                <a:cs typeface="GT America Rg"/>
              </a:rPr>
              <a:t>the</a:t>
            </a:r>
            <a:r>
              <a:rPr kumimoji="0" sz="950" b="0" i="0" u="none" strike="noStrike" kern="0" cap="none" spc="35" normalizeH="0" baseline="0" noProof="0" dirty="0">
                <a:ln>
                  <a:noFill/>
                </a:ln>
                <a:solidFill>
                  <a:srgbClr val="FFFFFF"/>
                </a:solidFill>
                <a:effectLst/>
                <a:uLnTx/>
                <a:uFillTx/>
                <a:latin typeface="GT America Rg"/>
                <a:cs typeface="GT America Rg"/>
              </a:rPr>
              <a:t> </a:t>
            </a:r>
            <a:r>
              <a:rPr kumimoji="0" sz="950" b="0" i="0" u="none" strike="noStrike" kern="0" cap="none" spc="0" normalizeH="0" baseline="0" noProof="0" dirty="0">
                <a:ln>
                  <a:noFill/>
                </a:ln>
                <a:solidFill>
                  <a:srgbClr val="FFFFFF"/>
                </a:solidFill>
                <a:effectLst/>
                <a:uLnTx/>
                <a:uFillTx/>
                <a:latin typeface="GT America Rg"/>
                <a:cs typeface="GT America Rg"/>
              </a:rPr>
              <a:t>Public</a:t>
            </a:r>
            <a:r>
              <a:rPr kumimoji="0" sz="950" b="0" i="0" u="none" strike="noStrike" kern="0" cap="none" spc="40" normalizeH="0" baseline="0" noProof="0" dirty="0">
                <a:ln>
                  <a:noFill/>
                </a:ln>
                <a:solidFill>
                  <a:srgbClr val="FFFFFF"/>
                </a:solidFill>
                <a:effectLst/>
                <a:uLnTx/>
                <a:uFillTx/>
                <a:latin typeface="GT America Rg"/>
                <a:cs typeface="GT America Rg"/>
              </a:rPr>
              <a:t> </a:t>
            </a:r>
            <a:r>
              <a:rPr kumimoji="0" sz="950" b="0" i="0" u="none" strike="noStrike" kern="0" cap="none" spc="0" normalizeH="0" baseline="0" noProof="0" dirty="0">
                <a:ln>
                  <a:noFill/>
                </a:ln>
                <a:solidFill>
                  <a:srgbClr val="FFFFFF"/>
                </a:solidFill>
                <a:effectLst/>
                <a:uLnTx/>
                <a:uFillTx/>
                <a:latin typeface="GT America Rg"/>
                <a:cs typeface="GT America Rg"/>
              </a:rPr>
              <a:t>About</a:t>
            </a:r>
            <a:r>
              <a:rPr kumimoji="0" sz="950" b="0" i="0" u="none" strike="noStrike" kern="0" cap="none" spc="35" normalizeH="0" baseline="0" noProof="0" dirty="0">
                <a:ln>
                  <a:noFill/>
                </a:ln>
                <a:solidFill>
                  <a:srgbClr val="FFFFFF"/>
                </a:solidFill>
                <a:effectLst/>
                <a:uLnTx/>
                <a:uFillTx/>
                <a:latin typeface="GT America Rg"/>
                <a:cs typeface="GT America Rg"/>
              </a:rPr>
              <a:t> </a:t>
            </a:r>
            <a:r>
              <a:rPr kumimoji="0" sz="950" b="0" i="0" u="none" strike="noStrike" kern="0" cap="none" spc="0" normalizeH="0" baseline="0" noProof="0" dirty="0">
                <a:ln>
                  <a:noFill/>
                </a:ln>
                <a:solidFill>
                  <a:srgbClr val="FFFFFF"/>
                </a:solidFill>
                <a:effectLst/>
                <a:uLnTx/>
                <a:uFillTx/>
                <a:latin typeface="GT America Rg"/>
                <a:cs typeface="GT America Rg"/>
              </a:rPr>
              <a:t>Advance</a:t>
            </a:r>
            <a:r>
              <a:rPr kumimoji="0" sz="950" b="0" i="0" u="none" strike="noStrike" kern="0" cap="none" spc="40" normalizeH="0" baseline="0" noProof="0" dirty="0">
                <a:ln>
                  <a:noFill/>
                </a:ln>
                <a:solidFill>
                  <a:srgbClr val="FFFFFF"/>
                </a:solidFill>
                <a:effectLst/>
                <a:uLnTx/>
                <a:uFillTx/>
                <a:latin typeface="GT America Rg"/>
                <a:cs typeface="GT America Rg"/>
              </a:rPr>
              <a:t> </a:t>
            </a:r>
            <a:r>
              <a:rPr kumimoji="0" sz="950" b="0" i="0" u="none" strike="noStrike" kern="0" cap="none" spc="-20" normalizeH="0" baseline="0" noProof="0" dirty="0">
                <a:ln>
                  <a:noFill/>
                </a:ln>
                <a:solidFill>
                  <a:srgbClr val="FFFFFF"/>
                </a:solidFill>
                <a:effectLst/>
                <a:uLnTx/>
                <a:uFillTx/>
                <a:latin typeface="GT America Rg"/>
                <a:cs typeface="GT America Rg"/>
              </a:rPr>
              <a:t>Care </a:t>
            </a:r>
            <a:r>
              <a:rPr kumimoji="0" sz="950" b="0" i="0" u="none" strike="noStrike" kern="0" cap="none" spc="0" normalizeH="0" baseline="0" noProof="0" dirty="0">
                <a:ln>
                  <a:noFill/>
                </a:ln>
                <a:solidFill>
                  <a:srgbClr val="FFFFFF"/>
                </a:solidFill>
                <a:effectLst/>
                <a:uLnTx/>
                <a:uFillTx/>
                <a:latin typeface="GT America Rg"/>
                <a:cs typeface="GT America Rg"/>
              </a:rPr>
              <a:t>Planning,</a:t>
            </a:r>
            <a:r>
              <a:rPr kumimoji="0" sz="950" b="0" i="0" u="none" strike="noStrike" kern="0" cap="none" spc="55" normalizeH="0" baseline="0" noProof="0" dirty="0">
                <a:ln>
                  <a:noFill/>
                </a:ln>
                <a:solidFill>
                  <a:srgbClr val="FFFFFF"/>
                </a:solidFill>
                <a:effectLst/>
                <a:uLnTx/>
                <a:uFillTx/>
                <a:latin typeface="GT America Rg"/>
                <a:cs typeface="GT America Rg"/>
              </a:rPr>
              <a:t> </a:t>
            </a:r>
            <a:r>
              <a:rPr kumimoji="0" sz="950" b="0" i="0" u="none" strike="noStrike" kern="0" cap="none" spc="0" normalizeH="0" baseline="0" noProof="0" dirty="0">
                <a:ln>
                  <a:noFill/>
                </a:ln>
                <a:solidFill>
                  <a:srgbClr val="FFFFFF"/>
                </a:solidFill>
                <a:effectLst/>
                <a:uLnTx/>
                <a:uFillTx/>
                <a:latin typeface="GT America Rg"/>
                <a:cs typeface="GT America Rg"/>
              </a:rPr>
              <a:t>Palliative</a:t>
            </a:r>
            <a:r>
              <a:rPr kumimoji="0" sz="950" b="0" i="0" u="none" strike="noStrike" kern="0" cap="none" spc="60" normalizeH="0" baseline="0" noProof="0" dirty="0">
                <a:ln>
                  <a:noFill/>
                </a:ln>
                <a:solidFill>
                  <a:srgbClr val="FFFFFF"/>
                </a:solidFill>
                <a:effectLst/>
                <a:uLnTx/>
                <a:uFillTx/>
                <a:latin typeface="GT America Rg"/>
                <a:cs typeface="GT America Rg"/>
              </a:rPr>
              <a:t> </a:t>
            </a:r>
            <a:r>
              <a:rPr kumimoji="0" sz="950" b="0" i="0" u="none" strike="noStrike" kern="0" cap="none" spc="0" normalizeH="0" baseline="0" noProof="0" dirty="0">
                <a:ln>
                  <a:noFill/>
                </a:ln>
                <a:solidFill>
                  <a:srgbClr val="FFFFFF"/>
                </a:solidFill>
                <a:effectLst/>
                <a:uLnTx/>
                <a:uFillTx/>
                <a:latin typeface="GT America Rg"/>
                <a:cs typeface="GT America Rg"/>
              </a:rPr>
              <a:t>Care</a:t>
            </a:r>
            <a:r>
              <a:rPr kumimoji="0" sz="950" b="0" i="0" u="none" strike="noStrike" kern="0" cap="none" spc="55" normalizeH="0" baseline="0" noProof="0" dirty="0">
                <a:ln>
                  <a:noFill/>
                </a:ln>
                <a:solidFill>
                  <a:srgbClr val="FFFFFF"/>
                </a:solidFill>
                <a:effectLst/>
                <a:uLnTx/>
                <a:uFillTx/>
                <a:latin typeface="GT America Rg"/>
                <a:cs typeface="GT America Rg"/>
              </a:rPr>
              <a:t> </a:t>
            </a:r>
            <a:r>
              <a:rPr kumimoji="0" sz="950" b="0" i="0" u="none" strike="noStrike" kern="0" cap="none" spc="0" normalizeH="0" baseline="0" noProof="0" dirty="0">
                <a:ln>
                  <a:noFill/>
                </a:ln>
                <a:solidFill>
                  <a:srgbClr val="FFFFFF"/>
                </a:solidFill>
                <a:effectLst/>
                <a:uLnTx/>
                <a:uFillTx/>
                <a:latin typeface="GT America Rg"/>
                <a:cs typeface="GT America Rg"/>
              </a:rPr>
              <a:t>and</a:t>
            </a:r>
            <a:r>
              <a:rPr kumimoji="0" sz="950" b="0" i="0" u="none" strike="noStrike" kern="0" cap="none" spc="60" normalizeH="0" baseline="0" noProof="0" dirty="0">
                <a:ln>
                  <a:noFill/>
                </a:ln>
                <a:solidFill>
                  <a:srgbClr val="FFFFFF"/>
                </a:solidFill>
                <a:effectLst/>
                <a:uLnTx/>
                <a:uFillTx/>
                <a:latin typeface="GT America Rg"/>
                <a:cs typeface="GT America Rg"/>
              </a:rPr>
              <a:t> </a:t>
            </a:r>
            <a:r>
              <a:rPr kumimoji="0" sz="950" b="0" i="0" u="none" strike="noStrike" kern="0" cap="none" spc="-10" normalizeH="0" baseline="0" noProof="0" dirty="0">
                <a:ln>
                  <a:noFill/>
                </a:ln>
                <a:solidFill>
                  <a:srgbClr val="FFFFFF"/>
                </a:solidFill>
                <a:effectLst/>
                <a:uLnTx/>
                <a:uFillTx/>
                <a:latin typeface="GT America Rg"/>
                <a:cs typeface="GT America Rg"/>
              </a:rPr>
              <a:t>Hospice</a:t>
            </a:r>
            <a:endParaRPr kumimoji="0" sz="950" b="0" i="0" u="none" strike="noStrike" kern="0" cap="none" spc="0" normalizeH="0" baseline="0" noProof="0">
              <a:ln>
                <a:noFill/>
              </a:ln>
              <a:solidFill>
                <a:sysClr val="windowText" lastClr="000000"/>
              </a:solidFill>
              <a:effectLst/>
              <a:uLnTx/>
              <a:uFillTx/>
              <a:latin typeface="GT America Rg"/>
              <a:cs typeface="GT America Rg"/>
            </a:endParaRPr>
          </a:p>
        </p:txBody>
      </p:sp>
      <p:grpSp>
        <p:nvGrpSpPr>
          <p:cNvPr id="14" name="object 14"/>
          <p:cNvGrpSpPr/>
          <p:nvPr/>
        </p:nvGrpSpPr>
        <p:grpSpPr>
          <a:xfrm>
            <a:off x="387878" y="6255106"/>
            <a:ext cx="1783714" cy="311150"/>
            <a:chOff x="387878" y="6255106"/>
            <a:chExt cx="1783714" cy="311150"/>
          </a:xfrm>
        </p:grpSpPr>
        <p:sp>
          <p:nvSpPr>
            <p:cNvPr id="15" name="object 15"/>
            <p:cNvSpPr/>
            <p:nvPr/>
          </p:nvSpPr>
          <p:spPr>
            <a:xfrm>
              <a:off x="2170160" y="6255462"/>
              <a:ext cx="0" cy="309880"/>
            </a:xfrm>
            <a:custGeom>
              <a:avLst/>
              <a:gdLst/>
              <a:ahLst/>
              <a:cxnLst/>
              <a:rect l="l" t="t" r="r" b="b"/>
              <a:pathLst>
                <a:path h="309879">
                  <a:moveTo>
                    <a:pt x="0" y="0"/>
                  </a:moveTo>
                  <a:lnTo>
                    <a:pt x="0" y="309727"/>
                  </a:lnTo>
                </a:path>
              </a:pathLst>
            </a:custGeom>
            <a:ln w="317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6" name="object 16"/>
            <p:cNvPicPr/>
            <p:nvPr/>
          </p:nvPicPr>
          <p:blipFill>
            <a:blip r:embed="rId3" cstate="print"/>
            <a:stretch>
              <a:fillRect/>
            </a:stretch>
          </p:blipFill>
          <p:spPr>
            <a:xfrm>
              <a:off x="387878" y="6255106"/>
              <a:ext cx="509662" cy="310875"/>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US" spc="-10" dirty="0"/>
              <a:t>Objective</a:t>
            </a:r>
            <a:r>
              <a:rPr spc="-10" dirty="0"/>
              <a:t>s</a:t>
            </a:r>
          </a:p>
        </p:txBody>
      </p:sp>
      <p:sp>
        <p:nvSpPr>
          <p:cNvPr id="3" name="object 3"/>
          <p:cNvSpPr txBox="1"/>
          <p:nvPr/>
        </p:nvSpPr>
        <p:spPr>
          <a:xfrm>
            <a:off x="1101914" y="1790540"/>
            <a:ext cx="10432746" cy="1603003"/>
          </a:xfrm>
          <a:prstGeom prst="rect">
            <a:avLst/>
          </a:prstGeom>
        </p:spPr>
        <p:txBody>
          <a:bodyPr vert="horz" wrap="square" lIns="0" tIns="170180" rIns="0" bIns="0" rtlCol="0">
            <a:spAutoFit/>
          </a:bodyPr>
          <a:lstStyle/>
          <a:p>
            <a:pPr marL="717550" marR="0" lvl="1" indent="-343535" defTabSz="914400" eaLnBrk="1" fontAlgn="auto" latinLnBrk="0" hangingPunct="1">
              <a:lnSpc>
                <a:spcPct val="100000"/>
              </a:lnSpc>
              <a:spcBef>
                <a:spcPts val="900"/>
              </a:spcBef>
              <a:spcAft>
                <a:spcPts val="0"/>
              </a:spcAft>
              <a:buClr>
                <a:srgbClr val="7462F2"/>
              </a:buClr>
              <a:buSzTx/>
              <a:buFont typeface="GT America"/>
              <a:buChar char="•"/>
              <a:tabLst>
                <a:tab pos="717550" algn="l"/>
                <a:tab pos="718185" algn="l"/>
              </a:tabLst>
              <a:defRPr/>
            </a:pPr>
            <a:r>
              <a:rPr kumimoji="0" lang="en-US" sz="2600" b="0" i="0" u="none" strike="noStrike" kern="0" cap="none" spc="-20" normalizeH="0" baseline="0" noProof="0" dirty="0">
                <a:ln>
                  <a:noFill/>
                </a:ln>
                <a:solidFill>
                  <a:srgbClr val="333333"/>
                </a:solidFill>
                <a:effectLst/>
                <a:uLnTx/>
                <a:uFillTx/>
                <a:latin typeface="GTAmerica-Md"/>
                <a:cs typeface="GTAmerica-Md"/>
              </a:rPr>
              <a:t>Provide evidence on advance care planning </a:t>
            </a:r>
          </a:p>
          <a:p>
            <a:pPr marL="717550" marR="0" lvl="1" indent="-343535" defTabSz="914400" eaLnBrk="1" fontAlgn="auto" latinLnBrk="0" hangingPunct="1">
              <a:lnSpc>
                <a:spcPct val="100000"/>
              </a:lnSpc>
              <a:spcBef>
                <a:spcPts val="900"/>
              </a:spcBef>
              <a:spcAft>
                <a:spcPts val="0"/>
              </a:spcAft>
              <a:buClr>
                <a:srgbClr val="7462F2"/>
              </a:buClr>
              <a:buSzTx/>
              <a:buFont typeface="GT America"/>
              <a:buChar char="•"/>
              <a:tabLst>
                <a:tab pos="717550" algn="l"/>
                <a:tab pos="718185" algn="l"/>
              </a:tabLst>
              <a:defRPr/>
            </a:pPr>
            <a:r>
              <a:rPr kumimoji="0" lang="en-US" sz="2600" b="0" i="0" u="none" strike="noStrike" kern="0" cap="none" spc="-20" normalizeH="0" baseline="0" noProof="0" dirty="0">
                <a:ln>
                  <a:noFill/>
                </a:ln>
                <a:solidFill>
                  <a:srgbClr val="333333"/>
                </a:solidFill>
                <a:effectLst/>
                <a:uLnTx/>
                <a:uFillTx/>
                <a:latin typeface="GTAmerica-Md"/>
                <a:cs typeface="GTAmerica-Md"/>
              </a:rPr>
              <a:t>Share free online toolkit to improve advance care planning outreach</a:t>
            </a:r>
          </a:p>
          <a:p>
            <a:pPr marL="717550" marR="0" lvl="1" indent="-343535" defTabSz="914400" eaLnBrk="1" fontAlgn="auto" latinLnBrk="0" hangingPunct="1">
              <a:lnSpc>
                <a:spcPct val="100000"/>
              </a:lnSpc>
              <a:spcBef>
                <a:spcPts val="900"/>
              </a:spcBef>
              <a:spcAft>
                <a:spcPts val="0"/>
              </a:spcAft>
              <a:buClr>
                <a:srgbClr val="7462F2"/>
              </a:buClr>
              <a:buSzTx/>
              <a:buFont typeface="GT America"/>
              <a:buChar char="•"/>
              <a:tabLst>
                <a:tab pos="717550" algn="l"/>
                <a:tab pos="718185" algn="l"/>
              </a:tabLst>
              <a:defRPr/>
            </a:pPr>
            <a:r>
              <a:rPr kumimoji="0" lang="en-US" sz="2600" b="0" i="0" u="none" strike="noStrike" kern="0" cap="none" spc="-20" normalizeH="0" baseline="0" noProof="0">
                <a:ln>
                  <a:noFill/>
                </a:ln>
                <a:solidFill>
                  <a:srgbClr val="333333"/>
                </a:solidFill>
                <a:effectLst/>
                <a:uLnTx/>
                <a:uFillTx/>
                <a:latin typeface="GTAmerica-Md"/>
                <a:cs typeface="GTAmerica-Md"/>
              </a:rPr>
              <a:t>Provide </a:t>
            </a:r>
            <a:r>
              <a:rPr kumimoji="0" lang="en-US" sz="2600" b="0" i="0" u="none" strike="noStrike" kern="0" cap="none" spc="-20" normalizeH="0" baseline="0" noProof="0" dirty="0">
                <a:ln>
                  <a:noFill/>
                </a:ln>
                <a:solidFill>
                  <a:srgbClr val="333333"/>
                </a:solidFill>
                <a:effectLst/>
                <a:uLnTx/>
                <a:uFillTx/>
                <a:latin typeface="GTAmerica-Md"/>
                <a:cs typeface="GTAmerica-Md"/>
              </a:rPr>
              <a:t>t</a:t>
            </a:r>
            <a:r>
              <a:rPr kumimoji="0" lang="en-US" sz="2600" b="0" i="0" u="none" strike="noStrike" kern="0" cap="none" spc="-20" normalizeH="0" baseline="0" noProof="0">
                <a:ln>
                  <a:noFill/>
                </a:ln>
                <a:solidFill>
                  <a:srgbClr val="333333"/>
                </a:solidFill>
                <a:effectLst/>
                <a:uLnTx/>
                <a:uFillTx/>
                <a:latin typeface="GTAmerica-Md"/>
                <a:cs typeface="GTAmerica-Md"/>
              </a:rPr>
              <a:t>ips </a:t>
            </a:r>
            <a:r>
              <a:rPr kumimoji="0" lang="en-US" sz="2600" b="0" i="0" u="none" strike="noStrike" kern="0" cap="none" spc="-20" normalizeH="0" baseline="0" noProof="0" dirty="0">
                <a:ln>
                  <a:noFill/>
                </a:ln>
                <a:solidFill>
                  <a:srgbClr val="333333"/>
                </a:solidFill>
                <a:effectLst/>
                <a:uLnTx/>
                <a:uFillTx/>
                <a:latin typeface="GTAmerica-Md"/>
                <a:cs typeface="GTAmerica-Md"/>
              </a:rPr>
              <a:t>for promoting it in long-term care and with payers</a:t>
            </a:r>
          </a:p>
        </p:txBody>
      </p:sp>
      <p:sp>
        <p:nvSpPr>
          <p:cNvPr id="4" name="object 4"/>
          <p:cNvSpPr/>
          <p:nvPr/>
        </p:nvSpPr>
        <p:spPr>
          <a:xfrm>
            <a:off x="0" y="0"/>
            <a:ext cx="12192000" cy="530860"/>
          </a:xfrm>
          <a:custGeom>
            <a:avLst/>
            <a:gdLst/>
            <a:ahLst/>
            <a:cxnLst/>
            <a:rect l="l" t="t" r="r" b="b"/>
            <a:pathLst>
              <a:path w="12192000" h="530860">
                <a:moveTo>
                  <a:pt x="12191695" y="0"/>
                </a:moveTo>
                <a:lnTo>
                  <a:pt x="0" y="0"/>
                </a:lnTo>
                <a:lnTo>
                  <a:pt x="0" y="530351"/>
                </a:lnTo>
                <a:lnTo>
                  <a:pt x="12191695" y="530351"/>
                </a:lnTo>
                <a:lnTo>
                  <a:pt x="1219169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0" y="6656831"/>
            <a:ext cx="12192000" cy="201295"/>
          </a:xfrm>
          <a:custGeom>
            <a:avLst/>
            <a:gdLst/>
            <a:ahLst/>
            <a:cxnLst/>
            <a:rect l="l" t="t" r="r" b="b"/>
            <a:pathLst>
              <a:path w="12192000" h="201295">
                <a:moveTo>
                  <a:pt x="12191695" y="0"/>
                </a:moveTo>
                <a:lnTo>
                  <a:pt x="0" y="0"/>
                </a:lnTo>
                <a:lnTo>
                  <a:pt x="0" y="201168"/>
                </a:lnTo>
                <a:lnTo>
                  <a:pt x="12191695" y="201168"/>
                </a:lnTo>
                <a:lnTo>
                  <a:pt x="1219169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470763" y="6189001"/>
            <a:ext cx="1030605" cy="365760"/>
          </a:xfrm>
          <a:prstGeom prst="rect">
            <a:avLst/>
          </a:prstGeom>
        </p:spPr>
        <p:txBody>
          <a:bodyPr vert="horz" wrap="square" lIns="0" tIns="36830" rIns="0" bIns="0" rtlCol="0">
            <a:spAutoFit/>
          </a:bodyPr>
          <a:lstStyle/>
          <a:p>
            <a:pPr marL="12700" marR="0" lvl="0" indent="0" defTabSz="914400" eaLnBrk="1" fontAlgn="auto" latinLnBrk="0" hangingPunct="1">
              <a:lnSpc>
                <a:spcPct val="100000"/>
              </a:lnSpc>
              <a:spcBef>
                <a:spcPts val="290"/>
              </a:spcBef>
              <a:spcAft>
                <a:spcPts val="0"/>
              </a:spcAft>
              <a:buClrTx/>
              <a:buSzTx/>
              <a:buFontTx/>
              <a:buNone/>
              <a:tabLst/>
              <a:defRPr/>
            </a:pPr>
            <a:r>
              <a:rPr kumimoji="0" sz="950" b="1" i="0" u="none" strike="noStrike" kern="0" cap="none" spc="0" normalizeH="0" baseline="0" noProof="0" dirty="0">
                <a:ln>
                  <a:noFill/>
                </a:ln>
                <a:solidFill>
                  <a:sysClr val="windowText" lastClr="000000"/>
                </a:solidFill>
                <a:effectLst/>
                <a:uLnTx/>
                <a:uFillTx/>
                <a:latin typeface="GT America Rg"/>
                <a:cs typeface="GT America Rg"/>
              </a:rPr>
              <a:t>Serious</a:t>
            </a:r>
            <a:r>
              <a:rPr kumimoji="0" sz="950" b="1" i="0" u="none" strike="noStrike" kern="0" cap="none" spc="75" normalizeH="0" baseline="0" noProof="0" dirty="0">
                <a:ln>
                  <a:noFill/>
                </a:ln>
                <a:solidFill>
                  <a:sysClr val="windowText" lastClr="000000"/>
                </a:solidFill>
                <a:effectLst/>
                <a:uLnTx/>
                <a:uFillTx/>
                <a:latin typeface="GT America Rg"/>
                <a:cs typeface="GT America Rg"/>
              </a:rPr>
              <a:t> </a:t>
            </a:r>
            <a:r>
              <a:rPr kumimoji="0" sz="950" b="1" i="0" u="none" strike="noStrike" kern="0" cap="none" spc="-10" normalizeH="0" baseline="0" noProof="0" dirty="0">
                <a:ln>
                  <a:noFill/>
                </a:ln>
                <a:solidFill>
                  <a:sysClr val="windowText" lastClr="000000"/>
                </a:solidFill>
                <a:effectLst/>
                <a:uLnTx/>
                <a:uFillTx/>
                <a:latin typeface="GT America Rg"/>
                <a:cs typeface="GT America Rg"/>
              </a:rPr>
              <a:t>Illness</a:t>
            </a:r>
            <a:endParaRPr kumimoji="0" sz="950" b="0" i="0" u="none" strike="noStrike" kern="0" cap="none" spc="0" normalizeH="0" baseline="0" noProof="0" dirty="0">
              <a:ln>
                <a:noFill/>
              </a:ln>
              <a:solidFill>
                <a:sysClr val="windowText" lastClr="000000"/>
              </a:solidFill>
              <a:effectLst/>
              <a:uLnTx/>
              <a:uFillTx/>
              <a:latin typeface="GT America Rg"/>
              <a:cs typeface="GT America Rg"/>
            </a:endParaRPr>
          </a:p>
          <a:p>
            <a:pPr marL="12700" marR="0" lvl="0" indent="0" defTabSz="914400" eaLnBrk="1" fontAlgn="auto" latinLnBrk="0" hangingPunct="1">
              <a:lnSpc>
                <a:spcPct val="100000"/>
              </a:lnSpc>
              <a:spcBef>
                <a:spcPts val="200"/>
              </a:spcBef>
              <a:spcAft>
                <a:spcPts val="0"/>
              </a:spcAft>
              <a:buClrTx/>
              <a:buSzTx/>
              <a:buFontTx/>
              <a:buNone/>
              <a:tabLst/>
              <a:defRPr/>
            </a:pPr>
            <a:r>
              <a:rPr kumimoji="0" sz="950" b="0" i="0" u="none" strike="noStrike" kern="0" cap="none" spc="0" normalizeH="0" baseline="0" noProof="0" dirty="0">
                <a:ln>
                  <a:noFill/>
                </a:ln>
                <a:solidFill>
                  <a:sysClr val="windowText" lastClr="000000"/>
                </a:solidFill>
                <a:effectLst/>
                <a:uLnTx/>
                <a:uFillTx/>
                <a:latin typeface="GT America Rg"/>
                <a:cs typeface="GT America Rg"/>
              </a:rPr>
              <a:t>Messaging</a:t>
            </a:r>
            <a:r>
              <a:rPr kumimoji="0" sz="950" b="0" i="0" u="none" strike="noStrike" kern="0" cap="none" spc="75" normalizeH="0" baseline="0" noProof="0" dirty="0">
                <a:ln>
                  <a:noFill/>
                </a:ln>
                <a:solidFill>
                  <a:sysClr val="windowText" lastClr="000000"/>
                </a:solidFill>
                <a:effectLst/>
                <a:uLnTx/>
                <a:uFillTx/>
                <a:latin typeface="GT America Rg"/>
                <a:cs typeface="GT America Rg"/>
              </a:rPr>
              <a:t> </a:t>
            </a:r>
            <a:r>
              <a:rPr kumimoji="0" sz="950" b="0" i="0" u="none" strike="noStrike" kern="0" cap="none" spc="-10" normalizeH="0" baseline="0" noProof="0" dirty="0">
                <a:ln>
                  <a:noFill/>
                </a:ln>
                <a:solidFill>
                  <a:sysClr val="windowText" lastClr="000000"/>
                </a:solidFill>
                <a:effectLst/>
                <a:uLnTx/>
                <a:uFillTx/>
                <a:latin typeface="GT America Rg"/>
                <a:cs typeface="GT America Rg"/>
              </a:rPr>
              <a:t>Toolkit</a:t>
            </a:r>
            <a:endParaRPr kumimoji="0" sz="950" b="0" i="0" u="none" strike="noStrike" kern="0" cap="none" spc="0" normalizeH="0" baseline="0" noProof="0" dirty="0">
              <a:ln>
                <a:noFill/>
              </a:ln>
              <a:solidFill>
                <a:sysClr val="windowText" lastClr="000000"/>
              </a:solidFill>
              <a:effectLst/>
              <a:uLnTx/>
              <a:uFillTx/>
              <a:latin typeface="GT America Rg"/>
              <a:cs typeface="GT America Rg"/>
            </a:endParaRPr>
          </a:p>
        </p:txBody>
      </p:sp>
    </p:spTree>
    <p:extLst>
      <p:ext uri="{BB962C8B-B14F-4D97-AF65-F5344CB8AC3E}">
        <p14:creationId xmlns:p14="http://schemas.microsoft.com/office/powerpoint/2010/main" val="4089055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9515" y="1031997"/>
            <a:ext cx="10709085" cy="566822"/>
          </a:xfrm>
          <a:prstGeom prst="rect">
            <a:avLst/>
          </a:prstGeom>
        </p:spPr>
        <p:txBody>
          <a:bodyPr vert="horz" wrap="square" lIns="0" tIns="12700" rIns="0" bIns="0" rtlCol="0">
            <a:spAutoFit/>
          </a:bodyPr>
          <a:lstStyle/>
          <a:p>
            <a:pPr marL="12700" marR="5080">
              <a:lnSpc>
                <a:spcPct val="100000"/>
              </a:lnSpc>
              <a:spcBef>
                <a:spcPts val="100"/>
              </a:spcBef>
            </a:pPr>
            <a:r>
              <a:rPr lang="en-US" spc="-10" dirty="0"/>
              <a:t>Evidence highlights</a:t>
            </a:r>
            <a:endParaRPr spc="-10" dirty="0"/>
          </a:p>
        </p:txBody>
      </p:sp>
      <p:sp>
        <p:nvSpPr>
          <p:cNvPr id="6" name="object 6"/>
          <p:cNvSpPr txBox="1"/>
          <p:nvPr/>
        </p:nvSpPr>
        <p:spPr>
          <a:xfrm>
            <a:off x="923038" y="2219336"/>
            <a:ext cx="10428834" cy="4285084"/>
          </a:xfrm>
          <a:prstGeom prst="rect">
            <a:avLst/>
          </a:prstGeom>
        </p:spPr>
        <p:txBody>
          <a:bodyPr vert="horz" wrap="square" lIns="0" tIns="170180" rIns="0" bIns="0" rtlCol="0">
            <a:spAutoFit/>
          </a:bodyPr>
          <a:lstStyle/>
          <a:p>
            <a:pPr marL="304165" marR="0" lvl="0" indent="-292100" defTabSz="914400" eaLnBrk="1" fontAlgn="auto" latinLnBrk="0" hangingPunct="1">
              <a:lnSpc>
                <a:spcPct val="100000"/>
              </a:lnSpc>
              <a:spcBef>
                <a:spcPts val="1340"/>
              </a:spcBef>
              <a:spcAft>
                <a:spcPts val="0"/>
              </a:spcAft>
              <a:buClrTx/>
              <a:buSzTx/>
              <a:buFont typeface="GT America"/>
              <a:buChar char="•"/>
              <a:tabLst>
                <a:tab pos="304165" algn="l"/>
                <a:tab pos="305435" algn="l"/>
              </a:tabLst>
              <a:defRPr/>
            </a:pPr>
            <a:r>
              <a:rPr kumimoji="0" lang="en-US" sz="2400" b="0" i="0" u="none" strike="noStrike" kern="0" cap="none" spc="-25" normalizeH="0" baseline="0" noProof="0" dirty="0">
                <a:ln>
                  <a:noFill/>
                </a:ln>
                <a:solidFill>
                  <a:srgbClr val="2E1F63"/>
                </a:solidFill>
                <a:effectLst/>
                <a:uLnTx/>
                <a:uFillTx/>
                <a:latin typeface="Helvetica" pitchFamily="2" charset="0"/>
                <a:cs typeface="GTAmerica-Md"/>
              </a:rPr>
              <a:t>Can reduce unwanted care and increase patient/family satisfaction</a:t>
            </a:r>
            <a:r>
              <a:rPr kumimoji="0" lang="en-US" sz="2400" b="0" i="0" u="none" strike="noStrike" kern="0" cap="none" spc="-25" normalizeH="0" baseline="30000" noProof="0" dirty="0">
                <a:ln>
                  <a:noFill/>
                </a:ln>
                <a:solidFill>
                  <a:srgbClr val="2E1F63"/>
                </a:solidFill>
                <a:effectLst/>
                <a:uLnTx/>
                <a:uFillTx/>
                <a:latin typeface="Helvetica" pitchFamily="2" charset="0"/>
                <a:cs typeface="GTAmerica-Md"/>
              </a:rPr>
              <a:t>1</a:t>
            </a:r>
            <a:endParaRPr kumimoji="0" lang="en-US" sz="2400" b="0" i="0" u="none" strike="noStrike" kern="0" cap="none" spc="-25" normalizeH="0" baseline="0" noProof="0" dirty="0">
              <a:ln>
                <a:noFill/>
              </a:ln>
              <a:solidFill>
                <a:srgbClr val="2E1F63"/>
              </a:solidFill>
              <a:effectLst/>
              <a:uLnTx/>
              <a:uFillTx/>
              <a:latin typeface="Helvetica" pitchFamily="2" charset="0"/>
              <a:cs typeface="GTAmerica-Md"/>
            </a:endParaRPr>
          </a:p>
          <a:p>
            <a:pPr marL="304165" marR="0" lvl="0" indent="-292100" defTabSz="914400" eaLnBrk="1" fontAlgn="auto" latinLnBrk="0" hangingPunct="1">
              <a:lnSpc>
                <a:spcPct val="100000"/>
              </a:lnSpc>
              <a:spcBef>
                <a:spcPts val="1340"/>
              </a:spcBef>
              <a:spcAft>
                <a:spcPts val="0"/>
              </a:spcAft>
              <a:buClrTx/>
              <a:buSzTx/>
              <a:buFont typeface="GT America"/>
              <a:buChar char="•"/>
              <a:tabLst>
                <a:tab pos="304165" algn="l"/>
                <a:tab pos="305435" algn="l"/>
              </a:tabLst>
              <a:defRPr/>
            </a:pPr>
            <a:r>
              <a:rPr kumimoji="0" lang="en-US" sz="2400" b="0" i="0" u="none" strike="noStrike" kern="0" cap="none" spc="-25" normalizeH="0" baseline="0" noProof="0" dirty="0">
                <a:ln>
                  <a:noFill/>
                </a:ln>
                <a:solidFill>
                  <a:srgbClr val="2E1F63"/>
                </a:solidFill>
                <a:effectLst/>
                <a:uLnTx/>
                <a:uFillTx/>
                <a:latin typeface="Helvetica" pitchFamily="2" charset="0"/>
                <a:cs typeface="GTAmerica-Md"/>
              </a:rPr>
              <a:t>Awareness</a:t>
            </a:r>
            <a:r>
              <a:rPr kumimoji="0" lang="en-US" sz="2400" b="0" i="0" u="none" strike="noStrike" kern="0" cap="none" spc="-25" normalizeH="0" baseline="30000" noProof="0" dirty="0">
                <a:ln>
                  <a:noFill/>
                </a:ln>
                <a:solidFill>
                  <a:srgbClr val="2E1F63"/>
                </a:solidFill>
                <a:effectLst/>
                <a:uLnTx/>
                <a:uFillTx/>
                <a:latin typeface="Helvetica" pitchFamily="2" charset="0"/>
                <a:cs typeface="GTAmerica-Md"/>
              </a:rPr>
              <a:t>2</a:t>
            </a:r>
            <a:endParaRPr kumimoji="0" lang="en-US" sz="2400" b="0" i="0" u="none" strike="noStrike" kern="0" cap="none" spc="0" normalizeH="0" baseline="0" noProof="0" dirty="0">
              <a:ln>
                <a:noFill/>
              </a:ln>
              <a:solidFill>
                <a:sysClr val="windowText" lastClr="000000"/>
              </a:solidFill>
              <a:effectLst/>
              <a:uLnTx/>
              <a:uFillTx/>
              <a:latin typeface="Helvetica" pitchFamily="2" charset="0"/>
              <a:cs typeface="GTAmerica-Md"/>
            </a:endParaRPr>
          </a:p>
          <a:p>
            <a:pPr marL="12065" marR="0" lvl="3" indent="0" defTabSz="914400" eaLnBrk="1" fontAlgn="auto" latinLnBrk="0" hangingPunct="1">
              <a:lnSpc>
                <a:spcPct val="100000"/>
              </a:lnSpc>
              <a:spcBef>
                <a:spcPts val="1340"/>
              </a:spcBef>
              <a:spcAft>
                <a:spcPts val="0"/>
              </a:spcAft>
              <a:buClrTx/>
              <a:buSzTx/>
              <a:buFontTx/>
              <a:buNone/>
              <a:tabLst>
                <a:tab pos="304165" algn="l"/>
                <a:tab pos="305435" algn="l"/>
              </a:tabLst>
              <a:defRPr/>
            </a:pPr>
            <a:r>
              <a:rPr kumimoji="0" lang="en-US" sz="2400" b="0" i="0" u="none" strike="noStrike" kern="0" cap="none" spc="-20" normalizeH="0" baseline="0" noProof="0" dirty="0">
                <a:ln>
                  <a:noFill/>
                </a:ln>
                <a:solidFill>
                  <a:srgbClr val="333333"/>
                </a:solidFill>
                <a:effectLst/>
                <a:uLnTx/>
                <a:uFillTx/>
                <a:latin typeface="Helvetica" pitchFamily="2" charset="0"/>
                <a:cs typeface="GTAmerica-Md"/>
              </a:rPr>
              <a:t>			</a:t>
            </a:r>
            <a:r>
              <a:rPr kumimoji="0" lang="en-US" sz="2400" b="0" i="0" u="none" strike="noStrike" kern="0" cap="none" spc="0" normalizeH="0" baseline="0" noProof="0" dirty="0">
                <a:ln>
                  <a:noFill/>
                </a:ln>
                <a:solidFill>
                  <a:srgbClr val="000000"/>
                </a:solidFill>
                <a:effectLst/>
                <a:uLnTx/>
                <a:uFillTx/>
                <a:latin typeface="Helvetica" pitchFamily="2" charset="0"/>
                <a:cs typeface="Devanagari Sangam MN" panose="02000000000000000000" pitchFamily="2" charset="0"/>
              </a:rPr>
              <a:t>80% to 90% report awareness, similar proportion considered it 				important</a:t>
            </a:r>
          </a:p>
          <a:p>
            <a:pPr marL="12065" marR="0" lvl="2" indent="0" defTabSz="914400" eaLnBrk="1" fontAlgn="auto" latinLnBrk="0" hangingPunct="1">
              <a:lnSpc>
                <a:spcPct val="100000"/>
              </a:lnSpc>
              <a:spcBef>
                <a:spcPts val="1340"/>
              </a:spcBef>
              <a:spcAft>
                <a:spcPts val="0"/>
              </a:spcAft>
              <a:buClrTx/>
              <a:buSzTx/>
              <a:buFontTx/>
              <a:buNone/>
              <a:tabLst>
                <a:tab pos="304165" algn="l"/>
                <a:tab pos="305435" algn="l"/>
              </a:tabLst>
              <a:defRPr/>
            </a:pPr>
            <a:r>
              <a:rPr kumimoji="0" lang="en-US" sz="2400" b="0" i="0" u="none" strike="noStrike" kern="0" cap="none" spc="0" normalizeH="0" baseline="0" noProof="0" dirty="0">
                <a:ln>
                  <a:noFill/>
                </a:ln>
                <a:solidFill>
                  <a:srgbClr val="000000"/>
                </a:solidFill>
                <a:effectLst/>
                <a:uLnTx/>
                <a:uFillTx/>
                <a:latin typeface="Helvetica" pitchFamily="2" charset="0"/>
                <a:cs typeface="Devanagari Sangam MN" panose="02000000000000000000" pitchFamily="2" charset="0"/>
              </a:rPr>
              <a:t>			But only 10% to 41% reported having named a proxy or completed 				written document</a:t>
            </a:r>
          </a:p>
          <a:p>
            <a:pPr marL="12065" marR="0" lvl="2" indent="0" defTabSz="914400" eaLnBrk="1" fontAlgn="auto" latinLnBrk="0" hangingPunct="1">
              <a:lnSpc>
                <a:spcPct val="100000"/>
              </a:lnSpc>
              <a:spcBef>
                <a:spcPts val="1340"/>
              </a:spcBef>
              <a:spcAft>
                <a:spcPts val="0"/>
              </a:spcAft>
              <a:buClrTx/>
              <a:buSzTx/>
              <a:buFontTx/>
              <a:buNone/>
              <a:tabLst>
                <a:tab pos="304165" algn="l"/>
                <a:tab pos="305435" algn="l"/>
              </a:tabLst>
              <a:defRPr/>
            </a:pPr>
            <a:r>
              <a:rPr kumimoji="0" lang="en-US" sz="2400" b="0" i="0" u="none" strike="noStrike" kern="0" cap="none" spc="0" normalizeH="0" baseline="0" noProof="0" dirty="0">
                <a:ln>
                  <a:noFill/>
                </a:ln>
                <a:solidFill>
                  <a:srgbClr val="000000"/>
                </a:solidFill>
                <a:effectLst/>
                <a:uLnTx/>
                <a:uFillTx/>
                <a:latin typeface="Helvetica" pitchFamily="2" charset="0"/>
                <a:cs typeface="Devanagari Sangam MN" panose="02000000000000000000" pitchFamily="2" charset="0"/>
              </a:rPr>
              <a:t>			Why is that?</a:t>
            </a:r>
          </a:p>
          <a:p>
            <a:pPr marL="304165" marR="0" lvl="0" indent="-292100" defTabSz="914400" eaLnBrk="1" fontAlgn="auto" latinLnBrk="0" hangingPunct="1">
              <a:lnSpc>
                <a:spcPct val="100000"/>
              </a:lnSpc>
              <a:spcBef>
                <a:spcPts val="1340"/>
              </a:spcBef>
              <a:spcAft>
                <a:spcPts val="0"/>
              </a:spcAft>
              <a:buClrTx/>
              <a:buSzTx/>
              <a:buFont typeface="GT America"/>
              <a:buChar char="•"/>
              <a:tabLst>
                <a:tab pos="304165" algn="l"/>
                <a:tab pos="305435" algn="l"/>
              </a:tabLst>
              <a:defRPr/>
            </a:pPr>
            <a:endParaRPr kumimoji="0" sz="1800" b="0" i="0" u="none" strike="noStrike" kern="0" cap="none" spc="0" normalizeH="0" baseline="0" noProof="0" dirty="0">
              <a:ln>
                <a:noFill/>
              </a:ln>
              <a:solidFill>
                <a:sysClr val="windowText" lastClr="000000"/>
              </a:solidFill>
              <a:effectLst/>
              <a:uLnTx/>
              <a:uFillTx/>
              <a:latin typeface="GTAmerica-Md"/>
              <a:cs typeface="GTAmerica-Md"/>
            </a:endParaRPr>
          </a:p>
          <a:p>
            <a:pPr marL="12065" marR="5080" lvl="0" indent="0" defTabSz="914400" eaLnBrk="1" fontAlgn="auto" latinLnBrk="0" hangingPunct="1">
              <a:lnSpc>
                <a:spcPct val="115700"/>
              </a:lnSpc>
              <a:spcBef>
                <a:spcPts val="900"/>
              </a:spcBef>
              <a:spcAft>
                <a:spcPts val="0"/>
              </a:spcAft>
              <a:buClrTx/>
              <a:buSzTx/>
              <a:buFontTx/>
              <a:buNone/>
              <a:tabLst>
                <a:tab pos="305435" algn="l"/>
                <a:tab pos="317500" algn="l"/>
              </a:tabLst>
              <a:defRPr/>
            </a:pPr>
            <a:endParaRPr kumimoji="0" sz="1800" b="0" i="0" u="none" strike="noStrike" kern="0" cap="none" spc="0" normalizeH="0" baseline="0" noProof="0" dirty="0">
              <a:ln>
                <a:noFill/>
              </a:ln>
              <a:solidFill>
                <a:sysClr val="windowText" lastClr="000000"/>
              </a:solidFill>
              <a:effectLst/>
              <a:uLnTx/>
              <a:uFillTx/>
              <a:latin typeface="GTAmerica-Md"/>
              <a:cs typeface="GTAmerica-Md"/>
            </a:endParaRPr>
          </a:p>
        </p:txBody>
      </p:sp>
      <p:sp>
        <p:nvSpPr>
          <p:cNvPr id="7" name="object 7"/>
          <p:cNvSpPr/>
          <p:nvPr/>
        </p:nvSpPr>
        <p:spPr>
          <a:xfrm>
            <a:off x="0" y="0"/>
            <a:ext cx="12192000" cy="530860"/>
          </a:xfrm>
          <a:custGeom>
            <a:avLst/>
            <a:gdLst/>
            <a:ahLst/>
            <a:cxnLst/>
            <a:rect l="l" t="t" r="r" b="b"/>
            <a:pathLst>
              <a:path w="12192000" h="530860">
                <a:moveTo>
                  <a:pt x="12191695" y="0"/>
                </a:moveTo>
                <a:lnTo>
                  <a:pt x="0" y="0"/>
                </a:lnTo>
                <a:lnTo>
                  <a:pt x="0" y="530351"/>
                </a:lnTo>
                <a:lnTo>
                  <a:pt x="12191695" y="530351"/>
                </a:lnTo>
                <a:lnTo>
                  <a:pt x="1219169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0" y="6656831"/>
            <a:ext cx="12192000" cy="201295"/>
          </a:xfrm>
          <a:custGeom>
            <a:avLst/>
            <a:gdLst/>
            <a:ahLst/>
            <a:cxnLst/>
            <a:rect l="l" t="t" r="r" b="b"/>
            <a:pathLst>
              <a:path w="12192000" h="201295">
                <a:moveTo>
                  <a:pt x="12191695" y="0"/>
                </a:moveTo>
                <a:lnTo>
                  <a:pt x="0" y="0"/>
                </a:lnTo>
                <a:lnTo>
                  <a:pt x="0" y="201168"/>
                </a:lnTo>
                <a:lnTo>
                  <a:pt x="12191695" y="201168"/>
                </a:lnTo>
                <a:lnTo>
                  <a:pt x="1219169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txBox="1"/>
          <p:nvPr/>
        </p:nvSpPr>
        <p:spPr>
          <a:xfrm>
            <a:off x="470763" y="6213235"/>
            <a:ext cx="1030605" cy="34607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950" b="1" i="0" u="none" strike="noStrike" kern="0" cap="none" spc="0" normalizeH="0" baseline="0" noProof="0" dirty="0">
                <a:ln>
                  <a:noFill/>
                </a:ln>
                <a:solidFill>
                  <a:sysClr val="windowText" lastClr="000000"/>
                </a:solidFill>
                <a:effectLst/>
                <a:uLnTx/>
                <a:uFillTx/>
                <a:latin typeface="GT America Rg"/>
                <a:cs typeface="GT America Rg"/>
              </a:rPr>
              <a:t>Serious</a:t>
            </a:r>
            <a:r>
              <a:rPr kumimoji="0" sz="950" b="1" i="0" u="none" strike="noStrike" kern="0" cap="none" spc="75" normalizeH="0" baseline="0" noProof="0" dirty="0">
                <a:ln>
                  <a:noFill/>
                </a:ln>
                <a:solidFill>
                  <a:sysClr val="windowText" lastClr="000000"/>
                </a:solidFill>
                <a:effectLst/>
                <a:uLnTx/>
                <a:uFillTx/>
                <a:latin typeface="GT America Rg"/>
                <a:cs typeface="GT America Rg"/>
              </a:rPr>
              <a:t> </a:t>
            </a:r>
            <a:r>
              <a:rPr kumimoji="0" sz="950" b="1" i="0" u="none" strike="noStrike" kern="0" cap="none" spc="-10" normalizeH="0" baseline="0" noProof="0" dirty="0">
                <a:ln>
                  <a:noFill/>
                </a:ln>
                <a:solidFill>
                  <a:sysClr val="windowText" lastClr="000000"/>
                </a:solidFill>
                <a:effectLst/>
                <a:uLnTx/>
                <a:uFillTx/>
                <a:latin typeface="GT America Rg"/>
                <a:cs typeface="GT America Rg"/>
              </a:rPr>
              <a:t>Illness</a:t>
            </a:r>
            <a:endParaRPr kumimoji="0" sz="950" b="0" i="0" u="none" strike="noStrike" kern="0" cap="none" spc="0" normalizeH="0" baseline="0" noProof="0">
              <a:ln>
                <a:noFill/>
              </a:ln>
              <a:solidFill>
                <a:sysClr val="windowText" lastClr="000000"/>
              </a:solidFill>
              <a:effectLst/>
              <a:uLnTx/>
              <a:uFillTx/>
              <a:latin typeface="GT America Rg"/>
              <a:cs typeface="GT America Rg"/>
            </a:endParaRPr>
          </a:p>
          <a:p>
            <a:pPr marL="12700" marR="0" lvl="0" indent="0" defTabSz="914400" eaLnBrk="1" fontAlgn="auto" latinLnBrk="0" hangingPunct="1">
              <a:lnSpc>
                <a:spcPct val="100000"/>
              </a:lnSpc>
              <a:spcBef>
                <a:spcPts val="200"/>
              </a:spcBef>
              <a:spcAft>
                <a:spcPts val="0"/>
              </a:spcAft>
              <a:buClrTx/>
              <a:buSzTx/>
              <a:buFontTx/>
              <a:buNone/>
              <a:tabLst/>
              <a:defRPr/>
            </a:pPr>
            <a:r>
              <a:rPr kumimoji="0" sz="950" b="0" i="0" u="none" strike="noStrike" kern="0" cap="none" spc="0" normalizeH="0" baseline="0" noProof="0" dirty="0">
                <a:ln>
                  <a:noFill/>
                </a:ln>
                <a:solidFill>
                  <a:sysClr val="windowText" lastClr="000000"/>
                </a:solidFill>
                <a:effectLst/>
                <a:uLnTx/>
                <a:uFillTx/>
                <a:latin typeface="GT America Rg"/>
                <a:cs typeface="GT America Rg"/>
              </a:rPr>
              <a:t>Messaging</a:t>
            </a:r>
            <a:r>
              <a:rPr kumimoji="0" sz="950" b="0" i="0" u="none" strike="noStrike" kern="0" cap="none" spc="75" normalizeH="0" baseline="0" noProof="0" dirty="0">
                <a:ln>
                  <a:noFill/>
                </a:ln>
                <a:solidFill>
                  <a:sysClr val="windowText" lastClr="000000"/>
                </a:solidFill>
                <a:effectLst/>
                <a:uLnTx/>
                <a:uFillTx/>
                <a:latin typeface="GT America Rg"/>
                <a:cs typeface="GT America Rg"/>
              </a:rPr>
              <a:t> </a:t>
            </a:r>
            <a:r>
              <a:rPr kumimoji="0" sz="950" b="0" i="0" u="none" strike="noStrike" kern="0" cap="none" spc="-10" normalizeH="0" baseline="0" noProof="0" dirty="0">
                <a:ln>
                  <a:noFill/>
                </a:ln>
                <a:solidFill>
                  <a:sysClr val="windowText" lastClr="000000"/>
                </a:solidFill>
                <a:effectLst/>
                <a:uLnTx/>
                <a:uFillTx/>
                <a:latin typeface="GT America Rg"/>
                <a:cs typeface="GT America Rg"/>
              </a:rPr>
              <a:t>Toolkit</a:t>
            </a:r>
            <a:endParaRPr kumimoji="0" sz="950" b="0" i="0" u="none" strike="noStrike" kern="0" cap="none" spc="0" normalizeH="0" baseline="0" noProof="0">
              <a:ln>
                <a:noFill/>
              </a:ln>
              <a:solidFill>
                <a:sysClr val="windowText" lastClr="000000"/>
              </a:solidFill>
              <a:effectLst/>
              <a:uLnTx/>
              <a:uFillTx/>
              <a:latin typeface="GT America Rg"/>
              <a:cs typeface="GT America Rg"/>
            </a:endParaRPr>
          </a:p>
        </p:txBody>
      </p:sp>
    </p:spTree>
    <p:extLst>
      <p:ext uri="{BB962C8B-B14F-4D97-AF65-F5344CB8AC3E}">
        <p14:creationId xmlns:p14="http://schemas.microsoft.com/office/powerpoint/2010/main" val="397308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F4BF1A-6E7C-426B-2998-D6F281AA8312}"/>
              </a:ext>
            </a:extLst>
          </p:cNvPr>
          <p:cNvSpPr txBox="1"/>
          <p:nvPr/>
        </p:nvSpPr>
        <p:spPr>
          <a:xfrm>
            <a:off x="612559" y="816745"/>
            <a:ext cx="2465740" cy="707886"/>
          </a:xfrm>
          <a:prstGeom prst="rect">
            <a:avLst/>
          </a:prstGeom>
          <a:noFill/>
        </p:spPr>
        <p:txBody>
          <a:bodyPr wrap="none" rtlCol="0">
            <a:spAutoFit/>
          </a:bodyPr>
          <a:lstStyle/>
          <a:p>
            <a:r>
              <a:rPr lang="en-US" sz="4000" b="1" dirty="0">
                <a:solidFill>
                  <a:schemeClr val="bg2"/>
                </a:solidFill>
              </a:rPr>
              <a:t>Speakers</a:t>
            </a:r>
          </a:p>
        </p:txBody>
      </p:sp>
      <p:sp>
        <p:nvSpPr>
          <p:cNvPr id="11" name="TextBox 10">
            <a:extLst>
              <a:ext uri="{FF2B5EF4-FFF2-40B4-BE49-F238E27FC236}">
                <a16:creationId xmlns:a16="http://schemas.microsoft.com/office/drawing/2014/main" id="{73E5E98C-5BD4-471C-241C-D9D8CB7ED6CA}"/>
              </a:ext>
            </a:extLst>
          </p:cNvPr>
          <p:cNvSpPr txBox="1"/>
          <p:nvPr/>
        </p:nvSpPr>
        <p:spPr>
          <a:xfrm>
            <a:off x="612559" y="1819051"/>
            <a:ext cx="8572868" cy="2862322"/>
          </a:xfrm>
          <a:prstGeom prst="rect">
            <a:avLst/>
          </a:prstGeom>
          <a:noFill/>
        </p:spPr>
        <p:txBody>
          <a:bodyPr wrap="square">
            <a:spAutoFit/>
          </a:bodyPr>
          <a:lstStyle/>
          <a:p>
            <a:pPr marL="285750" indent="-285750">
              <a:buFont typeface="Wingdings" panose="05000000000000000000" pitchFamily="2" charset="2"/>
              <a:buChar char="§"/>
            </a:pPr>
            <a:r>
              <a:rPr lang="en-US" sz="2000" b="1" dirty="0">
                <a:solidFill>
                  <a:schemeClr val="bg2"/>
                </a:solidFill>
              </a:rPr>
              <a:t>Thomas von Sternberg, M.D., Medical Director, HealthPartners Health Plan</a:t>
            </a:r>
          </a:p>
          <a:p>
            <a:pPr marL="285750" indent="-285750">
              <a:buFont typeface="Wingdings" panose="05000000000000000000" pitchFamily="2" charset="2"/>
              <a:buChar char="§"/>
            </a:pPr>
            <a:r>
              <a:rPr lang="en-US" sz="2000" b="1" dirty="0">
                <a:solidFill>
                  <a:schemeClr val="bg2"/>
                </a:solidFill>
              </a:rPr>
              <a:t>Jessica Zan, RN, BSN, MAMFC, Senior Director, Clinical Implementations, </a:t>
            </a:r>
            <a:r>
              <a:rPr lang="en-US" sz="2000" b="1" dirty="0" err="1">
                <a:solidFill>
                  <a:schemeClr val="bg2"/>
                </a:solidFill>
              </a:rPr>
              <a:t>MyDirectives</a:t>
            </a:r>
            <a:endParaRPr lang="en-US" sz="2000" b="1" dirty="0">
              <a:solidFill>
                <a:schemeClr val="bg2"/>
              </a:solidFill>
            </a:endParaRPr>
          </a:p>
          <a:p>
            <a:pPr marL="285750" indent="-285750">
              <a:buFont typeface="Wingdings" panose="05000000000000000000" pitchFamily="2" charset="2"/>
              <a:buChar char="§"/>
            </a:pPr>
            <a:r>
              <a:rPr lang="en-US" sz="2000" b="1" dirty="0">
                <a:solidFill>
                  <a:schemeClr val="bg2"/>
                </a:solidFill>
              </a:rPr>
              <a:t>Marian Grant, DNP, ACNP-BC, ACHPN, FPCN, FAAN, RN, Clinical Advisor, NPHI, Policy Consultant, C-TAC, CAPC</a:t>
            </a:r>
          </a:p>
          <a:p>
            <a:pPr marL="285750" indent="-285750">
              <a:buFont typeface="Wingdings" panose="05000000000000000000" pitchFamily="2" charset="2"/>
              <a:buChar char="§"/>
            </a:pPr>
            <a:r>
              <a:rPr lang="en-US" sz="2000" b="1" dirty="0">
                <a:solidFill>
                  <a:schemeClr val="bg2"/>
                </a:solidFill>
              </a:rPr>
              <a:t>Steven R. Counsell, MD, AGSF, FACP, Medical Director, Division of Aging, Indiana Family and Social Services Administration, Professor of Medicine, Indiana University School of Medicine </a:t>
            </a:r>
          </a:p>
        </p:txBody>
      </p:sp>
    </p:spTree>
    <p:extLst>
      <p:ext uri="{BB962C8B-B14F-4D97-AF65-F5344CB8AC3E}">
        <p14:creationId xmlns:p14="http://schemas.microsoft.com/office/powerpoint/2010/main" val="3645661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9845037" y="1344078"/>
            <a:ext cx="2210605" cy="1461247"/>
          </a:xfrm>
          <a:prstGeom prst="rect">
            <a:avLst/>
          </a:prstGeom>
        </p:spPr>
      </p:pic>
      <p:sp>
        <p:nvSpPr>
          <p:cNvPr id="7" name="Rectangle 6"/>
          <p:cNvSpPr/>
          <p:nvPr/>
        </p:nvSpPr>
        <p:spPr>
          <a:xfrm>
            <a:off x="2590862" y="3483424"/>
            <a:ext cx="2106713" cy="3874009"/>
          </a:xfrm>
          <a:prstGeom prst="rect">
            <a:avLst/>
          </a:prstGeom>
        </p:spPr>
        <p:txBody>
          <a:bodyPr wrap="square">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rPr>
              <a:t>Oldest by far; most likely to be white and least likely to be low-income. </a:t>
            </a:r>
          </a:p>
          <a:p>
            <a:pPr marL="0" marR="0" lvl="0" indent="0" defTabSz="914400" eaLnBrk="1" fontAlgn="auto" latinLnBrk="0" hangingPunct="1">
              <a:lnSpc>
                <a:spcPct val="11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rPr>
              <a:t>Confident about managing their health and navigating the health care system with fewer worries about a future serious illness.</a:t>
            </a:r>
            <a:endParaRPr kumimoji="0" lang="en-US" sz="1600" b="1"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endParaRPr>
          </a:p>
          <a:p>
            <a:pPr marL="0" marR="0" lvl="0" indent="0" defTabSz="914400" eaLnBrk="1" fontAlgn="auto" latinLnBrk="0" hangingPunct="1">
              <a:lnSpc>
                <a:spcPct val="11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endParaRPr>
          </a:p>
          <a:p>
            <a:pPr marL="0" marR="0" lvl="0" indent="0" defTabSz="914400" eaLnBrk="1" fontAlgn="auto" latinLnBrk="0" hangingPunct="1">
              <a:lnSpc>
                <a:spcPct val="11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endParaRPr>
          </a:p>
          <a:p>
            <a:pPr marL="0" marR="0" lvl="0" indent="0" defTabSz="914400" eaLnBrk="1" fontAlgn="auto" latinLnBrk="0" hangingPunct="1">
              <a:lnSpc>
                <a:spcPct val="11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endParaRPr>
          </a:p>
        </p:txBody>
      </p:sp>
      <p:sp>
        <p:nvSpPr>
          <p:cNvPr id="9" name="Rectangle 8"/>
          <p:cNvSpPr/>
          <p:nvPr/>
        </p:nvSpPr>
        <p:spPr>
          <a:xfrm>
            <a:off x="242371" y="3483424"/>
            <a:ext cx="2206871" cy="2790636"/>
          </a:xfrm>
          <a:prstGeom prst="rect">
            <a:avLst/>
          </a:prstGeom>
        </p:spPr>
        <p:txBody>
          <a:bodyPr wrap="square">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rPr>
              <a:t>Younger, diverse, most educated. Nearly half identified as having a disability. </a:t>
            </a:r>
          </a:p>
          <a:p>
            <a:pPr marL="0" marR="0" lvl="0" indent="0" defTabSz="914400" eaLnBrk="1" fontAlgn="auto" latinLnBrk="0" hangingPunct="1">
              <a:lnSpc>
                <a:spcPct val="11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rPr>
              <a:t>Highest trust and regard for the health care system. ~80%  have been a caregiver for an incapacitated loved one.</a:t>
            </a:r>
          </a:p>
        </p:txBody>
      </p:sp>
      <p:sp>
        <p:nvSpPr>
          <p:cNvPr id="11" name="Rectangle 10"/>
          <p:cNvSpPr/>
          <p:nvPr/>
        </p:nvSpPr>
        <p:spPr>
          <a:xfrm>
            <a:off x="9845037" y="3483424"/>
            <a:ext cx="2103894" cy="2790636"/>
          </a:xfrm>
          <a:prstGeom prst="rect">
            <a:avLst/>
          </a:prstGeom>
        </p:spPr>
        <p:txBody>
          <a:bodyPr wrap="square">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rPr>
              <a:t>Middle-aged, lower income and education. </a:t>
            </a:r>
          </a:p>
          <a:p>
            <a:pPr marL="0" marR="0" lvl="0" indent="0" defTabSz="914400" eaLnBrk="1" fontAlgn="auto" latinLnBrk="0" hangingPunct="1">
              <a:lnSpc>
                <a:spcPct val="11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rPr>
              <a:t>Lowest trust of doctors and regard for the health care system. Poorer health care self-management and navigation skills. </a:t>
            </a:r>
          </a:p>
          <a:p>
            <a:pPr marL="0" marR="0" lvl="0" indent="0"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rPr>
              <a:t>  </a:t>
            </a:r>
            <a:endParaRPr kumimoji="0" lang="en-US" sz="1600" b="1"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endParaRPr>
          </a:p>
        </p:txBody>
      </p:sp>
      <p:sp>
        <p:nvSpPr>
          <p:cNvPr id="14" name="Rectangle 13"/>
          <p:cNvSpPr/>
          <p:nvPr/>
        </p:nvSpPr>
        <p:spPr>
          <a:xfrm>
            <a:off x="7432471" y="3483424"/>
            <a:ext cx="2196271" cy="3071610"/>
          </a:xfrm>
          <a:prstGeom prst="rect">
            <a:avLst/>
          </a:prstGeom>
        </p:spPr>
        <p:txBody>
          <a:bodyPr wrap="square">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rPr>
              <a:t>Older (mostly 45+), average education and racial composition. Fewer experiences with dying loved ones. Confident about managing their health and navigating the health care system with fewer worries about a future serious illness.</a:t>
            </a:r>
            <a:endParaRPr kumimoji="0" lang="en-US" sz="1600" b="1"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endParaRPr>
          </a:p>
        </p:txBody>
      </p:sp>
      <p:sp>
        <p:nvSpPr>
          <p:cNvPr id="17" name="Title 1"/>
          <p:cNvSpPr txBox="1"/>
          <p:nvPr/>
        </p:nvSpPr>
        <p:spPr>
          <a:xfrm>
            <a:off x="242371" y="-65446"/>
            <a:ext cx="11706560" cy="97872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nchor="b">
            <a:spAutoFit/>
          </a:bodyPr>
          <a:lstStyle>
            <a:lvl1pPr algn="ctr">
              <a:lnSpc>
                <a:spcPct val="90000"/>
              </a:lnSpc>
              <a:defRPr sz="3200" b="1">
                <a:solidFill>
                  <a:srgbClr val="4C5A67"/>
                </a:solidFill>
              </a:defRPr>
            </a:lvl1pPr>
          </a:lstStyle>
          <a:p>
            <a:pPr marL="0" marR="0" lvl="0" indent="0" algn="l" defTabSz="914400" eaLnBrk="1" fontAlgn="auto" latinLnBrk="0" hangingPunct="1">
              <a:lnSpc>
                <a:spcPct val="9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rPr>
              <a:t>2019 MASSACHUSETTS ADVANCE CARE PLANNING CONSUMER SEGMENTS</a:t>
            </a:r>
            <a:r>
              <a:rPr kumimoji="0" lang="en-US" sz="3200" b="0" i="0" u="none" strike="noStrike" kern="0" cap="none" spc="0" normalizeH="0" baseline="30000" noProof="0" dirty="0">
                <a:ln>
                  <a:noFill/>
                </a:ln>
                <a:solidFill>
                  <a:prstClr val="black"/>
                </a:solidFill>
                <a:effectLst/>
                <a:uLnTx/>
                <a:uFillTx/>
              </a:rPr>
              <a:t>3</a:t>
            </a:r>
            <a:r>
              <a:rPr kumimoji="0" lang="en-US" sz="3200" b="0" i="0" u="none" strike="noStrike" kern="0" cap="none" spc="0" normalizeH="0" baseline="0" noProof="0" dirty="0">
                <a:ln>
                  <a:noFill/>
                </a:ln>
                <a:solidFill>
                  <a:prstClr val="black"/>
                </a:solidFill>
                <a:effectLst/>
                <a:uLnTx/>
                <a:uFillTx/>
              </a:rPr>
              <a:t> </a:t>
            </a:r>
          </a:p>
        </p:txBody>
      </p:sp>
      <p:cxnSp>
        <p:nvCxnSpPr>
          <p:cNvPr id="19" name="Straight Connector 18"/>
          <p:cNvCxnSpPr/>
          <p:nvPr/>
        </p:nvCxnSpPr>
        <p:spPr>
          <a:xfrm>
            <a:off x="489787" y="913283"/>
            <a:ext cx="10794347" cy="16109"/>
          </a:xfrm>
          <a:prstGeom prst="line">
            <a:avLst/>
          </a:prstGeom>
          <a:noFill/>
          <a:ln w="15875" cap="flat">
            <a:solidFill>
              <a:schemeClr val="tx1">
                <a:lumMod val="85000"/>
                <a:lumOff val="15000"/>
              </a:schemeClr>
            </a:solidFill>
            <a:prstDash val="solid"/>
            <a:miter lim="800000"/>
          </a:ln>
          <a:effectLst/>
          <a:sp3d/>
        </p:spPr>
        <p:style>
          <a:lnRef idx="0">
            <a:scrgbClr r="0" g="0" b="0"/>
          </a:lnRef>
          <a:fillRef idx="0">
            <a:scrgbClr r="0" g="0" b="0"/>
          </a:fillRef>
          <a:effectRef idx="0">
            <a:scrgbClr r="0" g="0" b="0"/>
          </a:effectRef>
          <a:fontRef idx="none"/>
        </p:style>
      </p:cxnSp>
      <p:sp>
        <p:nvSpPr>
          <p:cNvPr id="23" name="Rectangle 22"/>
          <p:cNvSpPr/>
          <p:nvPr/>
        </p:nvSpPr>
        <p:spPr>
          <a:xfrm>
            <a:off x="5025574" y="3483424"/>
            <a:ext cx="2277596" cy="2790636"/>
          </a:xfrm>
          <a:prstGeom prst="rect">
            <a:avLst/>
          </a:prstGeom>
        </p:spPr>
        <p:txBody>
          <a:bodyPr wrap="square">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rPr>
              <a:t>Youngest, most diverse, lowest education and income; poorest health and health care navigation and management skills. </a:t>
            </a:r>
            <a:endParaRPr kumimoji="0" lang="en-US" sz="1600" b="1"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endParaRPr>
          </a:p>
          <a:p>
            <a:pPr marL="0" marR="0" lvl="0" indent="0" defTabSz="914400" eaLnBrk="1" fontAlgn="auto" latinLnBrk="0" hangingPunct="1">
              <a:lnSpc>
                <a:spcPct val="11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Garamond" charset="0"/>
                <a:ea typeface="Garamond" charset="0"/>
                <a:cs typeface="Garamond" charset="0"/>
              </a:rPr>
              <a:t>Seen loved one’s wishes not honored. Many worries about their health and future serious illness. </a:t>
            </a:r>
          </a:p>
        </p:txBody>
      </p:sp>
      <p:pic>
        <p:nvPicPr>
          <p:cNvPr id="2" name="Picture 1"/>
          <p:cNvPicPr>
            <a:picLocks noChangeAspect="1"/>
          </p:cNvPicPr>
          <p:nvPr/>
        </p:nvPicPr>
        <p:blipFill>
          <a:blip r:embed="rId4"/>
          <a:stretch>
            <a:fillRect/>
          </a:stretch>
        </p:blipFill>
        <p:spPr>
          <a:xfrm>
            <a:off x="162397" y="1303007"/>
            <a:ext cx="2316764" cy="1467492"/>
          </a:xfrm>
          <a:prstGeom prst="rect">
            <a:avLst/>
          </a:prstGeom>
        </p:spPr>
      </p:pic>
      <p:sp>
        <p:nvSpPr>
          <p:cNvPr id="18" name="Rectangle 17"/>
          <p:cNvSpPr/>
          <p:nvPr/>
        </p:nvSpPr>
        <p:spPr>
          <a:xfrm>
            <a:off x="162398" y="2694248"/>
            <a:ext cx="2316764" cy="646329"/>
          </a:xfrm>
          <a:prstGeom prst="rect">
            <a:avLst/>
          </a:prstGeom>
          <a:solidFill>
            <a:srgbClr val="DB8A78"/>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sym typeface="Garamond"/>
              </a:rPr>
              <a:t>Worried Action Takers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rPr>
              <a:t>10%</a:t>
            </a:r>
            <a:endParaRPr kumimoji="0" lang="en-US" sz="1800" b="1" i="0" u="none" strike="noStrike" kern="0" cap="none" spc="0" normalizeH="0" baseline="0" noProof="0" dirty="0">
              <a:ln>
                <a:noFill/>
              </a:ln>
              <a:solidFill>
                <a:prstClr val="white"/>
              </a:solidFill>
              <a:effectLst/>
              <a:uLnTx/>
              <a:uFillTx/>
              <a:latin typeface="Calibri"/>
              <a:sym typeface="Garamond"/>
            </a:endParaRPr>
          </a:p>
        </p:txBody>
      </p:sp>
      <p:pic>
        <p:nvPicPr>
          <p:cNvPr id="5" name="Picture 4"/>
          <p:cNvPicPr>
            <a:picLocks noChangeAspect="1"/>
          </p:cNvPicPr>
          <p:nvPr/>
        </p:nvPicPr>
        <p:blipFill>
          <a:blip r:embed="rId5"/>
          <a:stretch>
            <a:fillRect/>
          </a:stretch>
        </p:blipFill>
        <p:spPr>
          <a:xfrm>
            <a:off x="2590863" y="1251370"/>
            <a:ext cx="2323009" cy="1511205"/>
          </a:xfrm>
          <a:prstGeom prst="rect">
            <a:avLst/>
          </a:prstGeom>
        </p:spPr>
      </p:pic>
      <p:sp>
        <p:nvSpPr>
          <p:cNvPr id="20" name="Rectangle 19"/>
          <p:cNvSpPr/>
          <p:nvPr/>
        </p:nvSpPr>
        <p:spPr>
          <a:xfrm>
            <a:off x="2590862" y="2694248"/>
            <a:ext cx="2323010" cy="646329"/>
          </a:xfrm>
          <a:prstGeom prst="rect">
            <a:avLst/>
          </a:prstGeom>
          <a:solidFill>
            <a:srgbClr val="ECA29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Garamond"/>
                <a:cs typeface="Garamond"/>
                <a:sym typeface="Garamond"/>
              </a:rPr>
              <a:t>Self-Assured Action Takers 24%</a:t>
            </a:r>
          </a:p>
        </p:txBody>
      </p:sp>
      <p:pic>
        <p:nvPicPr>
          <p:cNvPr id="15" name="Picture 14"/>
          <p:cNvPicPr>
            <a:picLocks noChangeAspect="1"/>
          </p:cNvPicPr>
          <p:nvPr/>
        </p:nvPicPr>
        <p:blipFill>
          <a:blip r:embed="rId6"/>
          <a:stretch>
            <a:fillRect/>
          </a:stretch>
        </p:blipFill>
        <p:spPr>
          <a:xfrm>
            <a:off x="5025574" y="1287396"/>
            <a:ext cx="2285541" cy="1498715"/>
          </a:xfrm>
          <a:prstGeom prst="rect">
            <a:avLst/>
          </a:prstGeom>
        </p:spPr>
      </p:pic>
      <p:sp>
        <p:nvSpPr>
          <p:cNvPr id="22" name="Rectangle 21"/>
          <p:cNvSpPr/>
          <p:nvPr/>
        </p:nvSpPr>
        <p:spPr>
          <a:xfrm>
            <a:off x="5033519" y="2685841"/>
            <a:ext cx="2277596" cy="646329"/>
          </a:xfrm>
          <a:prstGeom prst="rect">
            <a:avLst/>
          </a:prstGeom>
          <a:solidFill>
            <a:srgbClr val="5F838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sym typeface="Garamond"/>
              </a:rPr>
              <a:t>Disengaged Worriers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rPr>
              <a:t>34%</a:t>
            </a:r>
            <a:endParaRPr kumimoji="0" lang="en-US" sz="1800" b="1" i="0" u="none" strike="noStrike" kern="0" cap="none" spc="0" normalizeH="0" baseline="0" noProof="0" dirty="0">
              <a:ln>
                <a:noFill/>
              </a:ln>
              <a:solidFill>
                <a:prstClr val="white"/>
              </a:solidFill>
              <a:effectLst/>
              <a:uLnTx/>
              <a:uFillTx/>
              <a:latin typeface="Calibri"/>
              <a:sym typeface="Garamond"/>
            </a:endParaRPr>
          </a:p>
        </p:txBody>
      </p:sp>
      <p:pic>
        <p:nvPicPr>
          <p:cNvPr id="21" name="Picture 20"/>
          <p:cNvPicPr>
            <a:picLocks noChangeAspect="1"/>
          </p:cNvPicPr>
          <p:nvPr/>
        </p:nvPicPr>
        <p:blipFill>
          <a:blip r:embed="rId7"/>
          <a:stretch>
            <a:fillRect/>
          </a:stretch>
        </p:blipFill>
        <p:spPr>
          <a:xfrm>
            <a:off x="7422817" y="1312855"/>
            <a:ext cx="2310519" cy="1523694"/>
          </a:xfrm>
          <a:prstGeom prst="rect">
            <a:avLst/>
          </a:prstGeom>
        </p:spPr>
      </p:pic>
      <p:sp>
        <p:nvSpPr>
          <p:cNvPr id="24" name="Rectangle 23"/>
          <p:cNvSpPr/>
          <p:nvPr/>
        </p:nvSpPr>
        <p:spPr>
          <a:xfrm>
            <a:off x="9829714" y="2683625"/>
            <a:ext cx="2225928" cy="646329"/>
          </a:xfrm>
          <a:prstGeom prst="rect">
            <a:avLst/>
          </a:prstGeom>
          <a:solidFill>
            <a:srgbClr val="A1C3C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sym typeface="Garamond"/>
              </a:rPr>
              <a:t>Self-Reliant Skeptics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rPr>
              <a:t>14%</a:t>
            </a:r>
            <a:endParaRPr kumimoji="0" lang="en-US" sz="1800" b="1" i="0" u="none" strike="noStrike" kern="0" cap="none" spc="0" normalizeH="0" baseline="0" noProof="0" dirty="0">
              <a:ln>
                <a:noFill/>
              </a:ln>
              <a:solidFill>
                <a:prstClr val="white"/>
              </a:solidFill>
              <a:effectLst/>
              <a:uLnTx/>
              <a:uFillTx/>
              <a:latin typeface="Calibri"/>
              <a:sym typeface="Garamond"/>
            </a:endParaRPr>
          </a:p>
        </p:txBody>
      </p:sp>
      <p:sp>
        <p:nvSpPr>
          <p:cNvPr id="25" name="Rectangle 24"/>
          <p:cNvSpPr/>
          <p:nvPr/>
        </p:nvSpPr>
        <p:spPr>
          <a:xfrm>
            <a:off x="7393834" y="2709553"/>
            <a:ext cx="2397243" cy="646329"/>
          </a:xfrm>
          <a:prstGeom prst="rect">
            <a:avLst/>
          </a:prstGeom>
          <a:solidFill>
            <a:srgbClr val="6F999E"/>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sym typeface="Garamond"/>
              </a:rPr>
              <a:t>Confident Independents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rPr>
              <a:t>18%</a:t>
            </a:r>
            <a:endParaRPr kumimoji="0" lang="en-US" sz="1800" b="1" i="0" u="none" strike="noStrike" kern="0" cap="none" spc="0" normalizeH="0" baseline="0" noProof="0" dirty="0">
              <a:ln>
                <a:noFill/>
              </a:ln>
              <a:solidFill>
                <a:prstClr val="white"/>
              </a:solidFill>
              <a:effectLst/>
              <a:uLnTx/>
              <a:uFillTx/>
              <a:latin typeface="Calibri"/>
              <a:sym typeface="Garamond"/>
            </a:endParaRPr>
          </a:p>
        </p:txBody>
      </p:sp>
      <p:sp>
        <p:nvSpPr>
          <p:cNvPr id="27" name="Slide Number"/>
          <p:cNvSpPr txBox="1">
            <a:spLocks noGrp="1"/>
          </p:cNvSpPr>
          <p:nvPr>
            <p:ph type="sldNum" sz="quarter" idx="7"/>
          </p:nvPr>
        </p:nvSpPr>
        <p:spPr>
          <a:prstGeom prst="rect">
            <a:avLst/>
          </a:prstGeom>
          <a:ln w="12700">
            <a:miter lim="400000"/>
          </a:ln>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657889"/>
                </a:solidFill>
                <a:effectLst/>
                <a:uFillTx/>
                <a:latin typeface="Garamond"/>
                <a:ea typeface="Garamond"/>
                <a:cs typeface="Garamond"/>
                <a:sym typeface="Garamond"/>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aramond"/>
                <a:ea typeface="Garamond"/>
                <a:cs typeface="Garamond"/>
                <a:sym typeface="Garamond"/>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aramond"/>
                <a:ea typeface="Garamond"/>
                <a:cs typeface="Garamond"/>
                <a:sym typeface="Garamond"/>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aramond"/>
                <a:ea typeface="Garamond"/>
                <a:cs typeface="Garamond"/>
                <a:sym typeface="Garamond"/>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aramond"/>
                <a:ea typeface="Garamond"/>
                <a:cs typeface="Garamond"/>
                <a:sym typeface="Garamond"/>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aramond"/>
                <a:ea typeface="Garamond"/>
                <a:cs typeface="Garamond"/>
                <a:sym typeface="Garamond"/>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aramond"/>
                <a:ea typeface="Garamond"/>
                <a:cs typeface="Garamond"/>
                <a:sym typeface="Garamond"/>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aramond"/>
                <a:ea typeface="Garamond"/>
                <a:cs typeface="Garamond"/>
                <a:sym typeface="Garamond"/>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aramond"/>
                <a:ea typeface="Garamond"/>
                <a:cs typeface="Garamond"/>
                <a:sym typeface="Garamond"/>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uk-UA" sz="1000" b="0" i="0" u="none" strike="noStrike" kern="0" cap="none" spc="0" normalizeH="0" baseline="0" noProof="0" smtClean="0">
                <a:ln>
                  <a:noFill/>
                </a:ln>
                <a:solidFill>
                  <a:srgbClr val="657889"/>
                </a:solidFill>
                <a:effectLst/>
                <a:uLnTx/>
                <a:uFillTx/>
                <a:latin typeface="Garamond"/>
                <a:sym typeface="Garamond"/>
              </a:rPr>
              <a:pPr marL="0" marR="0" lvl="0" indent="0" algn="ctr" defTabSz="914400" rtl="0" eaLnBrk="1" fontAlgn="auto" latinLnBrk="0" hangingPunct="0">
                <a:lnSpc>
                  <a:spcPct val="100000"/>
                </a:lnSpc>
                <a:spcBef>
                  <a:spcPts val="0"/>
                </a:spcBef>
                <a:spcAft>
                  <a:spcPts val="0"/>
                </a:spcAft>
                <a:buClrTx/>
                <a:buSzTx/>
                <a:buFontTx/>
                <a:buNone/>
                <a:tabLst/>
                <a:defRPr/>
              </a:pPr>
              <a:t>20</a:t>
            </a:fld>
            <a:endParaRPr kumimoji="0" lang="uk-UA" sz="1000" b="0" i="0" u="none" strike="noStrike" kern="0" cap="none" spc="0" normalizeH="0" baseline="0" noProof="0" dirty="0">
              <a:ln>
                <a:noFill/>
              </a:ln>
              <a:solidFill>
                <a:srgbClr val="657889"/>
              </a:solidFill>
              <a:effectLst/>
              <a:uLnTx/>
              <a:uFillTx/>
              <a:latin typeface="Garamond"/>
              <a:sym typeface="Garamond"/>
            </a:endParaRPr>
          </a:p>
        </p:txBody>
      </p:sp>
    </p:spTree>
    <p:extLst>
      <p:ext uri="{BB962C8B-B14F-4D97-AF65-F5344CB8AC3E}">
        <p14:creationId xmlns:p14="http://schemas.microsoft.com/office/powerpoint/2010/main" val="2740029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15DE1-62E9-7CBE-10AD-4EBA775AAD2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C8660F2-68FC-1FBC-EDA4-A998C2532220}"/>
              </a:ext>
            </a:extLst>
          </p:cNvPr>
          <p:cNvSpPr>
            <a:spLocks noGrp="1"/>
          </p:cNvSpPr>
          <p:nvPr>
            <p:ph type="body" idx="1"/>
          </p:nvPr>
        </p:nvSpPr>
        <p:spPr/>
        <p:txBody>
          <a:bodyPr/>
          <a:lstStyle/>
          <a:p>
            <a:endParaRPr lang="en-US" dirty="0"/>
          </a:p>
        </p:txBody>
      </p:sp>
      <p:pic>
        <p:nvPicPr>
          <p:cNvPr id="5" name="Picture 4" descr="A chart of blue circles&#10;&#10;AI-generated content may be incorrect.">
            <a:extLst>
              <a:ext uri="{FF2B5EF4-FFF2-40B4-BE49-F238E27FC236}">
                <a16:creationId xmlns:a16="http://schemas.microsoft.com/office/drawing/2014/main" id="{0107C9F9-8322-1CA0-4A6A-DD1E444E7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57200"/>
            <a:ext cx="11023600" cy="4562340"/>
          </a:xfrm>
          <a:prstGeom prst="rect">
            <a:avLst/>
          </a:prstGeom>
        </p:spPr>
      </p:pic>
    </p:spTree>
    <p:extLst>
      <p:ext uri="{BB962C8B-B14F-4D97-AF65-F5344CB8AC3E}">
        <p14:creationId xmlns:p14="http://schemas.microsoft.com/office/powerpoint/2010/main" val="267247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11E2576-CF48-24D8-29A9-96E807A4009C}"/>
              </a:ext>
            </a:extLst>
          </p:cNvPr>
          <p:cNvSpPr>
            <a:spLocks noGrp="1"/>
          </p:cNvSpPr>
          <p:nvPr>
            <p:ph type="title"/>
          </p:nvPr>
        </p:nvSpPr>
        <p:spPr>
          <a:xfrm>
            <a:off x="838200" y="728663"/>
            <a:ext cx="3785513" cy="3233738"/>
          </a:xfrm>
          <a:noFill/>
        </p:spPr>
        <p:txBody>
          <a:bodyPr vert="horz" lIns="91440" tIns="45720" rIns="91440" bIns="45720" rtlCol="0" anchor="b">
            <a:normAutofit/>
          </a:bodyPr>
          <a:lstStyle/>
          <a:p>
            <a:pPr algn="l" rtl="0">
              <a:lnSpc>
                <a:spcPct val="90000"/>
              </a:lnSpc>
              <a:spcBef>
                <a:spcPct val="0"/>
              </a:spcBef>
            </a:pPr>
            <a:r>
              <a:rPr lang="en-US" sz="5400" spc="-10" dirty="0"/>
              <a:t>Blue Shield California</a:t>
            </a:r>
            <a:endParaRPr lang="en-US" sz="5200" kern="1200" dirty="0">
              <a:solidFill>
                <a:schemeClr val="accent4">
                  <a:lumMod val="75000"/>
                </a:schemeClr>
              </a:solidFill>
              <a:latin typeface="+mj-lt"/>
              <a:cs typeface="+mj-cs"/>
            </a:endParaRPr>
          </a:p>
        </p:txBody>
      </p:sp>
      <p:pic>
        <p:nvPicPr>
          <p:cNvPr id="4" name="Picture 3" descr="A group of people posing for a photo&#10;&#10;AI-generated content may be incorrect.">
            <a:extLst>
              <a:ext uri="{FF2B5EF4-FFF2-40B4-BE49-F238E27FC236}">
                <a16:creationId xmlns:a16="http://schemas.microsoft.com/office/drawing/2014/main" id="{19422A3B-0BEF-F380-F7E2-24877623B5C1}"/>
              </a:ext>
            </a:extLst>
          </p:cNvPr>
          <p:cNvPicPr>
            <a:picLocks noChangeAspect="1"/>
          </p:cNvPicPr>
          <p:nvPr/>
        </p:nvPicPr>
        <p:blipFill>
          <a:blip r:embed="rId2">
            <a:extLst>
              <a:ext uri="{28A0092B-C50C-407E-A947-70E740481C1C}">
                <a14:useLocalDpi xmlns:a14="http://schemas.microsoft.com/office/drawing/2010/main" val="0"/>
              </a:ext>
            </a:extLst>
          </a:blip>
          <a:srcRect l="2076" r="1" b="1"/>
          <a:stretch/>
        </p:blipFill>
        <p:spPr>
          <a:xfrm>
            <a:off x="5009505" y="10"/>
            <a:ext cx="7182495" cy="6857990"/>
          </a:xfrm>
          <a:prstGeom prst="rect">
            <a:avLst/>
          </a:prstGeom>
        </p:spPr>
      </p:pic>
    </p:spTree>
    <p:extLst>
      <p:ext uri="{BB962C8B-B14F-4D97-AF65-F5344CB8AC3E}">
        <p14:creationId xmlns:p14="http://schemas.microsoft.com/office/powerpoint/2010/main" val="786296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30351"/>
            <a:ext cx="12192000" cy="6126480"/>
          </a:xfrm>
          <a:custGeom>
            <a:avLst/>
            <a:gdLst/>
            <a:ahLst/>
            <a:cxnLst/>
            <a:rect l="l" t="t" r="r" b="b"/>
            <a:pathLst>
              <a:path w="12192000" h="6126480">
                <a:moveTo>
                  <a:pt x="0" y="6126480"/>
                </a:moveTo>
                <a:lnTo>
                  <a:pt x="12191695" y="6126480"/>
                </a:lnTo>
                <a:lnTo>
                  <a:pt x="12191695" y="0"/>
                </a:lnTo>
                <a:lnTo>
                  <a:pt x="0" y="0"/>
                </a:lnTo>
                <a:lnTo>
                  <a:pt x="0" y="6126480"/>
                </a:lnTo>
                <a:close/>
              </a:path>
            </a:pathLst>
          </a:custGeom>
          <a:solidFill>
            <a:srgbClr val="513BE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solidFill>
                  <a:srgbClr val="FFFFFF"/>
                </a:solidFill>
              </a:rPr>
              <a:t>Messag</a:t>
            </a:r>
            <a:r>
              <a:rPr lang="en-US" dirty="0">
                <a:solidFill>
                  <a:srgbClr val="FFFFFF"/>
                </a:solidFill>
              </a:rPr>
              <a:t>ing</a:t>
            </a:r>
            <a:r>
              <a:rPr spc="-50" dirty="0">
                <a:solidFill>
                  <a:srgbClr val="FFFFFF"/>
                </a:solidFill>
              </a:rPr>
              <a:t> </a:t>
            </a:r>
            <a:r>
              <a:rPr spc="-10" dirty="0">
                <a:solidFill>
                  <a:srgbClr val="FFFFFF"/>
                </a:solidFill>
              </a:rPr>
              <a:t>Principles</a:t>
            </a:r>
          </a:p>
        </p:txBody>
      </p:sp>
      <p:sp>
        <p:nvSpPr>
          <p:cNvPr id="5" name="object 5"/>
          <p:cNvSpPr/>
          <p:nvPr/>
        </p:nvSpPr>
        <p:spPr>
          <a:xfrm>
            <a:off x="0" y="0"/>
            <a:ext cx="12192000" cy="6858000"/>
          </a:xfrm>
          <a:custGeom>
            <a:avLst/>
            <a:gdLst/>
            <a:ahLst/>
            <a:cxnLst/>
            <a:rect l="l" t="t" r="r" b="b"/>
            <a:pathLst>
              <a:path w="12192000" h="6858000">
                <a:moveTo>
                  <a:pt x="12191695" y="6656832"/>
                </a:moveTo>
                <a:lnTo>
                  <a:pt x="0" y="6656832"/>
                </a:lnTo>
                <a:lnTo>
                  <a:pt x="0" y="6858000"/>
                </a:lnTo>
                <a:lnTo>
                  <a:pt x="12191695" y="6858000"/>
                </a:lnTo>
                <a:lnTo>
                  <a:pt x="12191695" y="6656832"/>
                </a:lnTo>
                <a:close/>
              </a:path>
              <a:path w="12192000" h="6858000">
                <a:moveTo>
                  <a:pt x="12191695" y="0"/>
                </a:moveTo>
                <a:lnTo>
                  <a:pt x="0" y="0"/>
                </a:lnTo>
                <a:lnTo>
                  <a:pt x="0" y="530352"/>
                </a:lnTo>
                <a:lnTo>
                  <a:pt x="12191695" y="530352"/>
                </a:lnTo>
                <a:lnTo>
                  <a:pt x="1219169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TextBox 9">
            <a:extLst>
              <a:ext uri="{FF2B5EF4-FFF2-40B4-BE49-F238E27FC236}">
                <a16:creationId xmlns:a16="http://schemas.microsoft.com/office/drawing/2014/main" id="{E1CA211A-F643-75AC-DBFD-D2740CC2F4FA}"/>
              </a:ext>
            </a:extLst>
          </p:cNvPr>
          <p:cNvSpPr txBox="1"/>
          <p:nvPr/>
        </p:nvSpPr>
        <p:spPr>
          <a:xfrm>
            <a:off x="685800" y="1779339"/>
            <a:ext cx="4683359" cy="44935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250" b="0" i="0" u="none" strike="noStrike" kern="0" cap="none" spc="0" normalizeH="0" baseline="-11111" noProof="0" dirty="0">
                <a:ln>
                  <a:noFill/>
                </a:ln>
                <a:solidFill>
                  <a:srgbClr val="FFFFFF"/>
                </a:solidFill>
                <a:effectLst/>
                <a:uLnTx/>
                <a:uFillTx/>
                <a:latin typeface="GT America Mono Rg"/>
                <a:cs typeface="GT America Mono Rg"/>
              </a:rPr>
              <a:t>1</a:t>
            </a:r>
            <a:r>
              <a:rPr kumimoji="0" lang="en-US" sz="5250" b="0" i="0" u="none" strike="noStrike" kern="0" cap="none" spc="-637" normalizeH="0" baseline="-11111" noProof="0" dirty="0">
                <a:ln>
                  <a:noFill/>
                </a:ln>
                <a:solidFill>
                  <a:srgbClr val="FFFFFF"/>
                </a:solidFill>
                <a:effectLst/>
                <a:uLnTx/>
                <a:uFillTx/>
                <a:latin typeface="GT America Mono Rg"/>
                <a:cs typeface="GT America Mono Rg"/>
              </a:rPr>
              <a:t>	</a:t>
            </a:r>
            <a:r>
              <a:rPr kumimoji="0" lang="en-US" sz="2500" b="1" i="0" u="none" strike="noStrike" kern="0" cap="none" spc="-10" normalizeH="0" baseline="0" noProof="0" dirty="0">
                <a:ln>
                  <a:noFill/>
                </a:ln>
                <a:solidFill>
                  <a:srgbClr val="FFFFFF"/>
                </a:solidFill>
                <a:effectLst/>
                <a:uLnTx/>
                <a:uFillTx/>
                <a:latin typeface="GT America Rg"/>
                <a:cs typeface="GT America Rg"/>
              </a:rPr>
              <a:t>Talk</a:t>
            </a:r>
            <a:r>
              <a:rPr kumimoji="0" lang="en-US" sz="2500" b="1" i="0" u="none" strike="noStrike" kern="0" cap="none" spc="-45" normalizeH="0" baseline="0" noProof="0" dirty="0">
                <a:ln>
                  <a:noFill/>
                </a:ln>
                <a:solidFill>
                  <a:srgbClr val="FFFFFF"/>
                </a:solidFill>
                <a:effectLst/>
                <a:uLnTx/>
                <a:uFillTx/>
                <a:latin typeface="GT America Rg"/>
                <a:cs typeface="GT America Rg"/>
              </a:rPr>
              <a:t> </a:t>
            </a:r>
            <a:r>
              <a:rPr kumimoji="0" lang="en-US" sz="2500" b="1" i="0" u="none" strike="noStrike" kern="0" cap="none" spc="0" normalizeH="0" baseline="0" noProof="0" dirty="0">
                <a:ln>
                  <a:noFill/>
                </a:ln>
                <a:solidFill>
                  <a:srgbClr val="FFFFFF"/>
                </a:solidFill>
                <a:effectLst/>
                <a:uLnTx/>
                <a:uFillTx/>
                <a:latin typeface="GT America Rg"/>
                <a:cs typeface="GT America Rg"/>
              </a:rPr>
              <a:t>up</a:t>
            </a:r>
            <a:r>
              <a:rPr kumimoji="0" lang="en-US" sz="2500" b="1" i="0" u="none" strike="noStrike" kern="0" cap="none" spc="-45" normalizeH="0" baseline="0" noProof="0" dirty="0">
                <a:ln>
                  <a:noFill/>
                </a:ln>
                <a:solidFill>
                  <a:srgbClr val="FFFFFF"/>
                </a:solidFill>
                <a:effectLst/>
                <a:uLnTx/>
                <a:uFillTx/>
                <a:latin typeface="GT America Rg"/>
                <a:cs typeface="GT America Rg"/>
              </a:rPr>
              <a:t> </a:t>
            </a:r>
            <a:r>
              <a:rPr kumimoji="0" lang="en-US" sz="2500" b="1" i="0" u="none" strike="noStrike" kern="0" cap="none" spc="0" normalizeH="0" baseline="0" noProof="0" dirty="0">
                <a:ln>
                  <a:noFill/>
                </a:ln>
                <a:solidFill>
                  <a:srgbClr val="FFFFFF"/>
                </a:solidFill>
                <a:effectLst/>
                <a:uLnTx/>
                <a:uFillTx/>
                <a:latin typeface="GT America Rg"/>
                <a:cs typeface="GT America Rg"/>
              </a:rPr>
              <a:t>the</a:t>
            </a:r>
            <a:r>
              <a:rPr kumimoji="0" lang="en-US" sz="2500" b="1" i="0" u="none" strike="noStrike" kern="0" cap="none" spc="-40" normalizeH="0" baseline="0" noProof="0" dirty="0">
                <a:ln>
                  <a:noFill/>
                </a:ln>
                <a:solidFill>
                  <a:srgbClr val="FFFFFF"/>
                </a:solidFill>
                <a:effectLst/>
                <a:uLnTx/>
                <a:uFillTx/>
                <a:latin typeface="GT America Rg"/>
                <a:cs typeface="GT America Rg"/>
              </a:rPr>
              <a:t> positives</a:t>
            </a:r>
            <a:r>
              <a:rPr kumimoji="0" lang="en-US" sz="2500" b="1" i="0" u="none" strike="noStrike" kern="0" cap="none" spc="-10" normalizeH="0" baseline="0" noProof="0" dirty="0">
                <a:ln>
                  <a:noFill/>
                </a:ln>
                <a:solidFill>
                  <a:sysClr val="windowText" lastClr="000000"/>
                </a:solidFill>
                <a:effectLst/>
                <a:uLnTx/>
                <a:uFillTx/>
                <a:latin typeface="GT America Rg"/>
                <a:cs typeface="GT America Rg"/>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GT America Md" pitchFamily="2" charset="77"/>
                <a:ea typeface="GT America Md" pitchFamily="2" charset="77"/>
              </a:rPr>
              <a:t>	These services and care improve 	peoples’ lives.</a:t>
            </a:r>
          </a:p>
          <a:p>
            <a:pPr marL="38100" marR="0" lvl="0" indent="0" defTabSz="914400" eaLnBrk="1" fontAlgn="auto" latinLnBrk="0" hangingPunct="1">
              <a:lnSpc>
                <a:spcPct val="100000"/>
              </a:lnSpc>
              <a:spcBef>
                <a:spcPts val="1185"/>
              </a:spcBef>
              <a:spcAft>
                <a:spcPts val="0"/>
              </a:spcAft>
              <a:buClrTx/>
              <a:buSzTx/>
              <a:buFontTx/>
              <a:buNone/>
              <a:tabLst/>
              <a:defRPr/>
            </a:pPr>
            <a:r>
              <a:rPr kumimoji="0" lang="en-US" sz="5250" b="0" i="0" u="none" strike="noStrike" kern="0" cap="none" spc="0" normalizeH="0" baseline="-11111" noProof="0" dirty="0">
                <a:ln>
                  <a:noFill/>
                </a:ln>
                <a:solidFill>
                  <a:srgbClr val="FFFFFF"/>
                </a:solidFill>
                <a:effectLst/>
                <a:uLnTx/>
                <a:uFillTx/>
                <a:latin typeface="GT America Mono Rg"/>
                <a:cs typeface="GT America Mono Rg"/>
              </a:rPr>
              <a:t>2</a:t>
            </a:r>
            <a:r>
              <a:rPr kumimoji="0" lang="en-US" sz="5250" b="0" i="0" u="none" strike="noStrike" kern="0" cap="none" spc="-637" normalizeH="0" baseline="-11111" noProof="0" dirty="0">
                <a:ln>
                  <a:noFill/>
                </a:ln>
                <a:solidFill>
                  <a:srgbClr val="FFFFFF"/>
                </a:solidFill>
                <a:effectLst/>
                <a:uLnTx/>
                <a:uFillTx/>
                <a:latin typeface="GT America Mono Rg"/>
                <a:cs typeface="GT America Mono Rg"/>
              </a:rPr>
              <a:t>	</a:t>
            </a:r>
            <a:r>
              <a:rPr kumimoji="0" lang="en-US" sz="2500" b="1" i="0" u="none" strike="noStrike" kern="0" cap="none" spc="-10" normalizeH="0" baseline="0" noProof="0" dirty="0">
                <a:ln>
                  <a:noFill/>
                </a:ln>
                <a:solidFill>
                  <a:srgbClr val="FFFFFF"/>
                </a:solidFill>
                <a:effectLst/>
                <a:uLnTx/>
                <a:uFillTx/>
                <a:latin typeface="GT America Rg"/>
                <a:cs typeface="GT America Mono Rg"/>
              </a:rPr>
              <a:t>Present choices for</a:t>
            </a:r>
            <a:br>
              <a:rPr kumimoji="0" lang="en-US" sz="2500" b="1" i="0" u="none" strike="noStrike" kern="0" cap="none" spc="-10" normalizeH="0" baseline="0" noProof="0" dirty="0">
                <a:ln>
                  <a:noFill/>
                </a:ln>
                <a:solidFill>
                  <a:srgbClr val="FFFFFF"/>
                </a:solidFill>
                <a:effectLst/>
                <a:uLnTx/>
                <a:uFillTx/>
                <a:latin typeface="GT America Rg"/>
                <a:cs typeface="GT America Mono Rg"/>
              </a:rPr>
            </a:br>
            <a:r>
              <a:rPr kumimoji="0" lang="en-US" sz="2500" b="1" i="0" u="none" strike="noStrike" kern="0" cap="none" spc="-10" normalizeH="0" baseline="0" noProof="0" dirty="0">
                <a:ln>
                  <a:noFill/>
                </a:ln>
                <a:solidFill>
                  <a:srgbClr val="FFFFFF"/>
                </a:solidFill>
                <a:effectLst/>
                <a:uLnTx/>
                <a:uFillTx/>
                <a:latin typeface="GT America Rg"/>
                <a:cs typeface="GT America Mono Rg"/>
              </a:rPr>
              <a:t>	every step</a:t>
            </a:r>
            <a:endParaRPr kumimoji="0" lang="en-US" sz="2500" b="0" i="0" u="none" strike="noStrike" kern="0" cap="none" spc="0" normalizeH="0" baseline="0" noProof="0" dirty="0">
              <a:ln>
                <a:noFill/>
              </a:ln>
              <a:solidFill>
                <a:sysClr val="windowText" lastClr="000000"/>
              </a:solidFill>
              <a:effectLst/>
              <a:uLnTx/>
              <a:uFillTx/>
              <a:latin typeface="GT America Rg"/>
              <a:cs typeface="GT America Rg"/>
            </a:endParaRPr>
          </a:p>
          <a:p>
            <a:pPr marL="809625" marR="30480" lvl="0" indent="0" defTabSz="914400" eaLnBrk="1" fontAlgn="auto" latinLnBrk="0" hangingPunct="1">
              <a:lnSpc>
                <a:spcPct val="100000"/>
              </a:lnSpc>
              <a:spcBef>
                <a:spcPts val="56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GT America Md" pitchFamily="2" charset="77"/>
                <a:ea typeface="GT America Md" pitchFamily="2" charset="77"/>
              </a:rPr>
              <a:t>	</a:t>
            </a:r>
            <a:r>
              <a:rPr kumimoji="0" lang="en-US" sz="1800" b="0" i="0" u="none" strike="noStrike" kern="0" cap="none" spc="0" normalizeH="0" baseline="0" noProof="0" dirty="0">
                <a:ln>
                  <a:noFill/>
                </a:ln>
                <a:solidFill>
                  <a:prstClr val="white"/>
                </a:solidFill>
                <a:effectLst/>
                <a:uLnTx/>
                <a:uFillTx/>
                <a:latin typeface="GT America Md" pitchFamily="2" charset="77"/>
                <a:ea typeface="GT America Md" pitchFamily="2" charset="77"/>
              </a:rPr>
              <a:t>At every stage of an illness, </a:t>
            </a:r>
            <a:br>
              <a:rPr kumimoji="0" lang="en-US" sz="1800" b="0" i="0" u="none" strike="noStrike" kern="0" cap="none" spc="0" normalizeH="0" baseline="0" noProof="0" dirty="0">
                <a:ln>
                  <a:noFill/>
                </a:ln>
                <a:solidFill>
                  <a:prstClr val="white"/>
                </a:solidFill>
                <a:effectLst/>
                <a:uLnTx/>
                <a:uFillTx/>
                <a:latin typeface="GT America Md" pitchFamily="2" charset="77"/>
                <a:ea typeface="GT America Md" pitchFamily="2" charset="77"/>
              </a:rPr>
            </a:br>
            <a:r>
              <a:rPr kumimoji="0" lang="en-US" sz="1800" b="0" i="0" u="none" strike="noStrike" kern="0" cap="none" spc="0" normalizeH="0" baseline="0" noProof="0" dirty="0">
                <a:ln>
                  <a:noFill/>
                </a:ln>
                <a:solidFill>
                  <a:prstClr val="white"/>
                </a:solidFill>
                <a:effectLst/>
                <a:uLnTx/>
                <a:uFillTx/>
                <a:latin typeface="GT America Md" pitchFamily="2" charset="77"/>
                <a:ea typeface="GT America Md" pitchFamily="2" charset="77"/>
              </a:rPr>
              <a:t>	you have choices</a:t>
            </a:r>
            <a:r>
              <a:rPr kumimoji="0" lang="en-US" sz="1800" b="0" i="0" u="none" strike="noStrike" kern="0" cap="none" spc="-10" normalizeH="0" baseline="0" noProof="0" dirty="0">
                <a:ln>
                  <a:noFill/>
                </a:ln>
                <a:solidFill>
                  <a:prstClr val="white"/>
                </a:solidFill>
                <a:effectLst/>
                <a:uLnTx/>
                <a:uFillTx/>
                <a:latin typeface="GT America Md" pitchFamily="2" charset="77"/>
                <a:ea typeface="GT America Md" pitchFamily="2" charset="77"/>
                <a:cs typeface="GTAmerica-Md"/>
              </a:rPr>
              <a:t>.</a:t>
            </a:r>
          </a:p>
          <a:p>
            <a:pPr marL="38100" marR="0" lvl="0" indent="0" defTabSz="914400" eaLnBrk="1" fontAlgn="auto" latinLnBrk="0" hangingPunct="1">
              <a:lnSpc>
                <a:spcPct val="100000"/>
              </a:lnSpc>
              <a:spcBef>
                <a:spcPts val="1185"/>
              </a:spcBef>
              <a:spcAft>
                <a:spcPts val="0"/>
              </a:spcAft>
              <a:buClrTx/>
              <a:buSzTx/>
              <a:buFontTx/>
              <a:buNone/>
              <a:tabLst/>
              <a:defRPr/>
            </a:pPr>
            <a:r>
              <a:rPr kumimoji="0" lang="en-US" sz="5250" b="0" i="0" u="none" strike="noStrike" kern="0" cap="none" spc="0" normalizeH="0" baseline="-11111" noProof="0" dirty="0">
                <a:ln>
                  <a:noFill/>
                </a:ln>
                <a:solidFill>
                  <a:srgbClr val="FFFFFF"/>
                </a:solidFill>
                <a:effectLst/>
                <a:uLnTx/>
                <a:uFillTx/>
                <a:latin typeface="GT America Mono Rg"/>
                <a:cs typeface="GT America Mono Rg"/>
              </a:rPr>
              <a:t>3</a:t>
            </a:r>
            <a:r>
              <a:rPr kumimoji="0" lang="en-US" sz="5250" b="0" i="0" u="none" strike="noStrike" kern="0" cap="none" spc="-637" normalizeH="0" baseline="-11111" noProof="0" dirty="0">
                <a:ln>
                  <a:noFill/>
                </a:ln>
                <a:solidFill>
                  <a:srgbClr val="FFFFFF"/>
                </a:solidFill>
                <a:effectLst/>
                <a:uLnTx/>
                <a:uFillTx/>
                <a:latin typeface="GT America Mono Rg"/>
                <a:cs typeface="GT America Mono Rg"/>
              </a:rPr>
              <a:t> 	</a:t>
            </a:r>
            <a:r>
              <a:rPr kumimoji="0" lang="en-US" sz="2500" b="1" i="0" u="none" strike="noStrike" kern="0" cap="none" spc="0" normalizeH="0" baseline="0" noProof="0" dirty="0">
                <a:ln>
                  <a:noFill/>
                </a:ln>
                <a:solidFill>
                  <a:srgbClr val="FFFFFF"/>
                </a:solidFill>
                <a:effectLst/>
                <a:uLnTx/>
                <a:uFillTx/>
                <a:latin typeface="GT America Rg"/>
                <a:cs typeface="GT America Rg"/>
              </a:rPr>
              <a:t>Use</a:t>
            </a:r>
            <a:r>
              <a:rPr kumimoji="0" lang="en-US" sz="2500" b="1" i="0" u="none" strike="noStrike" kern="0" cap="none" spc="5" normalizeH="0" baseline="0" noProof="0" dirty="0">
                <a:ln>
                  <a:noFill/>
                </a:ln>
                <a:solidFill>
                  <a:srgbClr val="FFFFFF"/>
                </a:solidFill>
                <a:effectLst/>
                <a:uLnTx/>
                <a:uFillTx/>
                <a:latin typeface="GT America Rg"/>
                <a:cs typeface="GT America Rg"/>
              </a:rPr>
              <a:t> </a:t>
            </a:r>
            <a:r>
              <a:rPr kumimoji="0" lang="en-US" sz="2500" b="1" i="0" u="none" strike="noStrike" kern="0" cap="none" spc="-10" normalizeH="0" baseline="0" noProof="0" dirty="0">
                <a:ln>
                  <a:noFill/>
                </a:ln>
                <a:solidFill>
                  <a:srgbClr val="FFFFFF"/>
                </a:solidFill>
                <a:effectLst/>
                <a:uLnTx/>
                <a:uFillTx/>
                <a:latin typeface="GT America Rg"/>
                <a:cs typeface="GT America Rg"/>
              </a:rPr>
              <a:t>stories</a:t>
            </a:r>
            <a:endParaRPr kumimoji="0" lang="en-US" sz="2500" b="0" i="0" u="none" strike="noStrike" kern="0" cap="none" spc="0" normalizeH="0" baseline="0" noProof="0" dirty="0">
              <a:ln>
                <a:noFill/>
              </a:ln>
              <a:solidFill>
                <a:sysClr val="windowText" lastClr="000000"/>
              </a:solidFill>
              <a:effectLst/>
              <a:uLnTx/>
              <a:uFillTx/>
              <a:latin typeface="GT America Rg"/>
              <a:cs typeface="GT America Rg"/>
            </a:endParaRPr>
          </a:p>
          <a:p>
            <a:pPr marL="809625" marR="30480" lvl="0" indent="0" defTabSz="914400" eaLnBrk="1" fontAlgn="auto" latinLnBrk="0" hangingPunct="1">
              <a:lnSpc>
                <a:spcPct val="100000"/>
              </a:lnSpc>
              <a:spcBef>
                <a:spcPts val="56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GTAmerica-Md"/>
                <a:cs typeface="GTAmerica-Md"/>
              </a:rPr>
              <a:t>The</a:t>
            </a:r>
            <a:r>
              <a:rPr kumimoji="0" lang="en-US" sz="1800" b="0" i="0" u="none" strike="noStrike" kern="0" cap="none" spc="-15" normalizeH="0" baseline="0" noProof="0" dirty="0">
                <a:ln>
                  <a:noFill/>
                </a:ln>
                <a:solidFill>
                  <a:srgbClr val="FFFFFF"/>
                </a:solidFill>
                <a:effectLst/>
                <a:uLnTx/>
                <a:uFillTx/>
                <a:latin typeface="GTAmerica-Md"/>
                <a:cs typeface="GTAmerica-Md"/>
              </a:rPr>
              <a:t> </a:t>
            </a:r>
            <a:r>
              <a:rPr kumimoji="0" lang="en-US" sz="1800" b="0" i="0" u="none" strike="noStrike" kern="0" cap="none" spc="0" normalizeH="0" baseline="0" noProof="0" dirty="0">
                <a:ln>
                  <a:noFill/>
                </a:ln>
                <a:solidFill>
                  <a:srgbClr val="FFFFFF"/>
                </a:solidFill>
                <a:effectLst/>
                <a:uLnTx/>
                <a:uFillTx/>
                <a:latin typeface="GTAmerica-Md"/>
                <a:cs typeface="GTAmerica-Md"/>
              </a:rPr>
              <a:t>stories</a:t>
            </a:r>
            <a:r>
              <a:rPr kumimoji="0" lang="en-US" sz="1800" b="0" i="0" u="none" strike="noStrike" kern="0" cap="none" spc="-10" normalizeH="0" baseline="0" noProof="0" dirty="0">
                <a:ln>
                  <a:noFill/>
                </a:ln>
                <a:solidFill>
                  <a:srgbClr val="FFFFFF"/>
                </a:solidFill>
                <a:effectLst/>
                <a:uLnTx/>
                <a:uFillTx/>
                <a:latin typeface="GTAmerica-Md"/>
                <a:cs typeface="GTAmerica-Md"/>
              </a:rPr>
              <a:t> </a:t>
            </a:r>
            <a:r>
              <a:rPr kumimoji="0" lang="en-US" sz="1800" b="0" i="0" u="none" strike="noStrike" kern="0" cap="none" spc="0" normalizeH="0" baseline="0" noProof="0" dirty="0">
                <a:ln>
                  <a:noFill/>
                </a:ln>
                <a:solidFill>
                  <a:srgbClr val="FFFFFF"/>
                </a:solidFill>
                <a:effectLst/>
                <a:uLnTx/>
                <a:uFillTx/>
                <a:latin typeface="GTAmerica-Md"/>
                <a:cs typeface="GTAmerica-Md"/>
              </a:rPr>
              <a:t>that</a:t>
            </a:r>
            <a:r>
              <a:rPr kumimoji="0" lang="en-US" sz="1800" b="0" i="0" u="none" strike="noStrike" kern="0" cap="none" spc="-10" normalizeH="0" baseline="0" noProof="0" dirty="0">
                <a:ln>
                  <a:noFill/>
                </a:ln>
                <a:solidFill>
                  <a:srgbClr val="FFFFFF"/>
                </a:solidFill>
                <a:effectLst/>
                <a:uLnTx/>
                <a:uFillTx/>
                <a:latin typeface="GTAmerica-Md"/>
                <a:cs typeface="GTAmerica-Md"/>
              </a:rPr>
              <a:t> </a:t>
            </a:r>
            <a:r>
              <a:rPr kumimoji="0" lang="en-US" sz="1800" b="0" i="0" u="none" strike="noStrike" kern="0" cap="none" spc="0" normalizeH="0" baseline="0" noProof="0" dirty="0">
                <a:ln>
                  <a:noFill/>
                </a:ln>
                <a:solidFill>
                  <a:srgbClr val="FFFFFF"/>
                </a:solidFill>
                <a:effectLst/>
                <a:uLnTx/>
                <a:uFillTx/>
                <a:latin typeface="GTAmerica-Md"/>
                <a:cs typeface="GTAmerica-Md"/>
              </a:rPr>
              <a:t>resonate</a:t>
            </a:r>
            <a:r>
              <a:rPr kumimoji="0" lang="en-US" sz="1800" b="0" i="0" u="none" strike="noStrike" kern="0" cap="none" spc="-10" normalizeH="0" baseline="0" noProof="0" dirty="0">
                <a:ln>
                  <a:noFill/>
                </a:ln>
                <a:solidFill>
                  <a:srgbClr val="FFFFFF"/>
                </a:solidFill>
                <a:effectLst/>
                <a:uLnTx/>
                <a:uFillTx/>
                <a:latin typeface="GTAmerica-Md"/>
                <a:cs typeface="GTAmerica-Md"/>
              </a:rPr>
              <a:t> </a:t>
            </a:r>
            <a:r>
              <a:rPr kumimoji="0" lang="en-US" sz="1800" b="0" i="0" u="none" strike="noStrike" kern="0" cap="none" spc="-25" normalizeH="0" baseline="0" noProof="0" dirty="0">
                <a:ln>
                  <a:noFill/>
                </a:ln>
                <a:solidFill>
                  <a:srgbClr val="FFFFFF"/>
                </a:solidFill>
                <a:effectLst/>
                <a:uLnTx/>
                <a:uFillTx/>
                <a:latin typeface="GTAmerica-Md"/>
                <a:cs typeface="GTAmerica-Md"/>
              </a:rPr>
              <a:t>are </a:t>
            </a:r>
            <a:r>
              <a:rPr kumimoji="0" lang="en-US" sz="1800" b="0" i="0" u="none" strike="noStrike" kern="0" cap="none" spc="0" normalizeH="0" baseline="0" noProof="0" dirty="0">
                <a:ln>
                  <a:noFill/>
                </a:ln>
                <a:solidFill>
                  <a:srgbClr val="FFFFFF"/>
                </a:solidFill>
                <a:effectLst/>
                <a:uLnTx/>
                <a:uFillTx/>
                <a:latin typeface="GTAmerica-Md"/>
                <a:cs typeface="GTAmerica-Md"/>
              </a:rPr>
              <a:t>positive</a:t>
            </a:r>
            <a:r>
              <a:rPr kumimoji="0" lang="en-US" sz="1800" b="0" i="0" u="none" strike="noStrike" kern="0" cap="none" spc="-15" normalizeH="0" baseline="0" noProof="0" dirty="0">
                <a:ln>
                  <a:noFill/>
                </a:ln>
                <a:solidFill>
                  <a:srgbClr val="FFFFFF"/>
                </a:solidFill>
                <a:effectLst/>
                <a:uLnTx/>
                <a:uFillTx/>
                <a:latin typeface="GTAmerica-Md"/>
                <a:cs typeface="GTAmerica-Md"/>
              </a:rPr>
              <a:t> </a:t>
            </a:r>
            <a:r>
              <a:rPr kumimoji="0" lang="en-US" sz="1800" b="0" i="0" u="none" strike="noStrike" kern="0" cap="none" spc="0" normalizeH="0" baseline="0" noProof="0" dirty="0">
                <a:ln>
                  <a:noFill/>
                </a:ln>
                <a:solidFill>
                  <a:srgbClr val="FFFFFF"/>
                </a:solidFill>
                <a:effectLst/>
                <a:uLnTx/>
                <a:uFillTx/>
                <a:latin typeface="GTAmerica-Md"/>
                <a:cs typeface="GTAmerica-Md"/>
              </a:rPr>
              <a:t>and</a:t>
            </a:r>
            <a:r>
              <a:rPr kumimoji="0" lang="en-US" sz="1800" b="0" i="0" u="none" strike="noStrike" kern="0" cap="none" spc="-10" normalizeH="0" baseline="0" noProof="0" dirty="0">
                <a:ln>
                  <a:noFill/>
                </a:ln>
                <a:solidFill>
                  <a:srgbClr val="FFFFFF"/>
                </a:solidFill>
                <a:effectLst/>
                <a:uLnTx/>
                <a:uFillTx/>
                <a:latin typeface="GTAmerica-Md"/>
                <a:cs typeface="GTAmerica-Md"/>
              </a:rPr>
              <a:t> aspirational.</a:t>
            </a:r>
            <a:endParaRPr kumimoji="0" lang="en-US" sz="1800" b="0" i="0" u="none" strike="noStrike" kern="0" cap="none" spc="0" normalizeH="0" baseline="0" noProof="0" dirty="0">
              <a:ln>
                <a:noFill/>
              </a:ln>
              <a:solidFill>
                <a:sysClr val="windowText" lastClr="000000"/>
              </a:solidFill>
              <a:effectLst/>
              <a:uLnTx/>
              <a:uFillTx/>
              <a:latin typeface="GTAmerica-Md"/>
              <a:cs typeface="GTAmerica-Md"/>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 name="TextBox 10">
            <a:extLst>
              <a:ext uri="{FF2B5EF4-FFF2-40B4-BE49-F238E27FC236}">
                <a16:creationId xmlns:a16="http://schemas.microsoft.com/office/drawing/2014/main" id="{CA5DA6BA-2342-538F-5DD4-28892DA15A31}"/>
              </a:ext>
            </a:extLst>
          </p:cNvPr>
          <p:cNvSpPr txBox="1"/>
          <p:nvPr/>
        </p:nvSpPr>
        <p:spPr>
          <a:xfrm>
            <a:off x="6096000" y="1789754"/>
            <a:ext cx="4257599" cy="2929007"/>
          </a:xfrm>
          <a:prstGeom prst="rect">
            <a:avLst/>
          </a:prstGeom>
          <a:noFill/>
        </p:spPr>
        <p:txBody>
          <a:bodyPr wrap="square" rtlCol="0">
            <a:spAutoFit/>
          </a:bodyPr>
          <a:lstStyle/>
          <a:p>
            <a:pPr marL="38100" marR="0" lvl="0" indent="0" defTabSz="914400" eaLnBrk="1" fontAlgn="auto" latinLnBrk="0" hangingPunct="1">
              <a:lnSpc>
                <a:spcPct val="100000"/>
              </a:lnSpc>
              <a:spcBef>
                <a:spcPts val="1185"/>
              </a:spcBef>
              <a:spcAft>
                <a:spcPts val="0"/>
              </a:spcAft>
              <a:buClrTx/>
              <a:buSzTx/>
              <a:buFontTx/>
              <a:buNone/>
              <a:tabLst/>
              <a:defRPr/>
            </a:pPr>
            <a:r>
              <a:rPr kumimoji="0" lang="en-US" sz="5250" b="0" i="0" u="none" strike="noStrike" kern="0" cap="none" spc="0" normalizeH="0" baseline="-11111" noProof="0" dirty="0">
                <a:ln>
                  <a:noFill/>
                </a:ln>
                <a:solidFill>
                  <a:srgbClr val="FFFFFF"/>
                </a:solidFill>
                <a:effectLst/>
                <a:uLnTx/>
                <a:uFillTx/>
                <a:latin typeface="GT America Mono Rg"/>
                <a:cs typeface="GT America Mono Rg"/>
              </a:rPr>
              <a:t>4</a:t>
            </a:r>
            <a:r>
              <a:rPr kumimoji="0" lang="en-US" sz="5250" b="0" i="0" u="none" strike="noStrike" kern="0" cap="none" spc="-637" normalizeH="0" baseline="-11111" noProof="0" dirty="0">
                <a:ln>
                  <a:noFill/>
                </a:ln>
                <a:solidFill>
                  <a:srgbClr val="FFFFFF"/>
                </a:solidFill>
                <a:effectLst/>
                <a:uLnTx/>
                <a:uFillTx/>
                <a:latin typeface="GT America Mono Rg"/>
                <a:cs typeface="GT America Mono Rg"/>
              </a:rPr>
              <a:t>	</a:t>
            </a:r>
            <a:r>
              <a:rPr kumimoji="0" lang="en-US" sz="2500" b="1" i="0" u="none" strike="noStrike" kern="0" cap="none" spc="0" normalizeH="0" baseline="0" noProof="0" dirty="0">
                <a:ln>
                  <a:noFill/>
                </a:ln>
                <a:solidFill>
                  <a:srgbClr val="FFFFFF"/>
                </a:solidFill>
                <a:effectLst/>
                <a:uLnTx/>
                <a:uFillTx/>
                <a:latin typeface="GT America Rg"/>
                <a:cs typeface="GT America Rg"/>
              </a:rPr>
              <a:t>Invite</a:t>
            </a:r>
            <a:r>
              <a:rPr kumimoji="0" lang="en-US" sz="2500" b="1" i="0" u="none" strike="noStrike" kern="0" cap="none" spc="20" normalizeH="0" baseline="0" noProof="0" dirty="0">
                <a:ln>
                  <a:noFill/>
                </a:ln>
                <a:solidFill>
                  <a:srgbClr val="FFFFFF"/>
                </a:solidFill>
                <a:effectLst/>
                <a:uLnTx/>
                <a:uFillTx/>
                <a:latin typeface="GT America Rg"/>
                <a:cs typeface="GT America Rg"/>
              </a:rPr>
              <a:t> </a:t>
            </a:r>
            <a:r>
              <a:rPr kumimoji="0" lang="en-US" sz="2500" b="1" i="0" u="none" strike="noStrike" kern="0" cap="none" spc="-10" normalizeH="0" baseline="0" noProof="0" dirty="0">
                <a:ln>
                  <a:noFill/>
                </a:ln>
                <a:solidFill>
                  <a:srgbClr val="FFFFFF"/>
                </a:solidFill>
                <a:effectLst/>
                <a:uLnTx/>
                <a:uFillTx/>
                <a:latin typeface="GT America Rg"/>
                <a:cs typeface="GT America Rg"/>
              </a:rPr>
              <a:t>dialogue—</a:t>
            </a:r>
            <a:r>
              <a:rPr kumimoji="0" lang="en-US" sz="2500" b="1" i="0" u="none" strike="noStrike" kern="0" cap="none" spc="-25" normalizeH="0" baseline="0" noProof="0" dirty="0">
                <a:ln>
                  <a:noFill/>
                </a:ln>
                <a:solidFill>
                  <a:srgbClr val="FFFFFF"/>
                </a:solidFill>
                <a:effectLst/>
                <a:uLnTx/>
                <a:uFillTx/>
                <a:latin typeface="GT America Rg"/>
                <a:cs typeface="GT America Rg"/>
              </a:rPr>
              <a:t>and 	</a:t>
            </a:r>
            <a:r>
              <a:rPr kumimoji="0" lang="en-US" sz="2500" b="1" i="0" u="none" strike="noStrike" kern="0" cap="none" spc="0" normalizeH="0" baseline="0" noProof="0" dirty="0">
                <a:ln>
                  <a:noFill/>
                </a:ln>
                <a:solidFill>
                  <a:srgbClr val="FFFFFF"/>
                </a:solidFill>
                <a:effectLst/>
                <a:uLnTx/>
                <a:uFillTx/>
                <a:latin typeface="GT America Rg"/>
                <a:cs typeface="GT America Rg"/>
              </a:rPr>
              <a:t>not</a:t>
            </a:r>
            <a:r>
              <a:rPr kumimoji="0" lang="en-US" sz="2500" b="1" i="0" u="none" strike="noStrike" kern="0" cap="none" spc="10" normalizeH="0" baseline="0" noProof="0" dirty="0">
                <a:ln>
                  <a:noFill/>
                </a:ln>
                <a:solidFill>
                  <a:srgbClr val="FFFFFF"/>
                </a:solidFill>
                <a:effectLst/>
                <a:uLnTx/>
                <a:uFillTx/>
                <a:latin typeface="GT America Rg"/>
                <a:cs typeface="GT America Rg"/>
              </a:rPr>
              <a:t> </a:t>
            </a:r>
            <a:r>
              <a:rPr kumimoji="0" lang="en-US" sz="2500" b="1" i="0" u="none" strike="noStrike" kern="0" cap="none" spc="0" normalizeH="0" baseline="0" noProof="0" dirty="0">
                <a:ln>
                  <a:noFill/>
                </a:ln>
                <a:solidFill>
                  <a:srgbClr val="FFFFFF"/>
                </a:solidFill>
                <a:effectLst/>
                <a:uLnTx/>
                <a:uFillTx/>
                <a:latin typeface="GT America Rg"/>
                <a:cs typeface="GT America Rg"/>
              </a:rPr>
              <a:t>just</a:t>
            </a:r>
            <a:r>
              <a:rPr kumimoji="0" lang="en-US" sz="2500" b="1" i="0" u="none" strike="noStrike" kern="0" cap="none" spc="10" normalizeH="0" baseline="0" noProof="0" dirty="0">
                <a:ln>
                  <a:noFill/>
                </a:ln>
                <a:solidFill>
                  <a:srgbClr val="FFFFFF"/>
                </a:solidFill>
                <a:effectLst/>
                <a:uLnTx/>
                <a:uFillTx/>
                <a:latin typeface="GT America Rg"/>
                <a:cs typeface="GT America Rg"/>
              </a:rPr>
              <a:t> </a:t>
            </a:r>
            <a:r>
              <a:rPr kumimoji="0" lang="en-US" sz="2500" b="1" i="0" u="none" strike="noStrike" kern="0" cap="none" spc="-20" normalizeH="0" baseline="0" noProof="0" dirty="0">
                <a:ln>
                  <a:noFill/>
                </a:ln>
                <a:solidFill>
                  <a:srgbClr val="FFFFFF"/>
                </a:solidFill>
                <a:effectLst/>
                <a:uLnTx/>
                <a:uFillTx/>
                <a:latin typeface="GT America Rg"/>
                <a:cs typeface="GT America Rg"/>
              </a:rPr>
              <a:t>once</a:t>
            </a:r>
            <a:endParaRPr kumimoji="0" lang="en-US" sz="2500" b="0" i="0" u="none" strike="noStrike" kern="0" cap="none" spc="0" normalizeH="0" baseline="0" noProof="0" dirty="0">
              <a:ln>
                <a:noFill/>
              </a:ln>
              <a:solidFill>
                <a:sysClr val="windowText" lastClr="000000"/>
              </a:solidFill>
              <a:effectLst/>
              <a:uLnTx/>
              <a:uFillTx/>
              <a:latin typeface="GT America Rg"/>
              <a:cs typeface="GT America Rg"/>
            </a:endParaRPr>
          </a:p>
          <a:p>
            <a:pPr marL="38100" marR="0" lvl="0" indent="0" defTabSz="914400" eaLnBrk="1" fontAlgn="auto" latinLnBrk="0" hangingPunct="1">
              <a:lnSpc>
                <a:spcPct val="100000"/>
              </a:lnSpc>
              <a:spcBef>
                <a:spcPts val="1185"/>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GTAmerica-Md"/>
                <a:cs typeface="GTAmerica-Md"/>
              </a:rPr>
              <a:t>	The</a:t>
            </a:r>
            <a:r>
              <a:rPr kumimoji="0" lang="en-US" sz="1800" b="0" i="0" u="none" strike="noStrike" kern="0" cap="none" spc="-10" normalizeH="0" baseline="0" noProof="0" dirty="0">
                <a:ln>
                  <a:noFill/>
                </a:ln>
                <a:solidFill>
                  <a:srgbClr val="FFFFFF"/>
                </a:solidFill>
                <a:effectLst/>
                <a:uLnTx/>
                <a:uFillTx/>
                <a:latin typeface="GTAmerica-Md"/>
                <a:cs typeface="GTAmerica-Md"/>
              </a:rPr>
              <a:t> </a:t>
            </a:r>
            <a:r>
              <a:rPr kumimoji="0" lang="en-US" sz="1800" b="0" i="0" u="none" strike="noStrike" kern="0" cap="none" spc="0" normalizeH="0" baseline="0" noProof="0" dirty="0">
                <a:ln>
                  <a:noFill/>
                </a:ln>
                <a:solidFill>
                  <a:srgbClr val="FFFFFF"/>
                </a:solidFill>
                <a:effectLst/>
                <a:uLnTx/>
                <a:uFillTx/>
                <a:latin typeface="GTAmerica-Md"/>
                <a:cs typeface="GTAmerica-Md"/>
              </a:rPr>
              <a:t>call</a:t>
            </a:r>
            <a:r>
              <a:rPr kumimoji="0" lang="en-US" sz="1800" b="0" i="0" u="none" strike="noStrike" kern="0" cap="none" spc="-5" normalizeH="0" baseline="0" noProof="0" dirty="0">
                <a:ln>
                  <a:noFill/>
                </a:ln>
                <a:solidFill>
                  <a:srgbClr val="FFFFFF"/>
                </a:solidFill>
                <a:effectLst/>
                <a:uLnTx/>
                <a:uFillTx/>
                <a:latin typeface="GTAmerica-Md"/>
                <a:cs typeface="GTAmerica-Md"/>
              </a:rPr>
              <a:t> </a:t>
            </a:r>
            <a:r>
              <a:rPr kumimoji="0" lang="en-US" sz="1800" b="0" i="0" u="none" strike="noStrike" kern="0" cap="none" spc="0" normalizeH="0" baseline="0" noProof="0" dirty="0">
                <a:ln>
                  <a:noFill/>
                </a:ln>
                <a:solidFill>
                  <a:srgbClr val="FFFFFF"/>
                </a:solidFill>
                <a:effectLst/>
                <a:uLnTx/>
                <a:uFillTx/>
                <a:latin typeface="GTAmerica-Md"/>
                <a:cs typeface="GTAmerica-Md"/>
              </a:rPr>
              <a:t>to</a:t>
            </a:r>
            <a:r>
              <a:rPr kumimoji="0" lang="en-US" sz="1800" b="0" i="0" u="none" strike="noStrike" kern="0" cap="none" spc="-5" normalizeH="0" baseline="0" noProof="0" dirty="0">
                <a:ln>
                  <a:noFill/>
                </a:ln>
                <a:solidFill>
                  <a:srgbClr val="FFFFFF"/>
                </a:solidFill>
                <a:effectLst/>
                <a:uLnTx/>
                <a:uFillTx/>
                <a:latin typeface="GTAmerica-Md"/>
                <a:cs typeface="GTAmerica-Md"/>
              </a:rPr>
              <a:t> </a:t>
            </a:r>
            <a:r>
              <a:rPr kumimoji="0" lang="en-US" sz="1800" b="0" i="0" u="none" strike="noStrike" kern="0" cap="none" spc="0" normalizeH="0" baseline="0" noProof="0" dirty="0">
                <a:ln>
                  <a:noFill/>
                </a:ln>
                <a:solidFill>
                  <a:srgbClr val="FFFFFF"/>
                </a:solidFill>
                <a:effectLst/>
                <a:uLnTx/>
                <a:uFillTx/>
                <a:latin typeface="GTAmerica-Md"/>
                <a:cs typeface="GTAmerica-Md"/>
              </a:rPr>
              <a:t>action</a:t>
            </a:r>
            <a:r>
              <a:rPr kumimoji="0" lang="en-US" sz="1800" b="0" i="0" u="none" strike="noStrike" kern="0" cap="none" spc="-5" normalizeH="0" baseline="0" noProof="0" dirty="0">
                <a:ln>
                  <a:noFill/>
                </a:ln>
                <a:solidFill>
                  <a:srgbClr val="FFFFFF"/>
                </a:solidFill>
                <a:effectLst/>
                <a:uLnTx/>
                <a:uFillTx/>
                <a:latin typeface="GTAmerica-Md"/>
                <a:cs typeface="GTAmerica-Md"/>
              </a:rPr>
              <a:t> </a:t>
            </a:r>
            <a:r>
              <a:rPr kumimoji="0" lang="en-US" sz="1800" b="0" i="0" u="none" strike="noStrike" kern="0" cap="none" spc="0" normalizeH="0" baseline="0" noProof="0" dirty="0">
                <a:ln>
                  <a:noFill/>
                </a:ln>
                <a:solidFill>
                  <a:srgbClr val="FFFFFF"/>
                </a:solidFill>
                <a:effectLst/>
                <a:uLnTx/>
                <a:uFillTx/>
                <a:latin typeface="GTAmerica-Md"/>
                <a:cs typeface="GTAmerica-Md"/>
              </a:rPr>
              <a:t>is</a:t>
            </a:r>
            <a:r>
              <a:rPr kumimoji="0" lang="en-US" sz="1800" b="0" i="0" u="none" strike="noStrike" kern="0" cap="none" spc="-5" normalizeH="0" baseline="0" noProof="0" dirty="0">
                <a:ln>
                  <a:noFill/>
                </a:ln>
                <a:solidFill>
                  <a:srgbClr val="FFFFFF"/>
                </a:solidFill>
                <a:effectLst/>
                <a:uLnTx/>
                <a:uFillTx/>
                <a:latin typeface="GTAmerica-Md"/>
                <a:cs typeface="GTAmerica-Md"/>
              </a:rPr>
              <a:t> </a:t>
            </a:r>
            <a:r>
              <a:rPr kumimoji="0" lang="en-US" sz="1800" b="0" i="0" u="none" strike="noStrike" kern="0" cap="none" spc="0" normalizeH="0" baseline="0" noProof="0" dirty="0">
                <a:ln>
                  <a:noFill/>
                </a:ln>
                <a:solidFill>
                  <a:srgbClr val="FFFFFF"/>
                </a:solidFill>
                <a:effectLst/>
                <a:uLnTx/>
                <a:uFillTx/>
                <a:latin typeface="GTAmerica-Md"/>
                <a:cs typeface="GTAmerica-Md"/>
              </a:rPr>
              <a:t>to</a:t>
            </a:r>
            <a:r>
              <a:rPr kumimoji="0" lang="en-US" sz="1800" b="0" i="0" u="none" strike="noStrike" kern="0" cap="none" spc="-5" normalizeH="0" baseline="0" noProof="0" dirty="0">
                <a:ln>
                  <a:noFill/>
                </a:ln>
                <a:solidFill>
                  <a:srgbClr val="FFFFFF"/>
                </a:solidFill>
                <a:effectLst/>
                <a:uLnTx/>
                <a:uFillTx/>
                <a:latin typeface="GTAmerica-Md"/>
                <a:cs typeface="GTAmerica-Md"/>
              </a:rPr>
              <a:t> </a:t>
            </a:r>
            <a:r>
              <a:rPr kumimoji="0" lang="en-US" sz="1800" b="0" i="0" u="none" strike="noStrike" kern="0" cap="none" spc="-20" normalizeH="0" baseline="0" noProof="0" dirty="0">
                <a:ln>
                  <a:noFill/>
                </a:ln>
                <a:solidFill>
                  <a:srgbClr val="FFFFFF"/>
                </a:solidFill>
                <a:effectLst/>
                <a:uLnTx/>
                <a:uFillTx/>
                <a:latin typeface="GTAmerica-Md"/>
                <a:cs typeface="GTAmerica-Md"/>
              </a:rPr>
              <a:t>talk </a:t>
            </a:r>
            <a:r>
              <a:rPr kumimoji="0" lang="en-US" sz="1800" b="0" i="0" u="none" strike="noStrike" kern="0" cap="none" spc="0" normalizeH="0" baseline="0" noProof="0" dirty="0">
                <a:ln>
                  <a:noFill/>
                </a:ln>
                <a:solidFill>
                  <a:srgbClr val="FFFFFF"/>
                </a:solidFill>
                <a:effectLst/>
                <a:uLnTx/>
                <a:uFillTx/>
                <a:latin typeface="GTAmerica-Md"/>
                <a:cs typeface="GTAmerica-Md"/>
              </a:rPr>
              <a:t>with</a:t>
            </a:r>
            <a:r>
              <a:rPr kumimoji="0" lang="en-US" sz="1800" b="0" i="0" u="none" strike="noStrike" kern="0" cap="none" spc="-10" normalizeH="0" baseline="0" noProof="0" dirty="0">
                <a:ln>
                  <a:noFill/>
                </a:ln>
                <a:solidFill>
                  <a:srgbClr val="FFFFFF"/>
                </a:solidFill>
                <a:effectLst/>
                <a:uLnTx/>
                <a:uFillTx/>
                <a:latin typeface="GTAmerica-Md"/>
                <a:cs typeface="GTAmerica-Md"/>
              </a:rPr>
              <a:t> 	someone.</a:t>
            </a:r>
          </a:p>
          <a:p>
            <a:pPr marL="38100" marR="0" lvl="0" indent="0" defTabSz="914400" eaLnBrk="1" fontAlgn="auto" latinLnBrk="0" hangingPunct="1">
              <a:lnSpc>
                <a:spcPct val="100000"/>
              </a:lnSpc>
              <a:spcBef>
                <a:spcPts val="1185"/>
              </a:spcBef>
              <a:spcAft>
                <a:spcPts val="0"/>
              </a:spcAft>
              <a:buClrTx/>
              <a:buSzTx/>
              <a:buFontTx/>
              <a:buNone/>
              <a:tabLst/>
              <a:defRPr/>
            </a:pPr>
            <a:r>
              <a:rPr kumimoji="0" lang="en-US" sz="5250" b="0" i="0" u="none" strike="noStrike" kern="0" cap="none" spc="0" normalizeH="0" baseline="-11111" noProof="0" dirty="0">
                <a:ln>
                  <a:noFill/>
                </a:ln>
                <a:solidFill>
                  <a:srgbClr val="FFFFFF"/>
                </a:solidFill>
                <a:effectLst/>
                <a:uLnTx/>
                <a:uFillTx/>
                <a:latin typeface="GT America Mono Rg"/>
                <a:cs typeface="GT America Mono Rg"/>
              </a:rPr>
              <a:t>5</a:t>
            </a:r>
            <a:r>
              <a:rPr kumimoji="0" lang="en-US" sz="5250" b="0" i="0" u="none" strike="noStrike" kern="0" cap="none" spc="-637" normalizeH="0" baseline="-11111" noProof="0" dirty="0">
                <a:ln>
                  <a:noFill/>
                </a:ln>
                <a:solidFill>
                  <a:srgbClr val="FFFFFF"/>
                </a:solidFill>
                <a:effectLst/>
                <a:uLnTx/>
                <a:uFillTx/>
                <a:latin typeface="GT America Mono Rg"/>
                <a:cs typeface="GT America Mono Rg"/>
              </a:rPr>
              <a:t>	</a:t>
            </a:r>
            <a:r>
              <a:rPr kumimoji="0" lang="en-US" sz="2500" b="1" i="0" u="none" strike="noStrike" kern="0" cap="none" spc="-10" normalizeH="0" baseline="0" noProof="0" dirty="0">
                <a:ln>
                  <a:noFill/>
                </a:ln>
                <a:solidFill>
                  <a:srgbClr val="FFFFFF"/>
                </a:solidFill>
                <a:effectLst/>
                <a:uLnTx/>
                <a:uFillTx/>
                <a:latin typeface="GT America Rg"/>
                <a:cs typeface="GT America Mono Rg"/>
              </a:rPr>
              <a:t>Invoke a new team</a:t>
            </a:r>
            <a:endParaRPr kumimoji="0" lang="en-US" sz="2500" b="0" i="0" u="none" strike="noStrike" kern="0" cap="none" spc="0" normalizeH="0" baseline="0" noProof="0" dirty="0">
              <a:ln>
                <a:noFill/>
              </a:ln>
              <a:solidFill>
                <a:sysClr val="windowText" lastClr="000000"/>
              </a:solidFill>
              <a:effectLst/>
              <a:uLnTx/>
              <a:uFillTx/>
              <a:latin typeface="GT America Rg"/>
              <a:cs typeface="GT America Rg"/>
            </a:endParaRPr>
          </a:p>
          <a:p>
            <a:pPr marL="814069" marR="0" lvl="0" indent="0" defTabSz="914400" eaLnBrk="1" fontAlgn="auto" latinLnBrk="0" hangingPunct="1">
              <a:lnSpc>
                <a:spcPts val="1989"/>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GTAmerica-Md"/>
                <a:cs typeface="GTAmerica-Md"/>
              </a:rPr>
              <a:t>	Patients,</a:t>
            </a:r>
            <a:r>
              <a:rPr kumimoji="0" lang="en-US" sz="1800" b="0" i="0" u="none" strike="noStrike" kern="0" cap="none" spc="-60" normalizeH="0" baseline="0" noProof="0" dirty="0">
                <a:ln>
                  <a:noFill/>
                </a:ln>
                <a:solidFill>
                  <a:srgbClr val="FFFFFF"/>
                </a:solidFill>
                <a:effectLst/>
                <a:uLnTx/>
                <a:uFillTx/>
                <a:latin typeface="GTAmerica-Md"/>
                <a:cs typeface="GTAmerica-Md"/>
              </a:rPr>
              <a:t> </a:t>
            </a:r>
            <a:r>
              <a:rPr kumimoji="0" lang="en-US" sz="1800" b="0" i="0" u="none" strike="noStrike" kern="0" cap="none" spc="0" normalizeH="0" baseline="0" noProof="0" dirty="0">
                <a:ln>
                  <a:noFill/>
                </a:ln>
                <a:solidFill>
                  <a:srgbClr val="FFFFFF"/>
                </a:solidFill>
                <a:effectLst/>
                <a:uLnTx/>
                <a:uFillTx/>
                <a:latin typeface="GTAmerica-Md"/>
                <a:cs typeface="GTAmerica-Md"/>
              </a:rPr>
              <a:t>families,</a:t>
            </a:r>
            <a:r>
              <a:rPr kumimoji="0" lang="en-US" sz="1800" b="0" i="0" u="none" strike="noStrike" kern="0" cap="none" spc="-55" normalizeH="0" baseline="0" noProof="0" dirty="0">
                <a:ln>
                  <a:noFill/>
                </a:ln>
                <a:solidFill>
                  <a:srgbClr val="FFFFFF"/>
                </a:solidFill>
                <a:effectLst/>
                <a:uLnTx/>
                <a:uFillTx/>
                <a:latin typeface="GTAmerica-Md"/>
                <a:cs typeface="GTAmerica-Md"/>
              </a:rPr>
              <a:t> </a:t>
            </a:r>
            <a:r>
              <a:rPr kumimoji="0" lang="en-US" sz="1800" b="0" i="0" u="none" strike="noStrike" kern="0" cap="none" spc="-10" normalizeH="0" baseline="0" noProof="0" dirty="0">
                <a:ln>
                  <a:noFill/>
                </a:ln>
                <a:solidFill>
                  <a:srgbClr val="FFFFFF"/>
                </a:solidFill>
                <a:effectLst/>
                <a:uLnTx/>
                <a:uFillTx/>
                <a:latin typeface="GTAmerica-Md"/>
                <a:cs typeface="GTAmerica-Md"/>
              </a:rPr>
              <a:t>clinicians,</a:t>
            </a:r>
            <a:r>
              <a:rPr kumimoji="0" lang="en-US" sz="1800" b="0" i="0" u="none" strike="noStrike" kern="0" cap="none" spc="-10" normalizeH="0" baseline="0" noProof="0" dirty="0">
                <a:ln>
                  <a:noFill/>
                </a:ln>
                <a:solidFill>
                  <a:sysClr val="windowText" lastClr="000000"/>
                </a:solidFill>
                <a:effectLst/>
                <a:uLnTx/>
                <a:uFillTx/>
                <a:latin typeface="GTAmerica-Md"/>
                <a:cs typeface="GTAmerica-Md"/>
              </a:rPr>
              <a:t> 	</a:t>
            </a:r>
            <a:r>
              <a:rPr kumimoji="0" lang="en-US" sz="1800" b="0" i="0" u="none" strike="noStrike" kern="0" cap="none" spc="0" normalizeH="0" baseline="0" noProof="0" dirty="0">
                <a:ln>
                  <a:noFill/>
                </a:ln>
                <a:solidFill>
                  <a:srgbClr val="FFFFFF"/>
                </a:solidFill>
                <a:effectLst/>
                <a:uLnTx/>
                <a:uFillTx/>
                <a:latin typeface="GTAmerica-Md"/>
                <a:cs typeface="GTAmerica-Md"/>
              </a:rPr>
              <a:t>&amp;      community all have a </a:t>
            </a:r>
            <a:r>
              <a:rPr kumimoji="0" lang="en-US" sz="1800" b="0" i="0" u="none" strike="noStrike" kern="0" cap="none" spc="-10" normalizeH="0" baseline="0" noProof="0" dirty="0">
                <a:ln>
                  <a:noFill/>
                </a:ln>
                <a:solidFill>
                  <a:srgbClr val="FFFFFF"/>
                </a:solidFill>
                <a:effectLst/>
                <a:uLnTx/>
                <a:uFillTx/>
                <a:latin typeface="GTAmerica-Md"/>
                <a:cs typeface="GTAmerica-Md"/>
              </a:rPr>
              <a:t>role.</a:t>
            </a:r>
            <a:endParaRPr kumimoji="0" lang="en-US" sz="1800" b="0" i="0" u="none" strike="noStrike" kern="0" cap="none" spc="0" normalizeH="0" baseline="0" noProof="0" dirty="0">
              <a:ln>
                <a:noFill/>
              </a:ln>
              <a:solidFill>
                <a:sysClr val="windowText" lastClr="000000"/>
              </a:solidFill>
              <a:effectLst/>
              <a:uLnTx/>
              <a:uFillTx/>
              <a:latin typeface="GTAmerica-Md"/>
              <a:cs typeface="GTAmerica-Md"/>
            </a:endParaRPr>
          </a:p>
        </p:txBody>
      </p:sp>
    </p:spTree>
    <p:extLst>
      <p:ext uri="{BB962C8B-B14F-4D97-AF65-F5344CB8AC3E}">
        <p14:creationId xmlns:p14="http://schemas.microsoft.com/office/powerpoint/2010/main" val="1802892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695" y="0"/>
                </a:moveTo>
                <a:lnTo>
                  <a:pt x="0" y="0"/>
                </a:lnTo>
                <a:lnTo>
                  <a:pt x="0" y="6858000"/>
                </a:lnTo>
                <a:lnTo>
                  <a:pt x="12191695" y="6858000"/>
                </a:lnTo>
                <a:lnTo>
                  <a:pt x="1219169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txBox="1">
            <a:spLocks noGrp="1"/>
          </p:cNvSpPr>
          <p:nvPr>
            <p:ph type="title"/>
          </p:nvPr>
        </p:nvSpPr>
        <p:spPr>
          <a:xfrm>
            <a:off x="787400" y="1355883"/>
            <a:ext cx="10617200" cy="959485"/>
          </a:xfrm>
          <a:prstGeom prst="rect">
            <a:avLst/>
          </a:prstGeom>
        </p:spPr>
        <p:txBody>
          <a:bodyPr vert="horz" wrap="square" lIns="0" tIns="15875" rIns="0" bIns="0" rtlCol="0">
            <a:spAutoFit/>
          </a:bodyPr>
          <a:lstStyle/>
          <a:p>
            <a:pPr marL="12700">
              <a:lnSpc>
                <a:spcPct val="100000"/>
              </a:lnSpc>
              <a:spcBef>
                <a:spcPts val="125"/>
              </a:spcBef>
            </a:pPr>
            <a:r>
              <a:rPr sz="6100" spc="-10" dirty="0">
                <a:solidFill>
                  <a:srgbClr val="18E8B1"/>
                </a:solidFill>
                <a:hlinkClick r:id="rId2"/>
              </a:rPr>
              <a:t>Seriousillnessmessaging.org</a:t>
            </a:r>
            <a:endParaRPr sz="6100" dirty="0"/>
          </a:p>
        </p:txBody>
      </p:sp>
      <p:pic>
        <p:nvPicPr>
          <p:cNvPr id="6" name="object 6"/>
          <p:cNvPicPr/>
          <p:nvPr/>
        </p:nvPicPr>
        <p:blipFill>
          <a:blip r:embed="rId3" cstate="print"/>
          <a:stretch>
            <a:fillRect/>
          </a:stretch>
        </p:blipFill>
        <p:spPr>
          <a:xfrm>
            <a:off x="8233493" y="3044949"/>
            <a:ext cx="3158101" cy="3813050"/>
          </a:xfrm>
          <a:prstGeom prst="rect">
            <a:avLst/>
          </a:prstGeom>
        </p:spPr>
      </p:pic>
    </p:spTree>
    <p:extLst>
      <p:ext uri="{BB962C8B-B14F-4D97-AF65-F5344CB8AC3E}">
        <p14:creationId xmlns:p14="http://schemas.microsoft.com/office/powerpoint/2010/main" val="3972000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with medium confidence">
            <a:extLst>
              <a:ext uri="{FF2B5EF4-FFF2-40B4-BE49-F238E27FC236}">
                <a16:creationId xmlns:a16="http://schemas.microsoft.com/office/drawing/2014/main" id="{D7447912-4764-B31A-F08F-7BDCB5375BC8}"/>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81643" y="-304800"/>
            <a:ext cx="12355286" cy="7681221"/>
          </a:xfrm>
        </p:spPr>
      </p:pic>
    </p:spTree>
    <p:extLst>
      <p:ext uri="{BB962C8B-B14F-4D97-AF65-F5344CB8AC3E}">
        <p14:creationId xmlns:p14="http://schemas.microsoft.com/office/powerpoint/2010/main" val="2291304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C77F6EE3-B748-3DC1-5929-017F3EFCE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81388"/>
            <a:ext cx="10439400" cy="6495224"/>
          </a:xfrm>
          <a:prstGeom prst="rect">
            <a:avLst/>
          </a:prstGeom>
        </p:spPr>
      </p:pic>
    </p:spTree>
    <p:extLst>
      <p:ext uri="{BB962C8B-B14F-4D97-AF65-F5344CB8AC3E}">
        <p14:creationId xmlns:p14="http://schemas.microsoft.com/office/powerpoint/2010/main" val="1069696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80951" y="713478"/>
            <a:ext cx="6430010" cy="756920"/>
          </a:xfrm>
          <a:prstGeom prst="rect">
            <a:avLst/>
          </a:prstGeom>
        </p:spPr>
        <p:txBody>
          <a:bodyPr vert="horz" wrap="square" lIns="0" tIns="12700" rIns="0" bIns="0" rtlCol="0">
            <a:spAutoFit/>
          </a:bodyPr>
          <a:lstStyle/>
          <a:p>
            <a:pPr marL="12700" algn="ctr">
              <a:lnSpc>
                <a:spcPct val="100000"/>
              </a:lnSpc>
              <a:spcBef>
                <a:spcPts val="100"/>
              </a:spcBef>
              <a:tabLst>
                <a:tab pos="1657985" algn="l"/>
                <a:tab pos="3547745" algn="l"/>
              </a:tabLst>
            </a:pPr>
            <a:r>
              <a:rPr sz="4800" spc="-10" dirty="0"/>
              <a:t>Steal</a:t>
            </a:r>
            <a:r>
              <a:rPr lang="en-US" sz="4800" spc="-10" dirty="0"/>
              <a:t> </a:t>
            </a:r>
            <a:r>
              <a:rPr sz="4800" spc="-10" dirty="0"/>
              <a:t>These</a:t>
            </a:r>
            <a:r>
              <a:rPr lang="en-US" sz="4800" spc="-10" dirty="0"/>
              <a:t> </a:t>
            </a:r>
            <a:r>
              <a:rPr sz="4800" spc="-10" dirty="0"/>
              <a:t>Messages</a:t>
            </a:r>
            <a:endParaRPr sz="4800" dirty="0"/>
          </a:p>
        </p:txBody>
      </p:sp>
      <p:pic>
        <p:nvPicPr>
          <p:cNvPr id="3" name="object 3"/>
          <p:cNvPicPr/>
          <p:nvPr/>
        </p:nvPicPr>
        <p:blipFill>
          <a:blip r:embed="rId2" cstate="print"/>
          <a:stretch>
            <a:fillRect/>
          </a:stretch>
        </p:blipFill>
        <p:spPr>
          <a:xfrm>
            <a:off x="4189811" y="2205227"/>
            <a:ext cx="4170295" cy="392282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81C5831F-A62D-A03D-AA75-E9B5C8369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1880" y="0"/>
            <a:ext cx="5728239" cy="6858000"/>
          </a:xfrm>
          <a:prstGeom prst="rect">
            <a:avLst/>
          </a:prstGeom>
        </p:spPr>
      </p:pic>
    </p:spTree>
    <p:extLst>
      <p:ext uri="{BB962C8B-B14F-4D97-AF65-F5344CB8AC3E}">
        <p14:creationId xmlns:p14="http://schemas.microsoft.com/office/powerpoint/2010/main" val="999986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couple of people&#10;&#10;AI-generated content may be incorrect.">
            <a:extLst>
              <a:ext uri="{FF2B5EF4-FFF2-40B4-BE49-F238E27FC236}">
                <a16:creationId xmlns:a16="http://schemas.microsoft.com/office/drawing/2014/main" id="{CFF8CBC9-C24B-96D2-4523-033A5C25A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0912" y="0"/>
            <a:ext cx="7310176" cy="6858000"/>
          </a:xfrm>
          <a:prstGeom prst="rect">
            <a:avLst/>
          </a:prstGeom>
        </p:spPr>
      </p:pic>
    </p:spTree>
    <p:extLst>
      <p:ext uri="{BB962C8B-B14F-4D97-AF65-F5344CB8AC3E}">
        <p14:creationId xmlns:p14="http://schemas.microsoft.com/office/powerpoint/2010/main" val="254208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p16">
            <a:extLst>
              <a:ext uri="{FF2B5EF4-FFF2-40B4-BE49-F238E27FC236}">
                <a16:creationId xmlns:a16="http://schemas.microsoft.com/office/drawing/2014/main" id="{FC8F593E-F19A-20E9-8A8E-64281E4DA05C}"/>
              </a:ext>
            </a:extLst>
          </p:cNvPr>
          <p:cNvSpPr txBox="1"/>
          <p:nvPr/>
        </p:nvSpPr>
        <p:spPr>
          <a:xfrm>
            <a:off x="456841" y="842638"/>
            <a:ext cx="7429679" cy="754022"/>
          </a:xfrm>
          <a:prstGeom prst="rect">
            <a:avLst/>
          </a:prstGeom>
          <a:noFill/>
          <a:ln>
            <a:noFill/>
          </a:ln>
        </p:spPr>
        <p:txBody>
          <a:bodyPr spcFirstLastPara="1" wrap="square" lIns="91425" tIns="91425" rIns="91425" bIns="91425" anchor="t" anchorCtr="0">
            <a:spAutoFit/>
          </a:bodyPr>
          <a:lstStyle/>
          <a:p>
            <a:pPr marL="0" lvl="0" indent="0" algn="l" rtl="0">
              <a:lnSpc>
                <a:spcPct val="100300"/>
              </a:lnSpc>
              <a:spcBef>
                <a:spcPts val="0"/>
              </a:spcBef>
              <a:spcAft>
                <a:spcPts val="0"/>
              </a:spcAft>
              <a:buNone/>
            </a:pPr>
            <a:r>
              <a:rPr lang="en-US" sz="3600" b="1" dirty="0">
                <a:solidFill>
                  <a:srgbClr val="000000"/>
                </a:solidFill>
                <a:effectLst/>
                <a:latin typeface="Aptos Display" panose="020B0004020202020204" pitchFamily="34" charset="0"/>
              </a:rPr>
              <a:t>Benefits of Advance Care Planning </a:t>
            </a:r>
            <a:r>
              <a:rPr lang="en-US" sz="1800" b="0" i="0" dirty="0">
                <a:solidFill>
                  <a:srgbClr val="000000"/>
                </a:solidFill>
                <a:effectLst/>
                <a:latin typeface="Aptos Display" panose="020B0004020202020204" pitchFamily="34" charset="0"/>
              </a:rPr>
              <a:t>​</a:t>
            </a:r>
            <a:br>
              <a:rPr lang="en-US" sz="1800" b="0" i="0" dirty="0">
                <a:solidFill>
                  <a:srgbClr val="000000"/>
                </a:solidFill>
                <a:effectLst/>
                <a:latin typeface="Aptos Display" panose="020B0004020202020204" pitchFamily="34" charset="0"/>
              </a:rPr>
            </a:br>
            <a:endParaRPr sz="100" b="1" dirty="0">
              <a:solidFill>
                <a:schemeClr val="bg2"/>
              </a:solidFill>
            </a:endParaRPr>
          </a:p>
        </p:txBody>
      </p:sp>
      <p:sp>
        <p:nvSpPr>
          <p:cNvPr id="4" name="TextBox 3">
            <a:extLst>
              <a:ext uri="{FF2B5EF4-FFF2-40B4-BE49-F238E27FC236}">
                <a16:creationId xmlns:a16="http://schemas.microsoft.com/office/drawing/2014/main" id="{A4BF65F4-B9F0-D0C1-C46A-6787DA10DD7F}"/>
              </a:ext>
            </a:extLst>
          </p:cNvPr>
          <p:cNvSpPr txBox="1"/>
          <p:nvPr/>
        </p:nvSpPr>
        <p:spPr>
          <a:xfrm>
            <a:off x="266521" y="1705451"/>
            <a:ext cx="7619999" cy="1938992"/>
          </a:xfrm>
          <a:prstGeom prst="rect">
            <a:avLst/>
          </a:prstGeom>
          <a:noFill/>
        </p:spPr>
        <p:txBody>
          <a:bodyPr wrap="square">
            <a:spAutoFit/>
          </a:bodyPr>
          <a:lstStyle/>
          <a:p>
            <a:pPr marL="609585" indent="-397923" defTabSz="1219170">
              <a:buSzPct val="100000"/>
              <a:buFont typeface="Arial" panose="020B0604020202020204" pitchFamily="34" charset="0"/>
              <a:buChar char="•"/>
            </a:pPr>
            <a:r>
              <a:rPr lang="en-US" sz="2400" kern="0" dirty="0">
                <a:solidFill>
                  <a:schemeClr val="bg2"/>
                </a:solidFill>
                <a:latin typeface="Calibri"/>
                <a:ea typeface="Calibri"/>
                <a:cs typeface="Calibri"/>
                <a:sym typeface="Calibri"/>
              </a:rPr>
              <a:t>Ensure Care Preferences are known– WHAT MATTERS MOST to the member​</a:t>
            </a:r>
          </a:p>
          <a:p>
            <a:pPr marL="609585" indent="-397923" defTabSz="1219170">
              <a:buSzPct val="100000"/>
              <a:buFont typeface="Arial" panose="020B0604020202020204" pitchFamily="34" charset="0"/>
              <a:buChar char="•"/>
            </a:pPr>
            <a:r>
              <a:rPr lang="en-US" sz="2400" kern="0" dirty="0">
                <a:solidFill>
                  <a:schemeClr val="bg2"/>
                </a:solidFill>
                <a:latin typeface="Calibri"/>
                <a:ea typeface="Calibri"/>
                <a:cs typeface="Calibri"/>
                <a:sym typeface="Calibri"/>
              </a:rPr>
              <a:t>Increase Member and Family satisfaction with care​</a:t>
            </a:r>
          </a:p>
          <a:p>
            <a:pPr marL="609585" indent="-397923" defTabSz="1219170">
              <a:buSzPct val="100000"/>
              <a:buFont typeface="Arial" panose="020B0604020202020204" pitchFamily="34" charset="0"/>
              <a:buChar char="•"/>
            </a:pPr>
            <a:r>
              <a:rPr lang="en-US" sz="2400" kern="0" dirty="0">
                <a:solidFill>
                  <a:schemeClr val="bg2"/>
                </a:solidFill>
                <a:latin typeface="Calibri"/>
                <a:ea typeface="Calibri"/>
                <a:cs typeface="Calibri"/>
                <a:sym typeface="Calibri"/>
              </a:rPr>
              <a:t>Reduce Aggressive treatments at/ near end of life​</a:t>
            </a:r>
          </a:p>
          <a:p>
            <a:pPr marL="609585" indent="-397923" defTabSz="1219170">
              <a:buSzPct val="100000"/>
              <a:buFont typeface="Arial" panose="020B0604020202020204" pitchFamily="34" charset="0"/>
              <a:buChar char="•"/>
            </a:pPr>
            <a:r>
              <a:rPr lang="en-US" sz="2400" kern="0" dirty="0">
                <a:solidFill>
                  <a:schemeClr val="bg2"/>
                </a:solidFill>
                <a:latin typeface="Calibri"/>
                <a:ea typeface="Calibri"/>
                <a:cs typeface="Calibri"/>
                <a:sym typeface="Calibri"/>
              </a:rPr>
              <a:t>Increase Palliative Care and Hospice </a:t>
            </a:r>
            <a:r>
              <a:rPr lang="en-US" sz="2200" kern="0" dirty="0">
                <a:solidFill>
                  <a:schemeClr val="bg2"/>
                </a:solidFill>
                <a:latin typeface="Calibri"/>
                <a:ea typeface="Calibri"/>
                <a:cs typeface="Calibri"/>
                <a:sym typeface="Calibri"/>
              </a:rPr>
              <a:t>​</a:t>
            </a:r>
            <a:endParaRPr lang="en-US" sz="2000" kern="0" dirty="0">
              <a:solidFill>
                <a:schemeClr val="bg2"/>
              </a:solidFill>
              <a:latin typeface="Calibri"/>
              <a:ea typeface="Calibri"/>
              <a:cs typeface="Calibri"/>
              <a:sym typeface="Calibri"/>
            </a:endParaRPr>
          </a:p>
        </p:txBody>
      </p:sp>
    </p:spTree>
    <p:extLst>
      <p:ext uri="{BB962C8B-B14F-4D97-AF65-F5344CB8AC3E}">
        <p14:creationId xmlns:p14="http://schemas.microsoft.com/office/powerpoint/2010/main" val="3226418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70CB2-7FA2-E418-7731-33F86BCD3AB5}"/>
              </a:ext>
            </a:extLst>
          </p:cNvPr>
          <p:cNvSpPr>
            <a:spLocks noGrp="1"/>
          </p:cNvSpPr>
          <p:nvPr>
            <p:ph type="title"/>
          </p:nvPr>
        </p:nvSpPr>
        <p:spPr/>
        <p:txBody>
          <a:bodyPr/>
          <a:lstStyle/>
          <a:p>
            <a:r>
              <a:rPr lang="en-US" dirty="0"/>
              <a:t>Outreach for facilities and payers</a:t>
            </a:r>
          </a:p>
        </p:txBody>
      </p:sp>
      <p:sp>
        <p:nvSpPr>
          <p:cNvPr id="3" name="Text Placeholder 2">
            <a:extLst>
              <a:ext uri="{FF2B5EF4-FFF2-40B4-BE49-F238E27FC236}">
                <a16:creationId xmlns:a16="http://schemas.microsoft.com/office/drawing/2014/main" id="{7D761D6D-8311-787A-EC06-55122414E494}"/>
              </a:ext>
            </a:extLst>
          </p:cNvPr>
          <p:cNvSpPr>
            <a:spLocks noGrp="1"/>
          </p:cNvSpPr>
          <p:nvPr>
            <p:ph type="body" idx="1"/>
          </p:nvPr>
        </p:nvSpPr>
        <p:spPr>
          <a:xfrm>
            <a:off x="800100" y="2146807"/>
            <a:ext cx="10528300" cy="3046988"/>
          </a:xfrm>
        </p:spPr>
        <p:txBody>
          <a:bodyPr/>
          <a:lstStyle/>
          <a:p>
            <a:pPr marL="342900" indent="-342900">
              <a:buFont typeface="Arial" panose="020B0604020202020204" pitchFamily="34" charset="0"/>
              <a:buChar char="•"/>
            </a:pPr>
            <a:r>
              <a:rPr lang="en-US" sz="2200" dirty="0">
                <a:latin typeface="Helvetica" pitchFamily="2" charset="0"/>
              </a:rPr>
              <a:t>Advance care planning can result in people opting for less aggressive care or foregoing unwanted care, like the hospital</a:t>
            </a:r>
          </a:p>
          <a:p>
            <a:pPr marL="342900" indent="-342900">
              <a:buFont typeface="Arial" panose="020B0604020202020204" pitchFamily="34" charset="0"/>
              <a:buChar char="•"/>
            </a:pPr>
            <a:r>
              <a:rPr lang="en-US" sz="2200" dirty="0">
                <a:latin typeface="Helvetica" pitchFamily="2" charset="0"/>
              </a:rPr>
              <a:t>It facilitates patient-centered care and increases patient and surrogate satisfaction</a:t>
            </a:r>
          </a:p>
          <a:p>
            <a:pPr marL="342900" indent="-342900">
              <a:buFont typeface="Arial" panose="020B0604020202020204" pitchFamily="34" charset="0"/>
              <a:buChar char="•"/>
            </a:pPr>
            <a:r>
              <a:rPr lang="en-US" sz="2200" dirty="0">
                <a:latin typeface="Helvetica" pitchFamily="2" charset="0"/>
              </a:rPr>
              <a:t>Resources exist to help train clinicians and patients</a:t>
            </a:r>
          </a:p>
          <a:p>
            <a:pPr marL="800100" lvl="1" indent="-342900">
              <a:buFont typeface="Arial" panose="020B0604020202020204" pitchFamily="34" charset="0"/>
              <a:buChar char="•"/>
            </a:pPr>
            <a:r>
              <a:rPr lang="en-US" sz="2200" dirty="0">
                <a:latin typeface="Helvetica" pitchFamily="2" charset="0"/>
              </a:rPr>
              <a:t>Respecting Choices</a:t>
            </a:r>
            <a:r>
              <a:rPr lang="en-US" sz="2200" baseline="30000" dirty="0">
                <a:latin typeface="Helvetica" pitchFamily="2" charset="0"/>
              </a:rPr>
              <a:t>4</a:t>
            </a:r>
            <a:endParaRPr lang="en-US" sz="2200" dirty="0">
              <a:latin typeface="Helvetica" pitchFamily="2" charset="0"/>
            </a:endParaRPr>
          </a:p>
          <a:p>
            <a:pPr marL="800100" lvl="1" indent="-342900">
              <a:buFont typeface="Arial" panose="020B0604020202020204" pitchFamily="34" charset="0"/>
              <a:buChar char="•"/>
            </a:pPr>
            <a:r>
              <a:rPr lang="en-US" sz="2200" dirty="0">
                <a:latin typeface="Helvetica" pitchFamily="2" charset="0"/>
              </a:rPr>
              <a:t>My Directives</a:t>
            </a:r>
            <a:r>
              <a:rPr lang="en-US" sz="2200" baseline="30000" dirty="0">
                <a:latin typeface="Helvetica" pitchFamily="2" charset="0"/>
              </a:rPr>
              <a:t>5</a:t>
            </a:r>
            <a:endParaRPr lang="en-US" sz="2200" dirty="0">
              <a:latin typeface="Helvetica" pitchFamily="2" charset="0"/>
            </a:endParaRPr>
          </a:p>
          <a:p>
            <a:pPr marL="800100" lvl="1" indent="-342900">
              <a:buFont typeface="Arial" panose="020B0604020202020204" pitchFamily="34" charset="0"/>
              <a:buChar char="•"/>
            </a:pPr>
            <a:r>
              <a:rPr lang="en-US" sz="2200" dirty="0">
                <a:latin typeface="Helvetica" pitchFamily="2" charset="0"/>
              </a:rPr>
              <a:t>The Conversation Project</a:t>
            </a:r>
            <a:r>
              <a:rPr lang="en-US" sz="2200" baseline="30000" dirty="0">
                <a:latin typeface="Helvetica" pitchFamily="2" charset="0"/>
              </a:rPr>
              <a:t>6</a:t>
            </a:r>
            <a:endParaRPr lang="en-US" sz="2200" dirty="0">
              <a:latin typeface="Helvetica" pitchFamily="2" charset="0"/>
            </a:endParaRPr>
          </a:p>
          <a:p>
            <a:pPr marL="342900" indent="-342900">
              <a:buFont typeface="Arial" panose="020B0604020202020204" pitchFamily="34" charset="0"/>
              <a:buChar char="•"/>
            </a:pPr>
            <a:r>
              <a:rPr lang="en-US" sz="2200" dirty="0">
                <a:latin typeface="Helvetica" pitchFamily="2" charset="0"/>
              </a:rPr>
              <a:t>Advance Care Planning HEDIS measure</a:t>
            </a:r>
          </a:p>
          <a:p>
            <a:pPr marL="342900" indent="-342900">
              <a:buFont typeface="Arial" panose="020B0604020202020204" pitchFamily="34" charset="0"/>
              <a:buChar char="•"/>
            </a:pPr>
            <a:r>
              <a:rPr lang="en-US" sz="2200" dirty="0">
                <a:latin typeface="Helvetica" pitchFamily="2" charset="0"/>
              </a:rPr>
              <a:t>Some payers include information on it as a member service</a:t>
            </a:r>
          </a:p>
        </p:txBody>
      </p:sp>
    </p:spTree>
    <p:extLst>
      <p:ext uri="{BB962C8B-B14F-4D97-AF65-F5344CB8AC3E}">
        <p14:creationId xmlns:p14="http://schemas.microsoft.com/office/powerpoint/2010/main" val="421354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F7AB8-5190-2294-5BEC-A9556998B3F4}"/>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6CA86EA0-AFB5-7060-3A21-D505B8368D63}"/>
              </a:ext>
            </a:extLst>
          </p:cNvPr>
          <p:cNvSpPr>
            <a:spLocks noGrp="1"/>
          </p:cNvSpPr>
          <p:nvPr>
            <p:ph type="body" idx="1"/>
          </p:nvPr>
        </p:nvSpPr>
        <p:spPr>
          <a:xfrm>
            <a:off x="800100" y="2146807"/>
            <a:ext cx="10528300" cy="2862322"/>
          </a:xfrm>
        </p:spPr>
        <p:txBody>
          <a:bodyPr/>
          <a:lstStyle/>
          <a:p>
            <a:pPr marL="342900" indent="-342900">
              <a:buFont typeface="+mj-lt"/>
              <a:buAutoNum type="arabicPeriod"/>
            </a:pPr>
            <a:r>
              <a:rPr lang="en-US" sz="2400" dirty="0">
                <a:solidFill>
                  <a:srgbClr val="002060"/>
                </a:solidFill>
                <a:hlinkClick r:id="rId2">
                  <a:extLst>
                    <a:ext uri="{A12FA001-AC4F-418D-AE19-62706E023703}">
                      <ahyp:hlinkClr xmlns:ahyp="http://schemas.microsoft.com/office/drawing/2018/hyperlinkcolor" val="tx"/>
                    </a:ext>
                  </a:extLst>
                </a:hlinkClick>
              </a:rPr>
              <a:t>2020 Advance Care Planning Scoping Review</a:t>
            </a:r>
            <a:r>
              <a:rPr lang="en-US" sz="2400" dirty="0">
                <a:solidFill>
                  <a:srgbClr val="002060"/>
                </a:solidFill>
              </a:rPr>
              <a:t> </a:t>
            </a:r>
          </a:p>
          <a:p>
            <a:pPr marL="342900" indent="-342900">
              <a:buFont typeface="+mj-lt"/>
              <a:buAutoNum type="arabicPeriod"/>
            </a:pPr>
            <a:r>
              <a:rPr lang="en-US" sz="2400" dirty="0">
                <a:solidFill>
                  <a:srgbClr val="002060"/>
                </a:solidFill>
                <a:hlinkClick r:id="" action="ppaction://noaction">
                  <a:extLst>
                    <a:ext uri="{A12FA001-AC4F-418D-AE19-62706E023703}">
                      <ahyp:hlinkClr xmlns:ahyp="http://schemas.microsoft.com/office/drawing/2018/hyperlinkcolor" val="tx"/>
                    </a:ext>
                  </a:extLst>
                </a:hlinkClick>
              </a:rPr>
              <a:t>2021 Serious Illness Attitudes and Awareness Scoping Review</a:t>
            </a:r>
          </a:p>
          <a:p>
            <a:pPr marL="342900" indent="-342900">
              <a:buFont typeface="+mj-lt"/>
              <a:buAutoNum type="arabicPeriod"/>
            </a:pPr>
            <a:r>
              <a:rPr lang="en-US" sz="2400" dirty="0">
                <a:solidFill>
                  <a:srgbClr val="002060"/>
                </a:solidFill>
                <a:hlinkClick r:id="" action="ppaction://noaction">
                  <a:extLst>
                    <a:ext uri="{A12FA001-AC4F-418D-AE19-62706E023703}">
                      <ahyp:hlinkClr xmlns:ahyp="http://schemas.microsoft.com/office/drawing/2018/hyperlinkcolor" val="tx"/>
                    </a:ext>
                  </a:extLst>
                </a:hlinkClick>
              </a:rPr>
              <a:t>https://www.maseriouscare.org/research-resources/2019-consumer-research-messaging-support-advance-care-planning </a:t>
            </a:r>
            <a:r>
              <a:rPr lang="en-US" sz="2400" dirty="0">
                <a:solidFill>
                  <a:srgbClr val="002060"/>
                </a:solidFill>
              </a:rPr>
              <a:t> </a:t>
            </a:r>
          </a:p>
          <a:p>
            <a:pPr marL="342900" indent="-342900">
              <a:buFont typeface="+mj-lt"/>
              <a:buAutoNum type="arabicPeriod"/>
            </a:pPr>
            <a:r>
              <a:rPr lang="en-US" sz="2400" dirty="0">
                <a:solidFill>
                  <a:srgbClr val="002060"/>
                </a:solidFill>
                <a:hlinkClick r:id="rId3">
                  <a:extLst>
                    <a:ext uri="{A12FA001-AC4F-418D-AE19-62706E023703}">
                      <ahyp:hlinkClr xmlns:ahyp="http://schemas.microsoft.com/office/drawing/2018/hyperlinkcolor" val="tx"/>
                    </a:ext>
                  </a:extLst>
                </a:hlinkClick>
              </a:rPr>
              <a:t>https://respectingchoices.org</a:t>
            </a:r>
            <a:r>
              <a:rPr lang="en-US" sz="2400" dirty="0">
                <a:solidFill>
                  <a:srgbClr val="002060"/>
                </a:solidFill>
              </a:rPr>
              <a:t> </a:t>
            </a:r>
          </a:p>
          <a:p>
            <a:pPr marL="342900" indent="-342900">
              <a:buFont typeface="+mj-lt"/>
              <a:buAutoNum type="arabicPeriod"/>
            </a:pPr>
            <a:r>
              <a:rPr lang="en-US" sz="2400" dirty="0">
                <a:solidFill>
                  <a:srgbClr val="002060"/>
                </a:solidFill>
                <a:hlinkClick r:id="rId4">
                  <a:extLst>
                    <a:ext uri="{A12FA001-AC4F-418D-AE19-62706E023703}">
                      <ahyp:hlinkClr xmlns:ahyp="http://schemas.microsoft.com/office/drawing/2018/hyperlinkcolor" val="tx"/>
                    </a:ext>
                  </a:extLst>
                </a:hlinkClick>
              </a:rPr>
              <a:t>https://www.mydirectives.com</a:t>
            </a:r>
            <a:r>
              <a:rPr lang="en-US" sz="2400" dirty="0">
                <a:solidFill>
                  <a:srgbClr val="002060"/>
                </a:solidFill>
              </a:rPr>
              <a:t> </a:t>
            </a:r>
          </a:p>
          <a:p>
            <a:pPr marL="342900" indent="-342900">
              <a:buFont typeface="+mj-lt"/>
              <a:buAutoNum type="arabicPeriod"/>
            </a:pPr>
            <a:r>
              <a:rPr lang="en-US" sz="2400" dirty="0">
                <a:solidFill>
                  <a:srgbClr val="002060"/>
                </a:solidFill>
                <a:hlinkClick r:id="rId5">
                  <a:extLst>
                    <a:ext uri="{A12FA001-AC4F-418D-AE19-62706E023703}">
                      <ahyp:hlinkClr xmlns:ahyp="http://schemas.microsoft.com/office/drawing/2018/hyperlinkcolor" val="tx"/>
                    </a:ext>
                  </a:extLst>
                </a:hlinkClick>
              </a:rPr>
              <a:t>https://theconversationproject</a:t>
            </a:r>
            <a:r>
              <a:rPr lang="en-US" dirty="0">
                <a:solidFill>
                  <a:srgbClr val="FFFFFF"/>
                </a:solidFill>
                <a:hlinkClick r:id="rId5">
                  <a:extLst>
                    <a:ext uri="{A12FA001-AC4F-418D-AE19-62706E023703}">
                      <ahyp:hlinkClr xmlns:ahyp="http://schemas.microsoft.com/office/drawing/2018/hyperlinkcolor" val="tx"/>
                    </a:ext>
                  </a:extLst>
                </a:hlinkClick>
              </a:rPr>
              <a:t>.org</a:t>
            </a:r>
            <a:r>
              <a:rPr lang="en-US" dirty="0">
                <a:solidFill>
                  <a:srgbClr val="7030A0"/>
                </a:solidFill>
              </a:rPr>
              <a:t> </a:t>
            </a:r>
          </a:p>
          <a:p>
            <a:endParaRPr lang="en-US" dirty="0">
              <a:solidFill>
                <a:srgbClr val="7030A0"/>
              </a:solidFill>
            </a:endParaRPr>
          </a:p>
        </p:txBody>
      </p:sp>
    </p:spTree>
    <p:extLst>
      <p:ext uri="{BB962C8B-B14F-4D97-AF65-F5344CB8AC3E}">
        <p14:creationId xmlns:p14="http://schemas.microsoft.com/office/powerpoint/2010/main" val="601954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04800"/>
            <a:ext cx="12192000" cy="6858000"/>
          </a:xfrm>
          <a:custGeom>
            <a:avLst/>
            <a:gdLst/>
            <a:ahLst/>
            <a:cxnLst/>
            <a:rect l="l" t="t" r="r" b="b"/>
            <a:pathLst>
              <a:path w="12192000" h="6858000">
                <a:moveTo>
                  <a:pt x="12191695" y="0"/>
                </a:moveTo>
                <a:lnTo>
                  <a:pt x="0" y="0"/>
                </a:lnTo>
                <a:lnTo>
                  <a:pt x="0" y="6858000"/>
                </a:lnTo>
                <a:lnTo>
                  <a:pt x="12191695" y="6858000"/>
                </a:lnTo>
                <a:lnTo>
                  <a:pt x="12191695"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4" name="object 4"/>
          <p:cNvSpPr txBox="1"/>
          <p:nvPr/>
        </p:nvSpPr>
        <p:spPr>
          <a:xfrm>
            <a:off x="533400" y="5491231"/>
            <a:ext cx="3425108" cy="579646"/>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GT America Rg"/>
                <a:cs typeface="GT America Rg"/>
              </a:rPr>
              <a:t>Marian</a:t>
            </a:r>
            <a:r>
              <a:rPr kumimoji="0" sz="1800" b="1" i="0" u="none" strike="noStrike" kern="0" cap="none" spc="-35" normalizeH="0" baseline="0" noProof="0" dirty="0">
                <a:ln>
                  <a:noFill/>
                </a:ln>
                <a:solidFill>
                  <a:srgbClr val="FFFFFF"/>
                </a:solidFill>
                <a:effectLst/>
                <a:uLnTx/>
                <a:uFillTx/>
                <a:latin typeface="GT America Rg"/>
                <a:cs typeface="GT America Rg"/>
              </a:rPr>
              <a:t> </a:t>
            </a:r>
            <a:r>
              <a:rPr kumimoji="0" sz="1800" b="1" i="0" u="none" strike="noStrike" kern="0" cap="none" spc="0" normalizeH="0" baseline="0" noProof="0" dirty="0">
                <a:ln>
                  <a:noFill/>
                </a:ln>
                <a:solidFill>
                  <a:srgbClr val="FFFFFF"/>
                </a:solidFill>
                <a:effectLst/>
                <a:uLnTx/>
                <a:uFillTx/>
                <a:latin typeface="GT America Rg"/>
                <a:cs typeface="GT America Rg"/>
              </a:rPr>
              <a:t>Grant</a:t>
            </a:r>
            <a:endParaRPr kumimoji="0" lang="en-US" sz="1800" b="1" i="0" u="none" strike="noStrike" kern="0" cap="none" spc="-10" normalizeH="0" baseline="0" noProof="0" dirty="0">
              <a:ln>
                <a:noFill/>
              </a:ln>
              <a:solidFill>
                <a:srgbClr val="FFFFFF"/>
              </a:solidFill>
              <a:effectLst/>
              <a:uLnTx/>
              <a:uFillTx/>
              <a:latin typeface="GT America Rg"/>
              <a:cs typeface="GT America Rg"/>
            </a:endParaRPr>
          </a:p>
          <a:p>
            <a:pPr marL="12700" marR="5080" lvl="0" indent="0" defTabSz="914400" eaLnBrk="1" fontAlgn="auto" latinLnBrk="0" hangingPunct="1">
              <a:lnSpc>
                <a:spcPct val="100000"/>
              </a:lnSpc>
              <a:spcBef>
                <a:spcPts val="100"/>
              </a:spcBef>
              <a:spcAft>
                <a:spcPts val="0"/>
              </a:spcAft>
              <a:buClrTx/>
              <a:buSzTx/>
              <a:buFontTx/>
              <a:buNone/>
              <a:tabLst/>
              <a:defRPr/>
            </a:pPr>
            <a:r>
              <a:rPr kumimoji="0" lang="en-US" sz="1800" b="1" i="0" u="none" strike="noStrike" kern="0" cap="none" spc="-10" normalizeH="0" baseline="0" noProof="0" dirty="0">
                <a:ln>
                  <a:noFill/>
                </a:ln>
                <a:solidFill>
                  <a:srgbClr val="FFFFFF"/>
                </a:solidFill>
                <a:effectLst/>
                <a:uLnTx/>
                <a:uFillTx/>
                <a:latin typeface="GT America Rg"/>
                <a:cs typeface="GT America Rg"/>
                <a:hlinkClick r:id="rId2"/>
              </a:rPr>
              <a:t>Consultant@MarianGrant.com</a:t>
            </a:r>
            <a:r>
              <a:rPr kumimoji="0" lang="en-US" sz="1800" b="1" i="0" u="none" strike="noStrike" kern="0" cap="none" spc="-10" normalizeH="0" baseline="0" noProof="0">
                <a:ln>
                  <a:noFill/>
                </a:ln>
                <a:solidFill>
                  <a:srgbClr val="FFFFFF"/>
                </a:solidFill>
                <a:effectLst/>
                <a:uLnTx/>
                <a:uFillTx/>
                <a:latin typeface="GT America Rg"/>
                <a:cs typeface="GT America Rg"/>
              </a:rPr>
              <a:t> </a:t>
            </a:r>
            <a:endParaRPr kumimoji="0" sz="1800" b="0" i="0" u="none" strike="noStrike" kern="0" cap="none" spc="0" normalizeH="0" baseline="0" noProof="0" dirty="0">
              <a:ln>
                <a:noFill/>
              </a:ln>
              <a:solidFill>
                <a:sysClr val="windowText" lastClr="000000"/>
              </a:solidFill>
              <a:effectLst/>
              <a:uLnTx/>
              <a:uFillTx/>
              <a:latin typeface="GT America Rg"/>
              <a:cs typeface="GT America Rg"/>
            </a:endParaRPr>
          </a:p>
        </p:txBody>
      </p:sp>
      <p:sp>
        <p:nvSpPr>
          <p:cNvPr id="5" name="object 5"/>
          <p:cNvSpPr txBox="1">
            <a:spLocks noGrp="1"/>
          </p:cNvSpPr>
          <p:nvPr>
            <p:ph type="title"/>
          </p:nvPr>
        </p:nvSpPr>
        <p:spPr>
          <a:xfrm>
            <a:off x="787400" y="1355883"/>
            <a:ext cx="10617200" cy="959485"/>
          </a:xfrm>
          <a:prstGeom prst="rect">
            <a:avLst/>
          </a:prstGeom>
        </p:spPr>
        <p:txBody>
          <a:bodyPr vert="horz" wrap="square" lIns="0" tIns="15875" rIns="0" bIns="0" rtlCol="0">
            <a:spAutoFit/>
          </a:bodyPr>
          <a:lstStyle/>
          <a:p>
            <a:pPr marL="12700">
              <a:lnSpc>
                <a:spcPct val="100000"/>
              </a:lnSpc>
              <a:spcBef>
                <a:spcPts val="125"/>
              </a:spcBef>
            </a:pPr>
            <a:r>
              <a:rPr sz="6100" spc="-10" dirty="0">
                <a:solidFill>
                  <a:srgbClr val="18E8B1"/>
                </a:solidFill>
                <a:hlinkClick r:id="rId3"/>
              </a:rPr>
              <a:t>Seriousillnessmessaging.org</a:t>
            </a:r>
            <a:endParaRPr sz="6100" dirty="0"/>
          </a:p>
        </p:txBody>
      </p:sp>
      <p:pic>
        <p:nvPicPr>
          <p:cNvPr id="6" name="object 6"/>
          <p:cNvPicPr/>
          <p:nvPr/>
        </p:nvPicPr>
        <p:blipFill>
          <a:blip r:embed="rId4" cstate="print"/>
          <a:stretch>
            <a:fillRect/>
          </a:stretch>
        </p:blipFill>
        <p:spPr>
          <a:xfrm>
            <a:off x="8233493" y="3044949"/>
            <a:ext cx="3158101" cy="3813050"/>
          </a:xfrm>
          <a:prstGeom prst="rect">
            <a:avLst/>
          </a:prstGeom>
        </p:spPr>
      </p:pic>
      <p:pic>
        <p:nvPicPr>
          <p:cNvPr id="7" name="Picture 6" descr="A qr code on a white surface&#10;&#10;AI-generated content may be incorrect.">
            <a:extLst>
              <a:ext uri="{FF2B5EF4-FFF2-40B4-BE49-F238E27FC236}">
                <a16:creationId xmlns:a16="http://schemas.microsoft.com/office/drawing/2014/main" id="{C6BBD0F6-E345-FCA7-CE11-BDDEC3764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2453442"/>
            <a:ext cx="5594733" cy="440455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p16">
            <a:extLst>
              <a:ext uri="{FF2B5EF4-FFF2-40B4-BE49-F238E27FC236}">
                <a16:creationId xmlns:a16="http://schemas.microsoft.com/office/drawing/2014/main" id="{20476EA2-D692-CB29-9076-9E9697F4C4B6}"/>
              </a:ext>
            </a:extLst>
          </p:cNvPr>
          <p:cNvSpPr txBox="1"/>
          <p:nvPr/>
        </p:nvSpPr>
        <p:spPr>
          <a:xfrm>
            <a:off x="586561" y="911218"/>
            <a:ext cx="7429679" cy="677078"/>
          </a:xfrm>
          <a:prstGeom prst="rect">
            <a:avLst/>
          </a:prstGeom>
          <a:noFill/>
          <a:ln>
            <a:noFill/>
          </a:ln>
        </p:spPr>
        <p:txBody>
          <a:bodyPr spcFirstLastPara="1" wrap="square" lIns="91425" tIns="91425" rIns="91425" bIns="91425" anchor="t" anchorCtr="0">
            <a:spAutoFit/>
          </a:bodyPr>
          <a:lstStyle/>
          <a:p>
            <a:pPr marL="0" lvl="0" indent="0" algn="l" rtl="0">
              <a:lnSpc>
                <a:spcPct val="100300"/>
              </a:lnSpc>
              <a:spcBef>
                <a:spcPts val="0"/>
              </a:spcBef>
              <a:spcAft>
                <a:spcPts val="0"/>
              </a:spcAft>
              <a:buNone/>
            </a:pPr>
            <a:r>
              <a:rPr lang="en-US" sz="3200" b="1" i="0" u="none" strike="noStrike" dirty="0">
                <a:solidFill>
                  <a:srgbClr val="000000"/>
                </a:solidFill>
                <a:effectLst/>
                <a:latin typeface="Aptos Display" panose="020B0004020202020204" pitchFamily="34" charset="0"/>
              </a:rPr>
              <a:t>Role of a SNP?</a:t>
            </a:r>
            <a:r>
              <a:rPr lang="en-US" sz="1800" b="0" i="0" dirty="0">
                <a:solidFill>
                  <a:srgbClr val="000000"/>
                </a:solidFill>
                <a:effectLst/>
                <a:latin typeface="Aptos Display" panose="020B0004020202020204" pitchFamily="34" charset="0"/>
              </a:rPr>
              <a:t>​</a:t>
            </a:r>
            <a:endParaRPr sz="100" b="1" dirty="0">
              <a:solidFill>
                <a:schemeClr val="bg2"/>
              </a:solidFill>
            </a:endParaRPr>
          </a:p>
        </p:txBody>
      </p:sp>
      <p:sp>
        <p:nvSpPr>
          <p:cNvPr id="4" name="TextBox 3">
            <a:extLst>
              <a:ext uri="{FF2B5EF4-FFF2-40B4-BE49-F238E27FC236}">
                <a16:creationId xmlns:a16="http://schemas.microsoft.com/office/drawing/2014/main" id="{54CC1D5C-3770-C338-B881-C870E050FBE1}"/>
              </a:ext>
            </a:extLst>
          </p:cNvPr>
          <p:cNvSpPr txBox="1"/>
          <p:nvPr/>
        </p:nvSpPr>
        <p:spPr>
          <a:xfrm>
            <a:off x="266521" y="1740709"/>
            <a:ext cx="7619999" cy="2308324"/>
          </a:xfrm>
          <a:prstGeom prst="rect">
            <a:avLst/>
          </a:prstGeom>
          <a:noFill/>
        </p:spPr>
        <p:txBody>
          <a:bodyPr wrap="square">
            <a:spAutoFit/>
          </a:bodyPr>
          <a:lstStyle/>
          <a:p>
            <a:pPr algn="l" rtl="0" fontAlgn="base">
              <a:buFont typeface="Arial" panose="020B0604020202020204" pitchFamily="34" charset="0"/>
              <a:buChar char="•"/>
            </a:pPr>
            <a:r>
              <a:rPr lang="en-US" sz="2400" b="0" i="0" u="none" strike="noStrike" dirty="0">
                <a:solidFill>
                  <a:srgbClr val="000000"/>
                </a:solidFill>
                <a:effectLst/>
              </a:rPr>
              <a:t>Member education/ access to information mail, website</a:t>
            </a:r>
            <a:r>
              <a:rPr lang="en-US" sz="2400" b="0" i="0" dirty="0">
                <a:solidFill>
                  <a:srgbClr val="000000"/>
                </a:solidFill>
                <a:effectLst/>
              </a:rPr>
              <a:t>​</a:t>
            </a:r>
          </a:p>
          <a:p>
            <a:pPr algn="l" rtl="0" fontAlgn="base">
              <a:buFont typeface="Arial" panose="020B0604020202020204" pitchFamily="34" charset="0"/>
              <a:buChar char="•"/>
            </a:pPr>
            <a:r>
              <a:rPr lang="en-US" sz="2400" b="0" i="0" u="none" strike="noStrike" dirty="0">
                <a:solidFill>
                  <a:srgbClr val="000000"/>
                </a:solidFill>
                <a:effectLst/>
              </a:rPr>
              <a:t>Network / Contracting- Incenting the work </a:t>
            </a:r>
            <a:r>
              <a:rPr lang="en-US" sz="2400" b="0" i="0" dirty="0">
                <a:solidFill>
                  <a:srgbClr val="000000"/>
                </a:solidFill>
                <a:effectLst/>
              </a:rPr>
              <a:t>​</a:t>
            </a:r>
          </a:p>
          <a:p>
            <a:pPr algn="l" rtl="0" fontAlgn="base">
              <a:buFont typeface="Arial" panose="020B0604020202020204" pitchFamily="34" charset="0"/>
              <a:buChar char="•"/>
            </a:pPr>
            <a:r>
              <a:rPr lang="en-US" sz="2400" b="0" i="0" u="none" strike="noStrike" dirty="0">
                <a:solidFill>
                  <a:srgbClr val="000000"/>
                </a:solidFill>
                <a:effectLst/>
              </a:rPr>
              <a:t>Measurement/ Reporting </a:t>
            </a:r>
            <a:r>
              <a:rPr lang="en-US" sz="2400" b="0" i="0" dirty="0">
                <a:solidFill>
                  <a:srgbClr val="000000"/>
                </a:solidFill>
                <a:effectLst/>
              </a:rPr>
              <a:t>​</a:t>
            </a:r>
          </a:p>
          <a:p>
            <a:pPr algn="l" rtl="0" fontAlgn="base">
              <a:buFont typeface="Arial" panose="020B0604020202020204" pitchFamily="34" charset="0"/>
              <a:buChar char="•"/>
            </a:pPr>
            <a:r>
              <a:rPr lang="en-US" sz="2400" b="0" i="0" u="none" strike="noStrike" dirty="0">
                <a:solidFill>
                  <a:srgbClr val="000000"/>
                </a:solidFill>
                <a:effectLst/>
              </a:rPr>
              <a:t>Care coordination – Assisting Members</a:t>
            </a:r>
            <a:r>
              <a:rPr lang="en-US" sz="2400" b="0" i="0" dirty="0">
                <a:solidFill>
                  <a:srgbClr val="000000"/>
                </a:solidFill>
                <a:effectLst/>
              </a:rPr>
              <a:t>​</a:t>
            </a:r>
          </a:p>
          <a:p>
            <a:pPr algn="l" rtl="0" fontAlgn="base">
              <a:buFont typeface="Arial" panose="020B0604020202020204" pitchFamily="34" charset="0"/>
              <a:buChar char="•"/>
            </a:pPr>
            <a:r>
              <a:rPr lang="en-US" sz="2400" b="0" i="0" u="none" strike="noStrike" dirty="0">
                <a:solidFill>
                  <a:srgbClr val="000000"/>
                </a:solidFill>
                <a:effectLst/>
              </a:rPr>
              <a:t>Vended solutions </a:t>
            </a:r>
            <a:r>
              <a:rPr lang="en-US" sz="2400" b="0" i="0" dirty="0">
                <a:solidFill>
                  <a:srgbClr val="000000"/>
                </a:solidFill>
                <a:effectLst/>
              </a:rPr>
              <a:t>​</a:t>
            </a:r>
          </a:p>
        </p:txBody>
      </p:sp>
    </p:spTree>
    <p:extLst>
      <p:ext uri="{BB962C8B-B14F-4D97-AF65-F5344CB8AC3E}">
        <p14:creationId xmlns:p14="http://schemas.microsoft.com/office/powerpoint/2010/main" val="2181426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C0566-D603-82CC-7FDC-D4CF34FABA6D}"/>
              </a:ext>
            </a:extLst>
          </p:cNvPr>
          <p:cNvSpPr>
            <a:spLocks noGrp="1"/>
          </p:cNvSpPr>
          <p:nvPr>
            <p:ph type="ctrTitle"/>
          </p:nvPr>
        </p:nvSpPr>
        <p:spPr/>
        <p:txBody>
          <a:bodyPr/>
          <a:lstStyle/>
          <a:p>
            <a:r>
              <a:rPr lang="en-US" dirty="0"/>
              <a:t>Advance Care Planning Ecosystems</a:t>
            </a:r>
          </a:p>
        </p:txBody>
      </p:sp>
      <p:sp>
        <p:nvSpPr>
          <p:cNvPr id="3" name="Subtitle 2">
            <a:extLst>
              <a:ext uri="{FF2B5EF4-FFF2-40B4-BE49-F238E27FC236}">
                <a16:creationId xmlns:a16="http://schemas.microsoft.com/office/drawing/2014/main" id="{EF12D697-6DF1-F336-5884-5A8A3BFE229C}"/>
              </a:ext>
            </a:extLst>
          </p:cNvPr>
          <p:cNvSpPr>
            <a:spLocks noGrp="1"/>
          </p:cNvSpPr>
          <p:nvPr>
            <p:ph type="subTitle" idx="1"/>
          </p:nvPr>
        </p:nvSpPr>
        <p:spPr/>
        <p:txBody>
          <a:bodyPr/>
          <a:lstStyle/>
          <a:p>
            <a:r>
              <a:rPr lang="en-US" dirty="0"/>
              <a:t>Disrupting Inefficient Cycles of Care </a:t>
            </a:r>
          </a:p>
        </p:txBody>
      </p:sp>
    </p:spTree>
    <p:extLst>
      <p:ext uri="{BB962C8B-B14F-4D97-AF65-F5344CB8AC3E}">
        <p14:creationId xmlns:p14="http://schemas.microsoft.com/office/powerpoint/2010/main" val="2576353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8673C-5ECC-6C21-9924-239AC019AA4B}"/>
              </a:ext>
            </a:extLst>
          </p:cNvPr>
          <p:cNvSpPr>
            <a:spLocks noGrp="1"/>
          </p:cNvSpPr>
          <p:nvPr>
            <p:ph type="title"/>
          </p:nvPr>
        </p:nvSpPr>
        <p:spPr/>
        <p:txBody>
          <a:bodyPr/>
          <a:lstStyle/>
          <a:p>
            <a:r>
              <a:rPr lang="en-US" dirty="0"/>
              <a:t>MyDirectives At-a-Glance</a:t>
            </a:r>
          </a:p>
        </p:txBody>
      </p:sp>
      <p:sp>
        <p:nvSpPr>
          <p:cNvPr id="3" name="Footer Placeholder 2">
            <a:extLst>
              <a:ext uri="{FF2B5EF4-FFF2-40B4-BE49-F238E27FC236}">
                <a16:creationId xmlns:a16="http://schemas.microsoft.com/office/drawing/2014/main" id="{512C35B2-7CD8-4F10-0002-00488C03D9E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8C8C8C"/>
                </a:solidFill>
                <a:effectLst/>
                <a:uLnTx/>
                <a:uFillTx/>
                <a:latin typeface="Open Sans"/>
                <a:ea typeface="+mn-ea"/>
                <a:cs typeface="+mn-cs"/>
              </a:rPr>
              <a:t>© 2025 MyDirectives | Proprietary and Confidential | All Rights Reserved</a:t>
            </a:r>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sp>
        <p:nvSpPr>
          <p:cNvPr id="4" name="Slide Number Placeholder 3">
            <a:extLst>
              <a:ext uri="{FF2B5EF4-FFF2-40B4-BE49-F238E27FC236}">
                <a16:creationId xmlns:a16="http://schemas.microsoft.com/office/drawing/2014/main" id="{C8B454A0-93AC-CB1E-75AA-47D4572DC0E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24591F-4E7B-4C90-BBBB-B8C63EE7D530}" type="slidenum">
              <a:rPr kumimoji="0" lang="en-US" sz="1050" b="0" i="0" u="none" strike="noStrike" kern="1200" cap="none" spc="0" normalizeH="0" baseline="0" noProof="0" smtClean="0">
                <a:ln>
                  <a:noFill/>
                </a:ln>
                <a:solidFill>
                  <a:srgbClr val="8C8C8C"/>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cxnSp>
        <p:nvCxnSpPr>
          <p:cNvPr id="8" name="Straight Connector 7">
            <a:extLst>
              <a:ext uri="{FF2B5EF4-FFF2-40B4-BE49-F238E27FC236}">
                <a16:creationId xmlns:a16="http://schemas.microsoft.com/office/drawing/2014/main" id="{350FD675-CB47-46F0-15CB-952AB9B156CC}"/>
              </a:ext>
            </a:extLst>
          </p:cNvPr>
          <p:cNvCxnSpPr>
            <a:cxnSpLocks/>
          </p:cNvCxnSpPr>
          <p:nvPr/>
        </p:nvCxnSpPr>
        <p:spPr>
          <a:xfrm>
            <a:off x="498737" y="3744017"/>
            <a:ext cx="11271922"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2EC9FAE-2F9D-810E-3B8C-83B30E3AA371}"/>
              </a:ext>
            </a:extLst>
          </p:cNvPr>
          <p:cNvGrpSpPr/>
          <p:nvPr/>
        </p:nvGrpSpPr>
        <p:grpSpPr>
          <a:xfrm>
            <a:off x="2782380" y="1432929"/>
            <a:ext cx="3479416" cy="2001774"/>
            <a:chOff x="2782380" y="1432929"/>
            <a:chExt cx="3479416" cy="2001774"/>
          </a:xfrm>
        </p:grpSpPr>
        <p:pic>
          <p:nvPicPr>
            <p:cNvPr id="10" name="Picture 4" descr="Texas DNR Medical Alert Stainless Necklace 24 - 30 In-ON5764C">
              <a:extLst>
                <a:ext uri="{FF2B5EF4-FFF2-40B4-BE49-F238E27FC236}">
                  <a16:creationId xmlns:a16="http://schemas.microsoft.com/office/drawing/2014/main" id="{D21AB69E-63FE-D8F6-95C6-D304C5652CC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19828" y="1641102"/>
              <a:ext cx="2246991" cy="13793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B10C58E-3C3C-160A-9E8F-86EAB985C8C1}"/>
                </a:ext>
              </a:extLst>
            </p:cNvPr>
            <p:cNvSpPr txBox="1"/>
            <p:nvPr/>
          </p:nvSpPr>
          <p:spPr>
            <a:xfrm>
              <a:off x="2869852" y="1432929"/>
              <a:ext cx="124906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F4147"/>
                  </a:solidFill>
                  <a:effectLst/>
                  <a:uLnTx/>
                  <a:uFillTx/>
                  <a:latin typeface="Open Sans"/>
                  <a:ea typeface="+mn-ea"/>
                  <a:cs typeface="+mn-cs"/>
                </a:rPr>
                <a:t>Focused,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F4147"/>
                  </a:solidFill>
                  <a:effectLst/>
                  <a:uLnTx/>
                  <a:uFillTx/>
                  <a:latin typeface="Open Sans"/>
                  <a:ea typeface="+mn-ea"/>
                  <a:cs typeface="+mn-cs"/>
                </a:rPr>
                <a:t>Flexible</a:t>
              </a:r>
            </a:p>
          </p:txBody>
        </p:sp>
        <p:cxnSp>
          <p:nvCxnSpPr>
            <p:cNvPr id="12" name="Straight Connector 11">
              <a:extLst>
                <a:ext uri="{FF2B5EF4-FFF2-40B4-BE49-F238E27FC236}">
                  <a16:creationId xmlns:a16="http://schemas.microsoft.com/office/drawing/2014/main" id="{A443777A-2479-3C98-EC35-6692E3952091}"/>
                </a:ext>
              </a:extLst>
            </p:cNvPr>
            <p:cNvCxnSpPr>
              <a:cxnSpLocks/>
            </p:cNvCxnSpPr>
            <p:nvPr/>
          </p:nvCxnSpPr>
          <p:spPr>
            <a:xfrm flipV="1">
              <a:off x="2782380" y="1466094"/>
              <a:ext cx="0" cy="188670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26F69F5-C9CE-FE8C-28E3-4DE94119133D}"/>
                </a:ext>
              </a:extLst>
            </p:cNvPr>
            <p:cNvSpPr txBox="1"/>
            <p:nvPr/>
          </p:nvSpPr>
          <p:spPr>
            <a:xfrm>
              <a:off x="4798122" y="1478624"/>
              <a:ext cx="1463674" cy="116955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a:ea typeface="+mn-ea"/>
                  <a:cs typeface="+mn-cs"/>
                </a:rPr>
                <a:t>Centered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a:ea typeface="+mn-ea"/>
                  <a:cs typeface="+mn-cs"/>
                </a:rPr>
                <a:t>100% 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a:ea typeface="+mn-ea"/>
                  <a:cs typeface="+mn-cs"/>
                </a:rPr>
                <a:t>Advance </a:t>
              </a:r>
              <a:br>
                <a:rPr kumimoji="0" lang="en-US" sz="1400" b="1" i="0" u="none" strike="noStrike" kern="1200" cap="none" spc="0" normalizeH="0" baseline="0" noProof="0" dirty="0">
                  <a:ln>
                    <a:noFill/>
                  </a:ln>
                  <a:solidFill>
                    <a:prstClr val="black"/>
                  </a:solidFill>
                  <a:effectLst/>
                  <a:uLnTx/>
                  <a:uFillTx/>
                  <a:latin typeface="Open Sans"/>
                  <a:ea typeface="+mn-ea"/>
                  <a:cs typeface="+mn-cs"/>
                </a:rPr>
              </a:br>
              <a:r>
                <a:rPr kumimoji="0" lang="en-US" sz="1400" b="1" i="0" u="none" strike="noStrike" kern="1200" cap="none" spc="0" normalizeH="0" baseline="0" noProof="0" dirty="0">
                  <a:ln>
                    <a:noFill/>
                  </a:ln>
                  <a:solidFill>
                    <a:prstClr val="black"/>
                  </a:solidFill>
                  <a:effectLst/>
                  <a:uLnTx/>
                  <a:uFillTx/>
                  <a:latin typeface="Open Sans"/>
                  <a:ea typeface="+mn-ea"/>
                  <a:cs typeface="+mn-cs"/>
                </a:rPr>
                <a:t>Care </a:t>
              </a:r>
              <a:br>
                <a:rPr kumimoji="0" lang="en-US" sz="1400" b="1" i="0" u="none" strike="noStrike" kern="1200" cap="none" spc="0" normalizeH="0" baseline="0" noProof="0" dirty="0">
                  <a:ln>
                    <a:noFill/>
                  </a:ln>
                  <a:solidFill>
                    <a:prstClr val="black"/>
                  </a:solidFill>
                  <a:effectLst/>
                  <a:uLnTx/>
                  <a:uFillTx/>
                  <a:latin typeface="Open Sans"/>
                  <a:ea typeface="+mn-ea"/>
                  <a:cs typeface="+mn-cs"/>
                </a:rPr>
              </a:br>
              <a:r>
                <a:rPr kumimoji="0" lang="en-US" sz="1400" b="1" i="0" u="none" strike="noStrike" kern="1200" cap="none" spc="0" normalizeH="0" baseline="0" noProof="0" dirty="0">
                  <a:ln>
                    <a:noFill/>
                  </a:ln>
                  <a:solidFill>
                    <a:prstClr val="black"/>
                  </a:solidFill>
                  <a:effectLst/>
                  <a:uLnTx/>
                  <a:uFillTx/>
                  <a:latin typeface="Open Sans"/>
                  <a:ea typeface="+mn-ea"/>
                  <a:cs typeface="+mn-cs"/>
                </a:rPr>
                <a:t>Planning</a:t>
              </a:r>
            </a:p>
          </p:txBody>
        </p:sp>
        <p:sp>
          <p:nvSpPr>
            <p:cNvPr id="14" name="TextBox 13">
              <a:extLst>
                <a:ext uri="{FF2B5EF4-FFF2-40B4-BE49-F238E27FC236}">
                  <a16:creationId xmlns:a16="http://schemas.microsoft.com/office/drawing/2014/main" id="{FF5ECFB2-97E6-1377-CE83-72D53F56A4A9}"/>
                </a:ext>
              </a:extLst>
            </p:cNvPr>
            <p:cNvSpPr txBox="1"/>
            <p:nvPr/>
          </p:nvSpPr>
          <p:spPr>
            <a:xfrm>
              <a:off x="2851911" y="2265152"/>
              <a:ext cx="321900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a:ea typeface="+mn-ea"/>
                  <a:cs typeface="+mn-cs"/>
                </a:rPr>
                <a:t>Flexible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a:ea typeface="+mn-ea"/>
                  <a:cs typeface="+mn-cs"/>
                </a:rPr>
                <a:t>accommodate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Open Sans"/>
                  <a:ea typeface="+mn-ea"/>
                  <a:cs typeface="+mn-cs"/>
                </a:rPr>
                <a:t>state-level </a:t>
              </a:r>
              <a:br>
                <a:rPr kumimoji="0" lang="en-US" sz="1400" b="1" i="0" u="none" strike="noStrike" kern="1200" cap="none" spc="0" normalizeH="0" baseline="0" noProof="0" dirty="0">
                  <a:ln>
                    <a:noFill/>
                  </a:ln>
                  <a:solidFill>
                    <a:prstClr val="black"/>
                  </a:solidFill>
                  <a:effectLst/>
                  <a:uLnTx/>
                  <a:uFillTx/>
                  <a:latin typeface="Open Sans"/>
                  <a:ea typeface="+mn-ea"/>
                  <a:cs typeface="+mn-cs"/>
                </a:rPr>
              </a:br>
              <a:r>
                <a:rPr kumimoji="0" lang="en-US" sz="1400" b="1" i="0" u="none" strike="noStrike" kern="1200" cap="none" spc="0" normalizeH="0" baseline="0" noProof="0" dirty="0">
                  <a:ln>
                    <a:noFill/>
                  </a:ln>
                  <a:solidFill>
                    <a:prstClr val="black"/>
                  </a:solidFill>
                  <a:effectLst/>
                  <a:uLnTx/>
                  <a:uFillTx/>
                  <a:latin typeface="Open Sans"/>
                  <a:ea typeface="+mn-ea"/>
                  <a:cs typeface="+mn-cs"/>
                </a:rPr>
                <a:t>PMOs and Mental Health Advance Directives (MHADs)</a:t>
              </a:r>
            </a:p>
          </p:txBody>
        </p:sp>
      </p:grpSp>
      <p:grpSp>
        <p:nvGrpSpPr>
          <p:cNvPr id="15" name="Group 14">
            <a:extLst>
              <a:ext uri="{FF2B5EF4-FFF2-40B4-BE49-F238E27FC236}">
                <a16:creationId xmlns:a16="http://schemas.microsoft.com/office/drawing/2014/main" id="{C1DF313F-094E-436B-B45D-5E4C7FD0776A}"/>
              </a:ext>
            </a:extLst>
          </p:cNvPr>
          <p:cNvGrpSpPr/>
          <p:nvPr/>
        </p:nvGrpSpPr>
        <p:grpSpPr>
          <a:xfrm>
            <a:off x="6244398" y="1432929"/>
            <a:ext cx="2344344" cy="1959771"/>
            <a:chOff x="6244398" y="1432929"/>
            <a:chExt cx="2344344" cy="1959771"/>
          </a:xfrm>
        </p:grpSpPr>
        <p:cxnSp>
          <p:nvCxnSpPr>
            <p:cNvPr id="16" name="Straight Connector 15">
              <a:extLst>
                <a:ext uri="{FF2B5EF4-FFF2-40B4-BE49-F238E27FC236}">
                  <a16:creationId xmlns:a16="http://schemas.microsoft.com/office/drawing/2014/main" id="{AEDAF0F1-D8EB-DE0A-EE36-DAB32A70B68A}"/>
                </a:ext>
              </a:extLst>
            </p:cNvPr>
            <p:cNvCxnSpPr>
              <a:cxnSpLocks/>
            </p:cNvCxnSpPr>
            <p:nvPr/>
          </p:nvCxnSpPr>
          <p:spPr>
            <a:xfrm flipV="1">
              <a:off x="6244398" y="1466094"/>
              <a:ext cx="0" cy="188670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A485847-0A22-4277-900E-5C3C74E164B8}"/>
                </a:ext>
              </a:extLst>
            </p:cNvPr>
            <p:cNvSpPr txBox="1"/>
            <p:nvPr/>
          </p:nvSpPr>
          <p:spPr>
            <a:xfrm>
              <a:off x="6371393" y="1432929"/>
              <a:ext cx="18199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5627B"/>
                  </a:solidFill>
                  <a:effectLst/>
                  <a:uLnTx/>
                  <a:uFillTx/>
                  <a:latin typeface="Open Sans"/>
                  <a:ea typeface="+mn-ea"/>
                  <a:cs typeface="+mn-cs"/>
                </a:rPr>
                <a:t>Gold Standard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5627B"/>
                  </a:solidFill>
                  <a:effectLst/>
                  <a:uLnTx/>
                  <a:uFillTx/>
                  <a:latin typeface="Open Sans"/>
                  <a:ea typeface="+mn-ea"/>
                  <a:cs typeface="+mn-cs"/>
                </a:rPr>
                <a:t>Partners</a:t>
              </a:r>
            </a:p>
          </p:txBody>
        </p:sp>
        <p:pic>
          <p:nvPicPr>
            <p:cNvPr id="18" name="Picture 17">
              <a:extLst>
                <a:ext uri="{FF2B5EF4-FFF2-40B4-BE49-F238E27FC236}">
                  <a16:creationId xmlns:a16="http://schemas.microsoft.com/office/drawing/2014/main" id="{2C61DAC8-0F5E-6FC3-8E7E-7E292F8358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34218" y="2714124"/>
              <a:ext cx="1254524" cy="678576"/>
            </a:xfrm>
            <a:prstGeom prst="rect">
              <a:avLst/>
            </a:prstGeom>
          </p:spPr>
        </p:pic>
        <p:pic>
          <p:nvPicPr>
            <p:cNvPr id="19" name="Picture 18" descr="A blue text on a black background&#10;&#10;Description automatically generated">
              <a:extLst>
                <a:ext uri="{FF2B5EF4-FFF2-40B4-BE49-F238E27FC236}">
                  <a16:creationId xmlns:a16="http://schemas.microsoft.com/office/drawing/2014/main" id="{7DFB003A-DC69-1091-A42C-97921557CB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8771" y="2162319"/>
              <a:ext cx="1289364" cy="457381"/>
            </a:xfrm>
            <a:prstGeom prst="rect">
              <a:avLst/>
            </a:prstGeom>
          </p:spPr>
        </p:pic>
      </p:grpSp>
      <p:grpSp>
        <p:nvGrpSpPr>
          <p:cNvPr id="20" name="Group 19">
            <a:extLst>
              <a:ext uri="{FF2B5EF4-FFF2-40B4-BE49-F238E27FC236}">
                <a16:creationId xmlns:a16="http://schemas.microsoft.com/office/drawing/2014/main" id="{6ED4DBE0-C1F3-C2E8-750F-AD36A1D4244C}"/>
              </a:ext>
            </a:extLst>
          </p:cNvPr>
          <p:cNvGrpSpPr/>
          <p:nvPr/>
        </p:nvGrpSpPr>
        <p:grpSpPr>
          <a:xfrm>
            <a:off x="8737117" y="1466094"/>
            <a:ext cx="3174957" cy="2010784"/>
            <a:chOff x="8737117" y="1466094"/>
            <a:chExt cx="3174957" cy="2010784"/>
          </a:xfrm>
        </p:grpSpPr>
        <p:cxnSp>
          <p:nvCxnSpPr>
            <p:cNvPr id="21" name="Straight Connector 20">
              <a:extLst>
                <a:ext uri="{FF2B5EF4-FFF2-40B4-BE49-F238E27FC236}">
                  <a16:creationId xmlns:a16="http://schemas.microsoft.com/office/drawing/2014/main" id="{19402002-F3AB-94C6-C82E-28ACD280309E}"/>
                </a:ext>
              </a:extLst>
            </p:cNvPr>
            <p:cNvCxnSpPr>
              <a:cxnSpLocks/>
            </p:cNvCxnSpPr>
            <p:nvPr/>
          </p:nvCxnSpPr>
          <p:spPr>
            <a:xfrm flipV="1">
              <a:off x="8737117" y="1466094"/>
              <a:ext cx="0" cy="188670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98639FA-24BE-1891-4D70-DA9C170DA7FF}"/>
                </a:ext>
              </a:extLst>
            </p:cNvPr>
            <p:cNvSpPr txBox="1"/>
            <p:nvPr/>
          </p:nvSpPr>
          <p:spPr>
            <a:xfrm>
              <a:off x="8922529" y="1482019"/>
              <a:ext cx="194636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868"/>
                  </a:solidFill>
                  <a:effectLst/>
                  <a:uLnTx/>
                  <a:uFillTx/>
                  <a:latin typeface="Open Sans"/>
                  <a:ea typeface="+mn-ea"/>
                  <a:cs typeface="+mn-cs"/>
                </a:rPr>
                <a:t>National Reach</a:t>
              </a:r>
            </a:p>
          </p:txBody>
        </p:sp>
        <p:pic>
          <p:nvPicPr>
            <p:cNvPr id="23" name="Picture 22">
              <a:extLst>
                <a:ext uri="{FF2B5EF4-FFF2-40B4-BE49-F238E27FC236}">
                  <a16:creationId xmlns:a16="http://schemas.microsoft.com/office/drawing/2014/main" id="{5464A120-EB23-9D18-A8D1-71BF0032F6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65335" y="1926621"/>
              <a:ext cx="1728320" cy="1100266"/>
            </a:xfrm>
            <a:prstGeom prst="rect">
              <a:avLst/>
            </a:prstGeom>
          </p:spPr>
        </p:pic>
        <p:sp>
          <p:nvSpPr>
            <p:cNvPr id="24" name="TextBox 23">
              <a:extLst>
                <a:ext uri="{FF2B5EF4-FFF2-40B4-BE49-F238E27FC236}">
                  <a16:creationId xmlns:a16="http://schemas.microsoft.com/office/drawing/2014/main" id="{AEBCD1C5-443E-4C61-3BCB-CAD3C22B1889}"/>
                </a:ext>
              </a:extLst>
            </p:cNvPr>
            <p:cNvSpPr txBox="1"/>
            <p:nvPr/>
          </p:nvSpPr>
          <p:spPr>
            <a:xfrm>
              <a:off x="10547598" y="2892103"/>
              <a:ext cx="136447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Open Sans"/>
                  <a:ea typeface="+mn-ea"/>
                  <a:cs typeface="+mn-cs"/>
                </a:rPr>
                <a:t>Users in 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Open Sans"/>
                  <a:ea typeface="+mn-ea"/>
                  <a:cs typeface="+mn-cs"/>
                </a:rPr>
                <a:t>50 states</a:t>
              </a:r>
            </a:p>
          </p:txBody>
        </p:sp>
      </p:grpSp>
      <p:pic>
        <p:nvPicPr>
          <p:cNvPr id="26" name="Picture 10">
            <a:extLst>
              <a:ext uri="{FF2B5EF4-FFF2-40B4-BE49-F238E27FC236}">
                <a16:creationId xmlns:a16="http://schemas.microsoft.com/office/drawing/2014/main" id="{034AA831-7DB7-3E3A-F419-AD4C0127C56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99244" y="5499277"/>
            <a:ext cx="1355241" cy="35501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70F26CC-0639-51EB-A9BC-A64F14A67A9A}"/>
              </a:ext>
            </a:extLst>
          </p:cNvPr>
          <p:cNvSpPr txBox="1"/>
          <p:nvPr/>
        </p:nvSpPr>
        <p:spPr>
          <a:xfrm>
            <a:off x="1083807" y="3927419"/>
            <a:ext cx="201388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83C86"/>
                </a:solidFill>
                <a:effectLst/>
                <a:uLnTx/>
                <a:uFillTx/>
                <a:latin typeface="Open Sans"/>
                <a:ea typeface="+mn-ea"/>
                <a:cs typeface="+mn-cs"/>
              </a:rPr>
              <a:t>Premier Clients</a:t>
            </a:r>
          </a:p>
        </p:txBody>
      </p:sp>
      <p:pic>
        <p:nvPicPr>
          <p:cNvPr id="28" name="Picture 2" descr="UnitedHealthcare Medicare Solutions | Savers Marketing">
            <a:extLst>
              <a:ext uri="{FF2B5EF4-FFF2-40B4-BE49-F238E27FC236}">
                <a16:creationId xmlns:a16="http://schemas.microsoft.com/office/drawing/2014/main" id="{BCEE5082-2E47-76A2-4971-FC4958B9F2B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34999" y="4294832"/>
            <a:ext cx="1340536" cy="48835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umana logo and symbol, meaning, history, PNG">
            <a:extLst>
              <a:ext uri="{FF2B5EF4-FFF2-40B4-BE49-F238E27FC236}">
                <a16:creationId xmlns:a16="http://schemas.microsoft.com/office/drawing/2014/main" id="{8857CAB2-D84B-6676-ECCB-874FD5A27A5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1621" y="4723831"/>
            <a:ext cx="1009194" cy="56767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Devoted Health - HealthMarkets">
            <a:extLst>
              <a:ext uri="{FF2B5EF4-FFF2-40B4-BE49-F238E27FC236}">
                <a16:creationId xmlns:a16="http://schemas.microsoft.com/office/drawing/2014/main" id="{86F3D979-F2BD-1D5C-FA6C-88E019BA3E0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12639" y="6023133"/>
            <a:ext cx="1824993" cy="2273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Elevance Health - JUST Capital">
            <a:extLst>
              <a:ext uri="{FF2B5EF4-FFF2-40B4-BE49-F238E27FC236}">
                <a16:creationId xmlns:a16="http://schemas.microsoft.com/office/drawing/2014/main" id="{D8DC8FAA-E7D1-4270-F144-6BB5097A6AF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94706" y="5871174"/>
            <a:ext cx="1016246" cy="4384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Baylor Scott &amp; White Logo PNG Vector (PDF) Free Download">
            <a:extLst>
              <a:ext uri="{FF2B5EF4-FFF2-40B4-BE49-F238E27FC236}">
                <a16:creationId xmlns:a16="http://schemas.microsoft.com/office/drawing/2014/main" id="{478C87B3-8730-0964-4CAC-E2B6B23ED21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47599" y="5244757"/>
            <a:ext cx="1352964" cy="568244"/>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Connector 35">
            <a:extLst>
              <a:ext uri="{FF2B5EF4-FFF2-40B4-BE49-F238E27FC236}">
                <a16:creationId xmlns:a16="http://schemas.microsoft.com/office/drawing/2014/main" id="{856685DA-C5D3-F7C7-A0E8-639F0EE8D257}"/>
              </a:ext>
            </a:extLst>
          </p:cNvPr>
          <p:cNvCxnSpPr>
            <a:cxnSpLocks/>
          </p:cNvCxnSpPr>
          <p:nvPr/>
        </p:nvCxnSpPr>
        <p:spPr>
          <a:xfrm flipV="1">
            <a:off x="3899896" y="4212928"/>
            <a:ext cx="0" cy="188670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A20B93-5AA3-EA70-0915-E4753D56EA1D}"/>
              </a:ext>
            </a:extLst>
          </p:cNvPr>
          <p:cNvCxnSpPr>
            <a:cxnSpLocks/>
          </p:cNvCxnSpPr>
          <p:nvPr/>
        </p:nvCxnSpPr>
        <p:spPr>
          <a:xfrm flipV="1">
            <a:off x="6708160" y="4189156"/>
            <a:ext cx="0" cy="188670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B57EF87-56B9-042F-A7B5-730B90D0FC82}"/>
              </a:ext>
            </a:extLst>
          </p:cNvPr>
          <p:cNvCxnSpPr>
            <a:cxnSpLocks/>
          </p:cNvCxnSpPr>
          <p:nvPr/>
        </p:nvCxnSpPr>
        <p:spPr>
          <a:xfrm flipV="1">
            <a:off x="9101318" y="4189156"/>
            <a:ext cx="0" cy="1886706"/>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7DB0DA65-60F8-233E-EA47-B0065C6EF05A}"/>
              </a:ext>
            </a:extLst>
          </p:cNvPr>
          <p:cNvGrpSpPr/>
          <p:nvPr/>
        </p:nvGrpSpPr>
        <p:grpSpPr>
          <a:xfrm>
            <a:off x="9103377" y="3951520"/>
            <a:ext cx="2937664" cy="1944045"/>
            <a:chOff x="9103377" y="3951520"/>
            <a:chExt cx="2937664" cy="1944045"/>
          </a:xfrm>
        </p:grpSpPr>
        <p:sp>
          <p:nvSpPr>
            <p:cNvPr id="44" name="TextBox 43">
              <a:extLst>
                <a:ext uri="{FF2B5EF4-FFF2-40B4-BE49-F238E27FC236}">
                  <a16:creationId xmlns:a16="http://schemas.microsoft.com/office/drawing/2014/main" id="{0B8636C7-A4DF-AE3A-F5C7-405B7C56BE8F}"/>
                </a:ext>
              </a:extLst>
            </p:cNvPr>
            <p:cNvSpPr txBox="1"/>
            <p:nvPr/>
          </p:nvSpPr>
          <p:spPr>
            <a:xfrm>
              <a:off x="9392853" y="3951520"/>
              <a:ext cx="2172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C2227"/>
                  </a:solidFill>
                  <a:effectLst/>
                  <a:uLnTx/>
                  <a:uFillTx/>
                  <a:latin typeface="Open Sans"/>
                  <a:ea typeface="+mn-ea"/>
                  <a:cs typeface="+mn-cs"/>
                </a:rPr>
                <a:t>HIT Standards Innovator</a:t>
              </a:r>
            </a:p>
          </p:txBody>
        </p:sp>
        <p:pic>
          <p:nvPicPr>
            <p:cNvPr id="45" name="Picture 26" descr="Regenstrief Institute - Connecting and Innovating for Better Health">
              <a:extLst>
                <a:ext uri="{FF2B5EF4-FFF2-40B4-BE49-F238E27FC236}">
                  <a16:creationId xmlns:a16="http://schemas.microsoft.com/office/drawing/2014/main" id="{1AE60231-0236-35D6-EAF3-2DF0808EA386}"/>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461503" y="4701241"/>
              <a:ext cx="1579538" cy="42252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a:extLst>
                <a:ext uri="{FF2B5EF4-FFF2-40B4-BE49-F238E27FC236}">
                  <a16:creationId xmlns:a16="http://schemas.microsoft.com/office/drawing/2014/main" id="{EE0E91D0-3ADB-7FC9-967E-53D113B751FD}"/>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525705" y="5398104"/>
              <a:ext cx="1272331" cy="42411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Are all FHIR APIs the Same?. An in depth analysis of Microsoft… | by Vivian  Neilley | Medium">
              <a:extLst>
                <a:ext uri="{FF2B5EF4-FFF2-40B4-BE49-F238E27FC236}">
                  <a16:creationId xmlns:a16="http://schemas.microsoft.com/office/drawing/2014/main" id="{E092780F-A529-97E9-293B-C069ED5201F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03377" y="4393252"/>
              <a:ext cx="1337724" cy="7837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4966A883-4E52-EA52-6948-86A094F26B2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363583" y="5312361"/>
              <a:ext cx="948620" cy="583204"/>
            </a:xfrm>
            <a:prstGeom prst="rect">
              <a:avLst/>
            </a:prstGeom>
          </p:spPr>
        </p:pic>
      </p:grpSp>
      <p:grpSp>
        <p:nvGrpSpPr>
          <p:cNvPr id="49" name="Group 48">
            <a:extLst>
              <a:ext uri="{FF2B5EF4-FFF2-40B4-BE49-F238E27FC236}">
                <a16:creationId xmlns:a16="http://schemas.microsoft.com/office/drawing/2014/main" id="{084254B1-B622-4D0C-EA8B-285413CD784C}"/>
              </a:ext>
            </a:extLst>
          </p:cNvPr>
          <p:cNvGrpSpPr/>
          <p:nvPr/>
        </p:nvGrpSpPr>
        <p:grpSpPr>
          <a:xfrm>
            <a:off x="6918070" y="3927419"/>
            <a:ext cx="2004459" cy="2353109"/>
            <a:chOff x="6521830" y="3927419"/>
            <a:chExt cx="2004459" cy="2353109"/>
          </a:xfrm>
        </p:grpSpPr>
        <p:sp>
          <p:nvSpPr>
            <p:cNvPr id="50" name="TextBox 49">
              <a:extLst>
                <a:ext uri="{FF2B5EF4-FFF2-40B4-BE49-F238E27FC236}">
                  <a16:creationId xmlns:a16="http://schemas.microsoft.com/office/drawing/2014/main" id="{B3A1B7B4-BFA4-BC3C-7580-B2F52F0946C2}"/>
                </a:ext>
              </a:extLst>
            </p:cNvPr>
            <p:cNvSpPr txBox="1"/>
            <p:nvPr/>
          </p:nvSpPr>
          <p:spPr>
            <a:xfrm>
              <a:off x="6521830" y="3927419"/>
              <a:ext cx="200445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290"/>
                  </a:solidFill>
                  <a:effectLst/>
                  <a:uLnTx/>
                  <a:uFillTx/>
                  <a:latin typeface="Open Sans"/>
                  <a:ea typeface="+mn-ea"/>
                  <a:cs typeface="+mn-cs"/>
                </a:rPr>
                <a:t>Interoperability</a:t>
              </a:r>
            </a:p>
          </p:txBody>
        </p:sp>
        <p:pic>
          <p:nvPicPr>
            <p:cNvPr id="51" name="Picture 50" descr="A green and blue text on a black background&#10;&#10;Description automatically generated">
              <a:extLst>
                <a:ext uri="{FF2B5EF4-FFF2-40B4-BE49-F238E27FC236}">
                  <a16:creationId xmlns:a16="http://schemas.microsoft.com/office/drawing/2014/main" id="{38CEF7D3-EFDB-F358-D683-B25F121719D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818754" y="4743400"/>
              <a:ext cx="1401820" cy="294316"/>
            </a:xfrm>
            <a:prstGeom prst="rect">
              <a:avLst/>
            </a:prstGeom>
          </p:spPr>
        </p:pic>
        <p:pic>
          <p:nvPicPr>
            <p:cNvPr id="52" name="Picture 51" descr="A blue and black logo&#10;&#10;Description automatically generated">
              <a:extLst>
                <a:ext uri="{FF2B5EF4-FFF2-40B4-BE49-F238E27FC236}">
                  <a16:creationId xmlns:a16="http://schemas.microsoft.com/office/drawing/2014/main" id="{790C43D0-221F-9E83-4F7E-A8E8537A491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818754" y="5123767"/>
              <a:ext cx="1401818" cy="297186"/>
            </a:xfrm>
            <a:prstGeom prst="rect">
              <a:avLst/>
            </a:prstGeom>
          </p:spPr>
        </p:pic>
        <p:pic>
          <p:nvPicPr>
            <p:cNvPr id="53" name="Picture 52">
              <a:extLst>
                <a:ext uri="{FF2B5EF4-FFF2-40B4-BE49-F238E27FC236}">
                  <a16:creationId xmlns:a16="http://schemas.microsoft.com/office/drawing/2014/main" id="{3E19763A-B8AB-DD4C-51AA-18D2FC39A08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585049" y="4426409"/>
              <a:ext cx="1869230" cy="231220"/>
            </a:xfrm>
            <a:prstGeom prst="rect">
              <a:avLst/>
            </a:prstGeom>
          </p:spPr>
        </p:pic>
        <p:pic>
          <p:nvPicPr>
            <p:cNvPr id="54" name="Picture 16">
              <a:extLst>
                <a:ext uri="{FF2B5EF4-FFF2-40B4-BE49-F238E27FC236}">
                  <a16:creationId xmlns:a16="http://schemas.microsoft.com/office/drawing/2014/main" id="{6559890A-D6AA-929B-9CAC-DD256CA7EA7C}"/>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920820" y="5526924"/>
              <a:ext cx="1263734" cy="27661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A red circle with a black background&#10;&#10;Description automatically generated">
              <a:extLst>
                <a:ext uri="{FF2B5EF4-FFF2-40B4-BE49-F238E27FC236}">
                  <a16:creationId xmlns:a16="http://schemas.microsoft.com/office/drawing/2014/main" id="{890D5C9E-D989-31F0-0D01-7002EB295ACA}"/>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047971" y="5908538"/>
              <a:ext cx="931230" cy="371990"/>
            </a:xfrm>
            <a:prstGeom prst="rect">
              <a:avLst/>
            </a:prstGeom>
          </p:spPr>
        </p:pic>
      </p:grpSp>
      <p:grpSp>
        <p:nvGrpSpPr>
          <p:cNvPr id="60" name="Group 59">
            <a:extLst>
              <a:ext uri="{FF2B5EF4-FFF2-40B4-BE49-F238E27FC236}">
                <a16:creationId xmlns:a16="http://schemas.microsoft.com/office/drawing/2014/main" id="{FF418BFD-AA98-5647-24B7-9C00A665F1B1}"/>
              </a:ext>
            </a:extLst>
          </p:cNvPr>
          <p:cNvGrpSpPr/>
          <p:nvPr/>
        </p:nvGrpSpPr>
        <p:grpSpPr>
          <a:xfrm>
            <a:off x="3880417" y="3951521"/>
            <a:ext cx="2834210" cy="2383944"/>
            <a:chOff x="3880417" y="3951521"/>
            <a:chExt cx="2834210" cy="2383944"/>
          </a:xfrm>
        </p:grpSpPr>
        <p:pic>
          <p:nvPicPr>
            <p:cNvPr id="35" name="Picture 6" descr="Vector Illustration Of Healthcare Information Portability And  Accountability Act Stock Illustration - Download Image Now - iStock">
              <a:extLst>
                <a:ext uri="{FF2B5EF4-FFF2-40B4-BE49-F238E27FC236}">
                  <a16:creationId xmlns:a16="http://schemas.microsoft.com/office/drawing/2014/main" id="{14405CD0-88DD-0949-2E40-2D6D0A365504}"/>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5391097" y="5479821"/>
              <a:ext cx="1279383" cy="73794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A4125A5-9EF0-EB8A-E56E-C416E687AF71}"/>
                </a:ext>
              </a:extLst>
            </p:cNvPr>
            <p:cNvSpPr txBox="1"/>
            <p:nvPr/>
          </p:nvSpPr>
          <p:spPr>
            <a:xfrm>
              <a:off x="3880417" y="3951521"/>
              <a:ext cx="28342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4058"/>
                  </a:solidFill>
                  <a:effectLst/>
                  <a:uLnTx/>
                  <a:uFillTx/>
                  <a:latin typeface="Open Sans"/>
                  <a:ea typeface="+mn-ea"/>
                  <a:cs typeface="+mn-cs"/>
                </a:rPr>
                <a:t>Secure National Registry &amp; Repository</a:t>
              </a:r>
            </a:p>
          </p:txBody>
        </p:sp>
        <p:pic>
          <p:nvPicPr>
            <p:cNvPr id="38" name="Picture 37" descr="A red and white sign with white text&#10;&#10;Description automatically generated">
              <a:extLst>
                <a:ext uri="{FF2B5EF4-FFF2-40B4-BE49-F238E27FC236}">
                  <a16:creationId xmlns:a16="http://schemas.microsoft.com/office/drawing/2014/main" id="{B2E5D2A0-0857-ABE3-D73A-BE3D2D04CBE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793943" y="4605871"/>
              <a:ext cx="771945" cy="602975"/>
            </a:xfrm>
            <a:prstGeom prst="rect">
              <a:avLst/>
            </a:prstGeom>
          </p:spPr>
        </p:pic>
        <p:pic>
          <p:nvPicPr>
            <p:cNvPr id="39" name="Picture 28" descr="Medicat Awarded TX-RAMP Level 2 Certification - Medicat">
              <a:extLst>
                <a:ext uri="{FF2B5EF4-FFF2-40B4-BE49-F238E27FC236}">
                  <a16:creationId xmlns:a16="http://schemas.microsoft.com/office/drawing/2014/main" id="{9C438D34-3758-6E66-5739-1DCC7E85F582}"/>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144465" y="5296579"/>
              <a:ext cx="931229" cy="103888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54F2304F-3B76-0A3A-87BC-635C14C7F117}"/>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906436" y="4725587"/>
              <a:ext cx="771945" cy="847719"/>
            </a:xfrm>
            <a:prstGeom prst="rect">
              <a:avLst/>
            </a:prstGeom>
          </p:spPr>
        </p:pic>
      </p:grpSp>
      <p:pic>
        <p:nvPicPr>
          <p:cNvPr id="58" name="Picture 57">
            <a:extLst>
              <a:ext uri="{FF2B5EF4-FFF2-40B4-BE49-F238E27FC236}">
                <a16:creationId xmlns:a16="http://schemas.microsoft.com/office/drawing/2014/main" id="{A9E0F9A2-6C4E-9528-418A-81D58A29DD4E}"/>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512796" y="4294832"/>
            <a:ext cx="1273963" cy="569037"/>
          </a:xfrm>
          <a:prstGeom prst="rect">
            <a:avLst/>
          </a:prstGeom>
        </p:spPr>
      </p:pic>
      <p:pic>
        <p:nvPicPr>
          <p:cNvPr id="1028" name="Picture 4" descr="OHSU Workplace Culture Report Released - KXL">
            <a:extLst>
              <a:ext uri="{FF2B5EF4-FFF2-40B4-BE49-F238E27FC236}">
                <a16:creationId xmlns:a16="http://schemas.microsoft.com/office/drawing/2014/main" id="{CED262EE-C437-9333-C89F-FCF5A4936B72}"/>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992179" y="4725031"/>
            <a:ext cx="1293045" cy="73946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261995FF-60A5-862A-D803-D2681FAC142B}"/>
              </a:ext>
            </a:extLst>
          </p:cNvPr>
          <p:cNvGrpSpPr/>
          <p:nvPr/>
        </p:nvGrpSpPr>
        <p:grpSpPr>
          <a:xfrm>
            <a:off x="486769" y="1467080"/>
            <a:ext cx="2109873" cy="1787924"/>
            <a:chOff x="489670" y="1390332"/>
            <a:chExt cx="2109873" cy="1787924"/>
          </a:xfrm>
        </p:grpSpPr>
        <p:sp>
          <p:nvSpPr>
            <p:cNvPr id="6" name="TextBox 5">
              <a:extLst>
                <a:ext uri="{FF2B5EF4-FFF2-40B4-BE49-F238E27FC236}">
                  <a16:creationId xmlns:a16="http://schemas.microsoft.com/office/drawing/2014/main" id="{844B5F81-3C4F-7630-BF8F-53C37F3C3B3F}"/>
                </a:ext>
              </a:extLst>
            </p:cNvPr>
            <p:cNvSpPr txBox="1"/>
            <p:nvPr/>
          </p:nvSpPr>
          <p:spPr>
            <a:xfrm>
              <a:off x="489670" y="1390332"/>
              <a:ext cx="21098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E8611"/>
                  </a:solidFill>
                  <a:effectLst/>
                  <a:uLnTx/>
                  <a:uFillTx/>
                  <a:latin typeface="Open Sans"/>
                  <a:ea typeface="+mn-ea"/>
                  <a:cs typeface="+mn-cs"/>
                </a:rPr>
                <a:t>Industry Pioneer</a:t>
              </a:r>
            </a:p>
          </p:txBody>
        </p:sp>
        <p:pic>
          <p:nvPicPr>
            <p:cNvPr id="30" name="Picture 29" descr="A blue and gold logo with a red ribbon&#10;&#10;AI-generated content may be incorrect.">
              <a:extLst>
                <a:ext uri="{FF2B5EF4-FFF2-40B4-BE49-F238E27FC236}">
                  <a16:creationId xmlns:a16="http://schemas.microsoft.com/office/drawing/2014/main" id="{5DD6EF81-23C2-9E66-91E8-3ADF32521CE9}"/>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98860" y="1886043"/>
              <a:ext cx="1292213" cy="1292213"/>
            </a:xfrm>
            <a:prstGeom prst="rect">
              <a:avLst/>
            </a:prstGeom>
          </p:spPr>
        </p:pic>
      </p:grpSp>
      <p:pic>
        <p:nvPicPr>
          <p:cNvPr id="7" name="Picture 6">
            <a:extLst>
              <a:ext uri="{FF2B5EF4-FFF2-40B4-BE49-F238E27FC236}">
                <a16:creationId xmlns:a16="http://schemas.microsoft.com/office/drawing/2014/main" id="{0BEC34DB-8644-644E-257B-AEC8EB49884F}"/>
              </a:ext>
            </a:extLst>
          </p:cNvPr>
          <p:cNvPicPr>
            <a:picLocks noChangeAspect="1"/>
          </p:cNvPicPr>
          <p:nvPr/>
        </p:nvPicPr>
        <p:blipFill>
          <a:blip r:embed="rId29"/>
          <a:stretch>
            <a:fillRect/>
          </a:stretch>
        </p:blipFill>
        <p:spPr>
          <a:xfrm>
            <a:off x="4127201" y="4548933"/>
            <a:ext cx="668419" cy="849171"/>
          </a:xfrm>
          <a:prstGeom prst="rect">
            <a:avLst/>
          </a:prstGeom>
        </p:spPr>
      </p:pic>
    </p:spTree>
    <p:extLst>
      <p:ext uri="{BB962C8B-B14F-4D97-AF65-F5344CB8AC3E}">
        <p14:creationId xmlns:p14="http://schemas.microsoft.com/office/powerpoint/2010/main" val="2821678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D555C-F2E9-157B-AF01-5CA5B97E370E}"/>
              </a:ext>
            </a:extLst>
          </p:cNvPr>
          <p:cNvSpPr>
            <a:spLocks noGrp="1"/>
          </p:cNvSpPr>
          <p:nvPr>
            <p:ph type="title"/>
          </p:nvPr>
        </p:nvSpPr>
        <p:spPr/>
        <p:txBody>
          <a:bodyPr/>
          <a:lstStyle/>
          <a:p>
            <a:r>
              <a:rPr lang="en-US" dirty="0"/>
              <a:t>ACP Goals</a:t>
            </a:r>
          </a:p>
        </p:txBody>
      </p:sp>
      <p:sp>
        <p:nvSpPr>
          <p:cNvPr id="3" name="Footer Placeholder 2">
            <a:extLst>
              <a:ext uri="{FF2B5EF4-FFF2-40B4-BE49-F238E27FC236}">
                <a16:creationId xmlns:a16="http://schemas.microsoft.com/office/drawing/2014/main" id="{90BC8813-5F6D-9005-BF70-4FE1D30B40E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8C8C8C"/>
                </a:solidFill>
                <a:effectLst/>
                <a:uLnTx/>
                <a:uFillTx/>
                <a:latin typeface="Open Sans"/>
                <a:ea typeface="+mn-ea"/>
                <a:cs typeface="+mn-cs"/>
              </a:rPr>
              <a:t>© 2025 MyDirectives | Proprietary and Confidential | All Rights Reserved</a:t>
            </a:r>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sp>
        <p:nvSpPr>
          <p:cNvPr id="4" name="Slide Number Placeholder 3">
            <a:extLst>
              <a:ext uri="{FF2B5EF4-FFF2-40B4-BE49-F238E27FC236}">
                <a16:creationId xmlns:a16="http://schemas.microsoft.com/office/drawing/2014/main" id="{1DDEEB6C-1034-934B-BA76-F0B51C81114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24591F-4E7B-4C90-BBBB-B8C63EE7D530}" type="slidenum">
              <a:rPr kumimoji="0" lang="en-US" sz="1050" b="0" i="0" u="none" strike="noStrike" kern="1200" cap="none" spc="0" normalizeH="0" baseline="0" noProof="0" smtClean="0">
                <a:ln>
                  <a:noFill/>
                </a:ln>
                <a:solidFill>
                  <a:srgbClr val="8C8C8C"/>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graphicFrame>
        <p:nvGraphicFramePr>
          <p:cNvPr id="5" name="Content Placeholder 1">
            <a:extLst>
              <a:ext uri="{FF2B5EF4-FFF2-40B4-BE49-F238E27FC236}">
                <a16:creationId xmlns:a16="http://schemas.microsoft.com/office/drawing/2014/main" id="{E777DB71-8637-664B-6F99-ECE868891BD9}"/>
              </a:ext>
            </a:extLst>
          </p:cNvPr>
          <p:cNvGraphicFramePr>
            <a:graphicFrameLocks/>
          </p:cNvGraphicFramePr>
          <p:nvPr/>
        </p:nvGraphicFramePr>
        <p:xfrm>
          <a:off x="299243" y="2088008"/>
          <a:ext cx="11593513" cy="3454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4288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523B-5634-727D-2A9D-F3F5DA616EB3}"/>
              </a:ext>
            </a:extLst>
          </p:cNvPr>
          <p:cNvSpPr>
            <a:spLocks noGrp="1"/>
          </p:cNvSpPr>
          <p:nvPr>
            <p:ph type="title"/>
          </p:nvPr>
        </p:nvSpPr>
        <p:spPr/>
        <p:txBody>
          <a:bodyPr/>
          <a:lstStyle/>
          <a:p>
            <a:r>
              <a:rPr lang="en-US" dirty="0"/>
              <a:t>Transitions of Care: A Patient Example</a:t>
            </a:r>
          </a:p>
        </p:txBody>
      </p:sp>
      <p:sp>
        <p:nvSpPr>
          <p:cNvPr id="3" name="Footer Placeholder 2">
            <a:extLst>
              <a:ext uri="{FF2B5EF4-FFF2-40B4-BE49-F238E27FC236}">
                <a16:creationId xmlns:a16="http://schemas.microsoft.com/office/drawing/2014/main" id="{CACD7C04-B1F3-35C2-D437-FF4A5A30E42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8C8C8C"/>
                </a:solidFill>
                <a:effectLst/>
                <a:uLnTx/>
                <a:uFillTx/>
                <a:latin typeface="Open Sans"/>
                <a:ea typeface="+mn-ea"/>
                <a:cs typeface="+mn-cs"/>
              </a:rPr>
              <a:t>© 2025 MyDirectives | Proprietary and Confidential | All Rights Reserved</a:t>
            </a:r>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sp>
        <p:nvSpPr>
          <p:cNvPr id="4" name="Slide Number Placeholder 3">
            <a:extLst>
              <a:ext uri="{FF2B5EF4-FFF2-40B4-BE49-F238E27FC236}">
                <a16:creationId xmlns:a16="http://schemas.microsoft.com/office/drawing/2014/main" id="{7AA523E1-6440-23D2-A688-8070E4EA3DB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24591F-4E7B-4C90-BBBB-B8C63EE7D530}" type="slidenum">
              <a:rPr kumimoji="0" lang="en-US" sz="1050" b="0" i="0" u="none" strike="noStrike" kern="1200" cap="none" spc="0" normalizeH="0" baseline="0" noProof="0" smtClean="0">
                <a:ln>
                  <a:noFill/>
                </a:ln>
                <a:solidFill>
                  <a:srgbClr val="8C8C8C"/>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pic>
        <p:nvPicPr>
          <p:cNvPr id="1026" name="Picture 2" descr="Hospice Icon Vector Art, Icons, and Graphics for Free Download">
            <a:extLst>
              <a:ext uri="{FF2B5EF4-FFF2-40B4-BE49-F238E27FC236}">
                <a16:creationId xmlns:a16="http://schemas.microsoft.com/office/drawing/2014/main" id="{919E655E-65E0-5CEA-C9F6-A9AE41A36703}"/>
              </a:ext>
            </a:extLst>
          </p:cNvPr>
          <p:cNvPicPr>
            <a:picLocks noChangeAspect="1" noChangeArrowheads="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59394" y="3825237"/>
            <a:ext cx="1448042" cy="144804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9020F076-FDD1-0ACD-FF0F-98032D1DFD36}"/>
              </a:ext>
            </a:extLst>
          </p:cNvPr>
          <p:cNvGrpSpPr/>
          <p:nvPr/>
        </p:nvGrpSpPr>
        <p:grpSpPr>
          <a:xfrm>
            <a:off x="3649129" y="1492832"/>
            <a:ext cx="4622108" cy="4645024"/>
            <a:chOff x="3550342" y="1388854"/>
            <a:chExt cx="5091317" cy="5104020"/>
          </a:xfrm>
        </p:grpSpPr>
        <p:sp>
          <p:nvSpPr>
            <p:cNvPr id="19" name="Freeform: Shape 18">
              <a:extLst>
                <a:ext uri="{FF2B5EF4-FFF2-40B4-BE49-F238E27FC236}">
                  <a16:creationId xmlns:a16="http://schemas.microsoft.com/office/drawing/2014/main" id="{E3C6374A-A476-3099-A5A5-43B1FDBABC74}"/>
                </a:ext>
              </a:extLst>
            </p:cNvPr>
            <p:cNvSpPr/>
            <p:nvPr/>
          </p:nvSpPr>
          <p:spPr>
            <a:xfrm>
              <a:off x="3551212" y="1399673"/>
              <a:ext cx="2419771" cy="2991149"/>
            </a:xfrm>
            <a:custGeom>
              <a:avLst/>
              <a:gdLst>
                <a:gd name="connsiteX0" fmla="*/ 2273564 w 2274089"/>
                <a:gd name="connsiteY0" fmla="*/ 1137184 h 2811066"/>
                <a:gd name="connsiteX1" fmla="*/ 2267183 w 2274089"/>
                <a:gd name="connsiteY1" fmla="*/ 1257961 h 2811066"/>
                <a:gd name="connsiteX2" fmla="*/ 1973908 w 2274089"/>
                <a:gd name="connsiteY2" fmla="*/ 1906233 h 2811066"/>
                <a:gd name="connsiteX3" fmla="*/ 1973908 w 2274089"/>
                <a:gd name="connsiteY3" fmla="*/ 1906233 h 2811066"/>
                <a:gd name="connsiteX4" fmla="*/ 1905233 w 2274089"/>
                <a:gd name="connsiteY4" fmla="*/ 1974908 h 2811066"/>
                <a:gd name="connsiteX5" fmla="*/ 1905233 w 2274089"/>
                <a:gd name="connsiteY5" fmla="*/ 1974908 h 2811066"/>
                <a:gd name="connsiteX6" fmla="*/ 1905233 w 2274089"/>
                <a:gd name="connsiteY6" fmla="*/ 2811012 h 2811066"/>
                <a:gd name="connsiteX7" fmla="*/ 1256770 w 2274089"/>
                <a:gd name="connsiteY7" fmla="*/ 2518405 h 2811066"/>
                <a:gd name="connsiteX8" fmla="*/ 1540044 w 2274089"/>
                <a:gd name="connsiteY8" fmla="*/ 1632579 h 2811066"/>
                <a:gd name="connsiteX9" fmla="*/ 1632341 w 2274089"/>
                <a:gd name="connsiteY9" fmla="*/ 1540378 h 2811066"/>
                <a:gd name="connsiteX10" fmla="*/ 1540558 w 2274089"/>
                <a:gd name="connsiteY10" fmla="*/ 641456 h 2811066"/>
                <a:gd name="connsiteX11" fmla="*/ 641636 w 2274089"/>
                <a:gd name="connsiteY11" fmla="*/ 733248 h 2811066"/>
                <a:gd name="connsiteX12" fmla="*/ 733419 w 2274089"/>
                <a:gd name="connsiteY12" fmla="*/ 1632160 h 2811066"/>
                <a:gd name="connsiteX13" fmla="*/ 1540044 w 2274089"/>
                <a:gd name="connsiteY13" fmla="*/ 1632579 h 2811066"/>
                <a:gd name="connsiteX14" fmla="*/ 1256770 w 2274089"/>
                <a:gd name="connsiteY14" fmla="*/ 2267707 h 2811066"/>
                <a:gd name="connsiteX15" fmla="*/ 6281 w 2274089"/>
                <a:gd name="connsiteY15" fmla="*/ 1256866 h 2811066"/>
                <a:gd name="connsiteX16" fmla="*/ 1017121 w 2274089"/>
                <a:gd name="connsiteY16" fmla="*/ 6370 h 2811066"/>
                <a:gd name="connsiteX17" fmla="*/ 2267611 w 2274089"/>
                <a:gd name="connsiteY17" fmla="*/ 1017217 h 2811066"/>
                <a:gd name="connsiteX18" fmla="*/ 2273945 w 2274089"/>
                <a:gd name="connsiteY18" fmla="*/ 1137089 h 281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74089" h="2811066">
                  <a:moveTo>
                    <a:pt x="2273564" y="1137184"/>
                  </a:moveTo>
                  <a:cubicBezTo>
                    <a:pt x="2273555" y="1177532"/>
                    <a:pt x="2271431" y="1217842"/>
                    <a:pt x="2267183" y="1257961"/>
                  </a:cubicBezTo>
                  <a:cubicBezTo>
                    <a:pt x="2241627" y="1499953"/>
                    <a:pt x="2138786" y="1727267"/>
                    <a:pt x="1973908" y="1906233"/>
                  </a:cubicBezTo>
                  <a:lnTo>
                    <a:pt x="1973908" y="1906233"/>
                  </a:lnTo>
                  <a:cubicBezTo>
                    <a:pt x="1949267" y="1927302"/>
                    <a:pt x="1926302" y="1950267"/>
                    <a:pt x="1905233" y="1974908"/>
                  </a:cubicBezTo>
                  <a:cubicBezTo>
                    <a:pt x="1905233" y="1974908"/>
                    <a:pt x="1905233" y="1974908"/>
                    <a:pt x="1905233" y="1974908"/>
                  </a:cubicBezTo>
                  <a:cubicBezTo>
                    <a:pt x="1698588" y="2215309"/>
                    <a:pt x="1698588" y="2570611"/>
                    <a:pt x="1905233" y="2811012"/>
                  </a:cubicBezTo>
                  <a:cubicBezTo>
                    <a:pt x="1726153" y="2646306"/>
                    <a:pt x="1498763" y="2543694"/>
                    <a:pt x="1256770" y="2518405"/>
                  </a:cubicBezTo>
                  <a:cubicBezTo>
                    <a:pt x="1221223" y="2196307"/>
                    <a:pt x="1324198" y="1874286"/>
                    <a:pt x="1540044" y="1632579"/>
                  </a:cubicBezTo>
                  <a:cubicBezTo>
                    <a:pt x="1573848" y="1605043"/>
                    <a:pt x="1604776" y="1574153"/>
                    <a:pt x="1632341" y="1540378"/>
                  </a:cubicBezTo>
                  <a:cubicBezTo>
                    <a:pt x="1855226" y="1266800"/>
                    <a:pt x="1814135" y="864341"/>
                    <a:pt x="1540558" y="641456"/>
                  </a:cubicBezTo>
                  <a:cubicBezTo>
                    <a:pt x="1266981" y="418573"/>
                    <a:pt x="864521" y="459671"/>
                    <a:pt x="641636" y="733248"/>
                  </a:cubicBezTo>
                  <a:cubicBezTo>
                    <a:pt x="418751" y="1006815"/>
                    <a:pt x="459842" y="1409275"/>
                    <a:pt x="733419" y="1632160"/>
                  </a:cubicBezTo>
                  <a:cubicBezTo>
                    <a:pt x="968220" y="1823451"/>
                    <a:pt x="1305053" y="1823622"/>
                    <a:pt x="1540044" y="1632579"/>
                  </a:cubicBezTo>
                  <a:cubicBezTo>
                    <a:pt x="1381596" y="1809506"/>
                    <a:pt x="1282536" y="2031610"/>
                    <a:pt x="1256770" y="2267707"/>
                  </a:cubicBezTo>
                  <a:cubicBezTo>
                    <a:pt x="632321" y="2333886"/>
                    <a:pt x="72461" y="1881315"/>
                    <a:pt x="6281" y="1256866"/>
                  </a:cubicBezTo>
                  <a:cubicBezTo>
                    <a:pt x="-59899" y="632416"/>
                    <a:pt x="392672" y="72548"/>
                    <a:pt x="1017121" y="6370"/>
                  </a:cubicBezTo>
                  <a:cubicBezTo>
                    <a:pt x="1641571" y="-59806"/>
                    <a:pt x="2201441" y="392764"/>
                    <a:pt x="2267611" y="1017217"/>
                  </a:cubicBezTo>
                  <a:cubicBezTo>
                    <a:pt x="2271831" y="1057031"/>
                    <a:pt x="2273945" y="1097046"/>
                    <a:pt x="2273945" y="1137089"/>
                  </a:cubicBezTo>
                  <a:close/>
                </a:path>
              </a:pathLst>
            </a:custGeom>
            <a:gradFill>
              <a:gsLst>
                <a:gs pos="50000">
                  <a:schemeClr val="bg1"/>
                </a:gs>
                <a:gs pos="0">
                  <a:schemeClr val="bg1">
                    <a:lumMod val="95000"/>
                  </a:schemeClr>
                </a:gs>
                <a:gs pos="100000">
                  <a:schemeClr val="bg1">
                    <a:lumMod val="95000"/>
                  </a:schemeClr>
                </a:gs>
              </a:gsLst>
              <a:lin ang="2700000" scaled="0"/>
            </a:gradFill>
            <a:ln w="9525" cap="flat">
              <a:noFill/>
              <a:prstDash val="solid"/>
              <a:miter/>
            </a:ln>
            <a:effectLst>
              <a:outerShdw blurRad="50800" dist="38100" dir="2700000" algn="b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20" name="Freeform: Shape 19">
              <a:extLst>
                <a:ext uri="{FF2B5EF4-FFF2-40B4-BE49-F238E27FC236}">
                  <a16:creationId xmlns:a16="http://schemas.microsoft.com/office/drawing/2014/main" id="{1EDD3A57-075A-040C-67A4-7F91B41BF207}"/>
                </a:ext>
              </a:extLst>
            </p:cNvPr>
            <p:cNvSpPr/>
            <p:nvPr/>
          </p:nvSpPr>
          <p:spPr>
            <a:xfrm>
              <a:off x="3550342" y="4072689"/>
              <a:ext cx="2990036" cy="2420185"/>
            </a:xfrm>
            <a:custGeom>
              <a:avLst/>
              <a:gdLst>
                <a:gd name="connsiteX0" fmla="*/ 2809877 w 2810021"/>
                <a:gd name="connsiteY0" fmla="*/ 368173 h 2274477"/>
                <a:gd name="connsiteX1" fmla="*/ 2516698 w 2810021"/>
                <a:gd name="connsiteY1" fmla="*/ 1016445 h 2274477"/>
                <a:gd name="connsiteX2" fmla="*/ 1632682 w 2810021"/>
                <a:gd name="connsiteY2" fmla="*/ 733838 h 2274477"/>
                <a:gd name="connsiteX3" fmla="*/ 1540480 w 2810021"/>
                <a:gd name="connsiteY3" fmla="*/ 641731 h 2274477"/>
                <a:gd name="connsiteX4" fmla="*/ 642730 w 2810021"/>
                <a:gd name="connsiteY4" fmla="*/ 734352 h 2274477"/>
                <a:gd name="connsiteX5" fmla="*/ 735351 w 2810021"/>
                <a:gd name="connsiteY5" fmla="*/ 1632102 h 2274477"/>
                <a:gd name="connsiteX6" fmla="*/ 1633102 w 2810021"/>
                <a:gd name="connsiteY6" fmla="*/ 1539481 h 2274477"/>
                <a:gd name="connsiteX7" fmla="*/ 1632682 w 2810021"/>
                <a:gd name="connsiteY7" fmla="*/ 733838 h 2274477"/>
                <a:gd name="connsiteX8" fmla="*/ 2267905 w 2810021"/>
                <a:gd name="connsiteY8" fmla="*/ 1016445 h 2274477"/>
                <a:gd name="connsiteX9" fmla="*/ 1257835 w 2810021"/>
                <a:gd name="connsiteY9" fmla="*/ 2267906 h 2274477"/>
                <a:gd name="connsiteX10" fmla="*/ 6374 w 2810021"/>
                <a:gd name="connsiteY10" fmla="*/ 1257837 h 2274477"/>
                <a:gd name="connsiteX11" fmla="*/ 1016443 w 2810021"/>
                <a:gd name="connsiteY11" fmla="*/ 6375 h 2274477"/>
                <a:gd name="connsiteX12" fmla="*/ 1905955 w 2810021"/>
                <a:gd name="connsiteY12" fmla="*/ 299212 h 2274477"/>
                <a:gd name="connsiteX13" fmla="*/ 1905955 w 2810021"/>
                <a:gd name="connsiteY13" fmla="*/ 299212 h 2274477"/>
                <a:gd name="connsiteX14" fmla="*/ 1974630 w 2810021"/>
                <a:gd name="connsiteY14" fmla="*/ 367887 h 2274477"/>
                <a:gd name="connsiteX15" fmla="*/ 1974630 w 2810021"/>
                <a:gd name="connsiteY15" fmla="*/ 367887 h 2274477"/>
                <a:gd name="connsiteX16" fmla="*/ 2809782 w 2810021"/>
                <a:gd name="connsiteY16" fmla="*/ 367887 h 227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0021" h="2274477">
                  <a:moveTo>
                    <a:pt x="2809877" y="368173"/>
                  </a:moveTo>
                  <a:cubicBezTo>
                    <a:pt x="2644999" y="547129"/>
                    <a:pt x="2542196" y="774452"/>
                    <a:pt x="2516698" y="1016445"/>
                  </a:cubicBezTo>
                  <a:cubicBezTo>
                    <a:pt x="2195305" y="1051678"/>
                    <a:pt x="1874036" y="948979"/>
                    <a:pt x="1632682" y="733838"/>
                  </a:cubicBezTo>
                  <a:cubicBezTo>
                    <a:pt x="1605146" y="700091"/>
                    <a:pt x="1574256" y="669230"/>
                    <a:pt x="1540480" y="641731"/>
                  </a:cubicBezTo>
                  <a:cubicBezTo>
                    <a:pt x="1266999" y="419398"/>
                    <a:pt x="865063" y="460870"/>
                    <a:pt x="642730" y="734352"/>
                  </a:cubicBezTo>
                  <a:cubicBezTo>
                    <a:pt x="420397" y="1007834"/>
                    <a:pt x="461869" y="1409770"/>
                    <a:pt x="735351" y="1632102"/>
                  </a:cubicBezTo>
                  <a:cubicBezTo>
                    <a:pt x="1008833" y="1854435"/>
                    <a:pt x="1410769" y="1812963"/>
                    <a:pt x="1633102" y="1539481"/>
                  </a:cubicBezTo>
                  <a:cubicBezTo>
                    <a:pt x="1823906" y="1304776"/>
                    <a:pt x="1823735" y="968353"/>
                    <a:pt x="1632682" y="733838"/>
                  </a:cubicBezTo>
                  <a:cubicBezTo>
                    <a:pt x="1809676" y="892124"/>
                    <a:pt x="2031827" y="990956"/>
                    <a:pt x="2267905" y="1016445"/>
                  </a:cubicBezTo>
                  <a:cubicBezTo>
                    <a:pt x="2334561" y="1640951"/>
                    <a:pt x="1882342" y="2201250"/>
                    <a:pt x="1257835" y="2267906"/>
                  </a:cubicBezTo>
                  <a:cubicBezTo>
                    <a:pt x="633329" y="2334562"/>
                    <a:pt x="73030" y="1882334"/>
                    <a:pt x="6374" y="1257837"/>
                  </a:cubicBezTo>
                  <a:cubicBezTo>
                    <a:pt x="-60291" y="633330"/>
                    <a:pt x="391937" y="73031"/>
                    <a:pt x="1016443" y="6375"/>
                  </a:cubicBezTo>
                  <a:cubicBezTo>
                    <a:pt x="1341246" y="-28296"/>
                    <a:pt x="1665267" y="78375"/>
                    <a:pt x="1905955" y="299212"/>
                  </a:cubicBezTo>
                  <a:cubicBezTo>
                    <a:pt x="1905955" y="299212"/>
                    <a:pt x="1905955" y="299212"/>
                    <a:pt x="1905955" y="299212"/>
                  </a:cubicBezTo>
                  <a:cubicBezTo>
                    <a:pt x="1927024" y="323853"/>
                    <a:pt x="1949989" y="346818"/>
                    <a:pt x="1974630" y="367887"/>
                  </a:cubicBezTo>
                  <a:lnTo>
                    <a:pt x="1974630" y="367887"/>
                  </a:lnTo>
                  <a:cubicBezTo>
                    <a:pt x="2214850" y="574027"/>
                    <a:pt x="2569561" y="574027"/>
                    <a:pt x="2809782" y="367887"/>
                  </a:cubicBezTo>
                  <a:close/>
                </a:path>
              </a:pathLst>
            </a:custGeom>
            <a:gradFill>
              <a:gsLst>
                <a:gs pos="50000">
                  <a:schemeClr val="bg1"/>
                </a:gs>
                <a:gs pos="0">
                  <a:schemeClr val="bg1">
                    <a:lumMod val="95000"/>
                  </a:schemeClr>
                </a:gs>
                <a:gs pos="100000">
                  <a:schemeClr val="bg1">
                    <a:lumMod val="95000"/>
                  </a:schemeClr>
                </a:gs>
              </a:gsLst>
              <a:lin ang="2700000" scaled="0"/>
            </a:gradFill>
            <a:ln w="9525" cap="flat">
              <a:noFill/>
              <a:prstDash val="solid"/>
              <a:miter/>
            </a:ln>
            <a:effectLst>
              <a:outerShdw blurRad="50800" dist="38100" dir="2700000" algn="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21" name="Freeform: Shape 20">
              <a:extLst>
                <a:ext uri="{FF2B5EF4-FFF2-40B4-BE49-F238E27FC236}">
                  <a16:creationId xmlns:a16="http://schemas.microsoft.com/office/drawing/2014/main" id="{F899F044-3E15-0DAC-C12F-DCC9B25128E4}"/>
                </a:ext>
              </a:extLst>
            </p:cNvPr>
            <p:cNvSpPr/>
            <p:nvPr/>
          </p:nvSpPr>
          <p:spPr>
            <a:xfrm>
              <a:off x="3753404" y="4275586"/>
              <a:ext cx="2439742" cy="1007134"/>
            </a:xfrm>
            <a:custGeom>
              <a:avLst/>
              <a:gdLst>
                <a:gd name="connsiteX0" fmla="*/ 2060399 w 2292857"/>
                <a:gd name="connsiteY0" fmla="*/ 707654 h 946499"/>
                <a:gd name="connsiteX1" fmla="*/ 2060399 w 2292857"/>
                <a:gd name="connsiteY1" fmla="*/ 631454 h 946499"/>
                <a:gd name="connsiteX2" fmla="*/ 1611676 w 2292857"/>
                <a:gd name="connsiteY2" fmla="*/ 437048 h 946499"/>
                <a:gd name="connsiteX3" fmla="*/ 1564051 w 2292857"/>
                <a:gd name="connsiteY3" fmla="*/ 393233 h 946499"/>
                <a:gd name="connsiteX4" fmla="*/ 393105 w 2292857"/>
                <a:gd name="connsiteY4" fmla="*/ 328596 h 946499"/>
                <a:gd name="connsiteX5" fmla="*/ 117013 w 2292857"/>
                <a:gd name="connsiteY5" fmla="*/ 946445 h 946499"/>
                <a:gd name="connsiteX6" fmla="*/ -144 w 2292857"/>
                <a:gd name="connsiteY6" fmla="*/ 946445 h 946499"/>
                <a:gd name="connsiteX7" fmla="*/ 946260 w 2292857"/>
                <a:gd name="connsiteY7" fmla="*/ -54 h 946499"/>
                <a:gd name="connsiteX8" fmla="*/ 1578148 w 2292857"/>
                <a:gd name="connsiteY8" fmla="*/ 241786 h 946499"/>
                <a:gd name="connsiteX9" fmla="*/ 1593102 w 2292857"/>
                <a:gd name="connsiteY9" fmla="*/ 258264 h 946499"/>
                <a:gd name="connsiteX10" fmla="*/ 1722261 w 2292857"/>
                <a:gd name="connsiteY10" fmla="*/ 370754 h 946499"/>
                <a:gd name="connsiteX11" fmla="*/ 2060113 w 2292857"/>
                <a:gd name="connsiteY11" fmla="*/ 510295 h 946499"/>
                <a:gd name="connsiteX12" fmla="*/ 2060113 w 2292857"/>
                <a:gd name="connsiteY12" fmla="*/ 438858 h 946499"/>
                <a:gd name="connsiteX13" fmla="*/ 2292714 w 2292857"/>
                <a:gd name="connsiteY13" fmla="*/ 573161 h 94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2857" h="946499">
                  <a:moveTo>
                    <a:pt x="2060399" y="707654"/>
                  </a:moveTo>
                  <a:lnTo>
                    <a:pt x="2060399" y="631454"/>
                  </a:lnTo>
                  <a:cubicBezTo>
                    <a:pt x="1896007" y="608365"/>
                    <a:pt x="1740950" y="541185"/>
                    <a:pt x="1611676" y="437048"/>
                  </a:cubicBezTo>
                  <a:cubicBezTo>
                    <a:pt x="1594722" y="423666"/>
                    <a:pt x="1578805" y="409016"/>
                    <a:pt x="1564051" y="393233"/>
                  </a:cubicBezTo>
                  <a:cubicBezTo>
                    <a:pt x="1258546" y="52038"/>
                    <a:pt x="734300" y="23101"/>
                    <a:pt x="393105" y="328596"/>
                  </a:cubicBezTo>
                  <a:cubicBezTo>
                    <a:pt x="217397" y="485921"/>
                    <a:pt x="116994" y="710606"/>
                    <a:pt x="117013" y="946445"/>
                  </a:cubicBezTo>
                  <a:lnTo>
                    <a:pt x="-144" y="946445"/>
                  </a:lnTo>
                  <a:cubicBezTo>
                    <a:pt x="437" y="423980"/>
                    <a:pt x="423794" y="575"/>
                    <a:pt x="946260" y="-54"/>
                  </a:cubicBezTo>
                  <a:cubicBezTo>
                    <a:pt x="1179508" y="-140"/>
                    <a:pt x="1404555" y="85995"/>
                    <a:pt x="1578148" y="241786"/>
                  </a:cubicBezTo>
                  <a:cubicBezTo>
                    <a:pt x="1583101" y="247310"/>
                    <a:pt x="1587673" y="253025"/>
                    <a:pt x="1593102" y="258264"/>
                  </a:cubicBezTo>
                  <a:cubicBezTo>
                    <a:pt x="1634022" y="298135"/>
                    <a:pt x="1677142" y="335693"/>
                    <a:pt x="1722261" y="370754"/>
                  </a:cubicBezTo>
                  <a:cubicBezTo>
                    <a:pt x="1823150" y="441725"/>
                    <a:pt x="1938546" y="489388"/>
                    <a:pt x="2060113" y="510295"/>
                  </a:cubicBezTo>
                  <a:lnTo>
                    <a:pt x="2060113" y="438858"/>
                  </a:lnTo>
                  <a:lnTo>
                    <a:pt x="2292714" y="573161"/>
                  </a:lnTo>
                  <a:close/>
                </a:path>
              </a:pathLst>
            </a:custGeom>
            <a:gradFill>
              <a:gsLst>
                <a:gs pos="100000">
                  <a:schemeClr val="accent4"/>
                </a:gs>
                <a:gs pos="0">
                  <a:schemeClr val="accent4">
                    <a:alpha val="0"/>
                  </a:schemeClr>
                </a:gs>
              </a:gsLst>
              <a:lin ang="21594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22" name="Freeform: Shape 21">
              <a:extLst>
                <a:ext uri="{FF2B5EF4-FFF2-40B4-BE49-F238E27FC236}">
                  <a16:creationId xmlns:a16="http://schemas.microsoft.com/office/drawing/2014/main" id="{B391121E-EC57-3607-938E-EEA4960D3121}"/>
                </a:ext>
              </a:extLst>
            </p:cNvPr>
            <p:cNvSpPr/>
            <p:nvPr/>
          </p:nvSpPr>
          <p:spPr>
            <a:xfrm>
              <a:off x="6221628" y="3501764"/>
              <a:ext cx="2419471" cy="2990773"/>
            </a:xfrm>
            <a:custGeom>
              <a:avLst/>
              <a:gdLst>
                <a:gd name="connsiteX0" fmla="*/ 2273663 w 2273807"/>
                <a:gd name="connsiteY0" fmla="*/ 1673869 h 2810713"/>
                <a:gd name="connsiteX1" fmla="*/ 1136645 w 2273807"/>
                <a:gd name="connsiteY1" fmla="*/ 2810659 h 2810713"/>
                <a:gd name="connsiteX2" fmla="*/ -144 w 2273807"/>
                <a:gd name="connsiteY2" fmla="*/ 1673640 h 2810713"/>
                <a:gd name="connsiteX3" fmla="*/ 299417 w 2273807"/>
                <a:gd name="connsiteY3" fmla="*/ 904725 h 2810713"/>
                <a:gd name="connsiteX4" fmla="*/ 299417 w 2273807"/>
                <a:gd name="connsiteY4" fmla="*/ 904725 h 2810713"/>
                <a:gd name="connsiteX5" fmla="*/ 368092 w 2273807"/>
                <a:gd name="connsiteY5" fmla="*/ 836050 h 2810713"/>
                <a:gd name="connsiteX6" fmla="*/ 368092 w 2273807"/>
                <a:gd name="connsiteY6" fmla="*/ 836050 h 2810713"/>
                <a:gd name="connsiteX7" fmla="*/ 368092 w 2273807"/>
                <a:gd name="connsiteY7" fmla="*/ -54 h 2810713"/>
                <a:gd name="connsiteX8" fmla="*/ 1016554 w 2273807"/>
                <a:gd name="connsiteY8" fmla="*/ 292553 h 2810713"/>
                <a:gd name="connsiteX9" fmla="*/ 733281 w 2273807"/>
                <a:gd name="connsiteY9" fmla="*/ 1178379 h 2810713"/>
                <a:gd name="connsiteX10" fmla="*/ 641078 w 2273807"/>
                <a:gd name="connsiteY10" fmla="*/ 1270485 h 2810713"/>
                <a:gd name="connsiteX11" fmla="*/ 732766 w 2273807"/>
                <a:gd name="connsiteY11" fmla="*/ 2169141 h 2810713"/>
                <a:gd name="connsiteX12" fmla="*/ 1631431 w 2273807"/>
                <a:gd name="connsiteY12" fmla="*/ 2077453 h 2810713"/>
                <a:gd name="connsiteX13" fmla="*/ 1539734 w 2273807"/>
                <a:gd name="connsiteY13" fmla="*/ 1178798 h 2810713"/>
                <a:gd name="connsiteX14" fmla="*/ 733281 w 2273807"/>
                <a:gd name="connsiteY14" fmla="*/ 1178379 h 2810713"/>
                <a:gd name="connsiteX15" fmla="*/ 1016554 w 2273807"/>
                <a:gd name="connsiteY15" fmla="*/ 543252 h 2810713"/>
                <a:gd name="connsiteX16" fmla="*/ 2267330 w 2273807"/>
                <a:gd name="connsiteY16" fmla="*/ 1554378 h 2810713"/>
                <a:gd name="connsiteX17" fmla="*/ 2273663 w 2273807"/>
                <a:gd name="connsiteY17" fmla="*/ 1673869 h 28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73807" h="2810713">
                  <a:moveTo>
                    <a:pt x="2273663" y="1673869"/>
                  </a:moveTo>
                  <a:cubicBezTo>
                    <a:pt x="2273597" y="2301767"/>
                    <a:pt x="1764543" y="2810725"/>
                    <a:pt x="1136645" y="2810659"/>
                  </a:cubicBezTo>
                  <a:cubicBezTo>
                    <a:pt x="508748" y="2810592"/>
                    <a:pt x="-211" y="2301538"/>
                    <a:pt x="-144" y="1673640"/>
                  </a:cubicBezTo>
                  <a:cubicBezTo>
                    <a:pt x="-116" y="1388862"/>
                    <a:pt x="106783" y="1114466"/>
                    <a:pt x="299417" y="904725"/>
                  </a:cubicBezTo>
                  <a:lnTo>
                    <a:pt x="299417" y="904725"/>
                  </a:lnTo>
                  <a:cubicBezTo>
                    <a:pt x="324058" y="883656"/>
                    <a:pt x="347023" y="860691"/>
                    <a:pt x="368092" y="836050"/>
                  </a:cubicBezTo>
                  <a:cubicBezTo>
                    <a:pt x="368092" y="836050"/>
                    <a:pt x="368092" y="836050"/>
                    <a:pt x="368092" y="836050"/>
                  </a:cubicBezTo>
                  <a:cubicBezTo>
                    <a:pt x="574737" y="595649"/>
                    <a:pt x="574737" y="240347"/>
                    <a:pt x="368092" y="-54"/>
                  </a:cubicBezTo>
                  <a:cubicBezTo>
                    <a:pt x="547172" y="164652"/>
                    <a:pt x="774562" y="267265"/>
                    <a:pt x="1016554" y="292553"/>
                  </a:cubicBezTo>
                  <a:cubicBezTo>
                    <a:pt x="1052101" y="614651"/>
                    <a:pt x="949126" y="936672"/>
                    <a:pt x="733281" y="1178379"/>
                  </a:cubicBezTo>
                  <a:cubicBezTo>
                    <a:pt x="699505" y="1205877"/>
                    <a:pt x="668615" y="1236738"/>
                    <a:pt x="641078" y="1270485"/>
                  </a:cubicBezTo>
                  <a:cubicBezTo>
                    <a:pt x="418241" y="1543967"/>
                    <a:pt x="459294" y="1946303"/>
                    <a:pt x="732766" y="2169141"/>
                  </a:cubicBezTo>
                  <a:cubicBezTo>
                    <a:pt x="1006248" y="2391978"/>
                    <a:pt x="1408594" y="2350935"/>
                    <a:pt x="1631431" y="2077453"/>
                  </a:cubicBezTo>
                  <a:cubicBezTo>
                    <a:pt x="1854268" y="1803981"/>
                    <a:pt x="1813215" y="1401635"/>
                    <a:pt x="1539734" y="1178798"/>
                  </a:cubicBezTo>
                  <a:cubicBezTo>
                    <a:pt x="1305000" y="987526"/>
                    <a:pt x="968215" y="987345"/>
                    <a:pt x="733281" y="1178379"/>
                  </a:cubicBezTo>
                  <a:cubicBezTo>
                    <a:pt x="891729" y="1001452"/>
                    <a:pt x="990789" y="779348"/>
                    <a:pt x="1016554" y="543252"/>
                  </a:cubicBezTo>
                  <a:cubicBezTo>
                    <a:pt x="1641165" y="477072"/>
                    <a:pt x="2201159" y="929776"/>
                    <a:pt x="2267330" y="1554378"/>
                  </a:cubicBezTo>
                  <a:cubicBezTo>
                    <a:pt x="2271540" y="1594069"/>
                    <a:pt x="2273654" y="1633959"/>
                    <a:pt x="2273663" y="1673869"/>
                  </a:cubicBezTo>
                  <a:close/>
                </a:path>
              </a:pathLst>
            </a:custGeom>
            <a:gradFill flip="none" rotWithShape="1">
              <a:gsLst>
                <a:gs pos="50000">
                  <a:schemeClr val="bg1"/>
                </a:gs>
                <a:gs pos="0">
                  <a:schemeClr val="bg1">
                    <a:lumMod val="95000"/>
                  </a:schemeClr>
                </a:gs>
                <a:gs pos="100000">
                  <a:schemeClr val="bg1">
                    <a:lumMod val="95000"/>
                  </a:schemeClr>
                </a:gs>
              </a:gsLst>
              <a:lin ang="2700000" scaled="0"/>
              <a:tileRect/>
            </a:gradFill>
            <a:ln w="9525" cap="flat">
              <a:noFill/>
              <a:prstDash val="solid"/>
              <a:miter/>
            </a:ln>
            <a:effectLst>
              <a:outerShdw blurRad="50800" dist="38100" dir="2700000" algn="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23" name="Freeform: Shape 22">
              <a:extLst>
                <a:ext uri="{FF2B5EF4-FFF2-40B4-BE49-F238E27FC236}">
                  <a16:creationId xmlns:a16="http://schemas.microsoft.com/office/drawing/2014/main" id="{B9B474DD-7122-92FF-48BC-F9498A785B7A}"/>
                </a:ext>
              </a:extLst>
            </p:cNvPr>
            <p:cNvSpPr/>
            <p:nvPr/>
          </p:nvSpPr>
          <p:spPr>
            <a:xfrm>
              <a:off x="6422808" y="3851732"/>
              <a:ext cx="1008453" cy="2438225"/>
            </a:xfrm>
            <a:custGeom>
              <a:avLst/>
              <a:gdLst>
                <a:gd name="connsiteX0" fmla="*/ 947595 w 947739"/>
                <a:gd name="connsiteY0" fmla="*/ 2174122 h 2291431"/>
                <a:gd name="connsiteX1" fmla="*/ 947595 w 947739"/>
                <a:gd name="connsiteY1" fmla="*/ 2291375 h 2291431"/>
                <a:gd name="connsiteX2" fmla="*/ -142 w 947739"/>
                <a:gd name="connsiteY2" fmla="*/ 1347828 h 2291431"/>
                <a:gd name="connsiteX3" fmla="*/ 185595 w 947739"/>
                <a:gd name="connsiteY3" fmla="*/ 782901 h 2291431"/>
                <a:gd name="connsiteX4" fmla="*/ 369428 w 947739"/>
                <a:gd name="connsiteY4" fmla="*/ 572493 h 2291431"/>
                <a:gd name="connsiteX5" fmla="*/ 459820 w 947739"/>
                <a:gd name="connsiteY5" fmla="*/ 410568 h 2291431"/>
                <a:gd name="connsiteX6" fmla="*/ 511922 w 947739"/>
                <a:gd name="connsiteY6" fmla="*/ 232546 h 2291431"/>
                <a:gd name="connsiteX7" fmla="*/ 438960 w 947739"/>
                <a:gd name="connsiteY7" fmla="*/ 232546 h 2291431"/>
                <a:gd name="connsiteX8" fmla="*/ 573263 w 947739"/>
                <a:gd name="connsiteY8" fmla="*/ -54 h 2291431"/>
                <a:gd name="connsiteX9" fmla="*/ 707566 w 947739"/>
                <a:gd name="connsiteY9" fmla="*/ 232546 h 2291431"/>
                <a:gd name="connsiteX10" fmla="*/ 632985 w 947739"/>
                <a:gd name="connsiteY10" fmla="*/ 232546 h 2291431"/>
                <a:gd name="connsiteX11" fmla="*/ 411052 w 947739"/>
                <a:gd name="connsiteY11" fmla="*/ 712320 h 2291431"/>
                <a:gd name="connsiteX12" fmla="*/ 314707 w 947739"/>
                <a:gd name="connsiteY12" fmla="*/ 1881086 h 2291431"/>
                <a:gd name="connsiteX13" fmla="*/ 947215 w 947739"/>
                <a:gd name="connsiteY13" fmla="*/ 2174122 h 229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7739" h="2291431">
                  <a:moveTo>
                    <a:pt x="947595" y="2174122"/>
                  </a:moveTo>
                  <a:lnTo>
                    <a:pt x="947595" y="2291375"/>
                  </a:lnTo>
                  <a:cubicBezTo>
                    <a:pt x="425330" y="2292528"/>
                    <a:pt x="1020" y="1870094"/>
                    <a:pt x="-142" y="1347828"/>
                  </a:cubicBezTo>
                  <a:cubicBezTo>
                    <a:pt x="-590" y="1144451"/>
                    <a:pt x="64542" y="946340"/>
                    <a:pt x="185595" y="782901"/>
                  </a:cubicBezTo>
                  <a:cubicBezTo>
                    <a:pt x="261795" y="679840"/>
                    <a:pt x="294181" y="680507"/>
                    <a:pt x="369428" y="572493"/>
                  </a:cubicBezTo>
                  <a:cubicBezTo>
                    <a:pt x="405166" y="521849"/>
                    <a:pt x="435465" y="467576"/>
                    <a:pt x="459820" y="410568"/>
                  </a:cubicBezTo>
                  <a:cubicBezTo>
                    <a:pt x="483804" y="353371"/>
                    <a:pt x="501283" y="293649"/>
                    <a:pt x="511922" y="232546"/>
                  </a:cubicBezTo>
                  <a:lnTo>
                    <a:pt x="438960" y="232546"/>
                  </a:lnTo>
                  <a:lnTo>
                    <a:pt x="573263" y="-54"/>
                  </a:lnTo>
                  <a:lnTo>
                    <a:pt x="707566" y="232546"/>
                  </a:lnTo>
                  <a:lnTo>
                    <a:pt x="632985" y="232546"/>
                  </a:lnTo>
                  <a:cubicBezTo>
                    <a:pt x="606353" y="410387"/>
                    <a:pt x="529343" y="576875"/>
                    <a:pt x="411052" y="712320"/>
                  </a:cubicBezTo>
                  <a:cubicBezTo>
                    <a:pt x="61704" y="1008462"/>
                    <a:pt x="18565" y="1531737"/>
                    <a:pt x="314707" y="1881086"/>
                  </a:cubicBezTo>
                  <a:cubicBezTo>
                    <a:pt x="472260" y="2066947"/>
                    <a:pt x="703565" y="2174103"/>
                    <a:pt x="947215" y="2174122"/>
                  </a:cubicBezTo>
                  <a:close/>
                </a:path>
              </a:pathLst>
            </a:custGeom>
            <a:gradFill>
              <a:gsLst>
                <a:gs pos="0">
                  <a:schemeClr val="accent3"/>
                </a:gs>
                <a:gs pos="100000">
                  <a:schemeClr val="accent3">
                    <a:alpha val="0"/>
                  </a:schemeClr>
                </a:gs>
              </a:gsLst>
              <a:lin ang="30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29" name="Freeform: Shape 28">
              <a:extLst>
                <a:ext uri="{FF2B5EF4-FFF2-40B4-BE49-F238E27FC236}">
                  <a16:creationId xmlns:a16="http://schemas.microsoft.com/office/drawing/2014/main" id="{004578C7-77A0-1BF5-F4F1-F4699005CF7A}"/>
                </a:ext>
              </a:extLst>
            </p:cNvPr>
            <p:cNvSpPr/>
            <p:nvPr/>
          </p:nvSpPr>
          <p:spPr>
            <a:xfrm>
              <a:off x="5651928" y="1388854"/>
              <a:ext cx="2989731" cy="2430780"/>
            </a:xfrm>
            <a:custGeom>
              <a:avLst/>
              <a:gdLst>
                <a:gd name="connsiteX0" fmla="*/ 2809064 w 2809734"/>
                <a:gd name="connsiteY0" fmla="*/ 1147352 h 2284434"/>
                <a:gd name="connsiteX1" fmla="*/ 1672475 w 2809734"/>
                <a:gd name="connsiteY1" fmla="*/ 2284380 h 2284434"/>
                <a:gd name="connsiteX2" fmla="*/ 904064 w 2809734"/>
                <a:gd name="connsiteY2" fmla="*/ 1985552 h 2284434"/>
                <a:gd name="connsiteX3" fmla="*/ 835008 w 2809734"/>
                <a:gd name="connsiteY3" fmla="*/ 1916591 h 2284434"/>
                <a:gd name="connsiteX4" fmla="*/ -144 w 2809734"/>
                <a:gd name="connsiteY4" fmla="*/ 1916591 h 2284434"/>
                <a:gd name="connsiteX5" fmla="*/ 293416 w 2809734"/>
                <a:gd name="connsiteY5" fmla="*/ 1268129 h 2284434"/>
                <a:gd name="connsiteX6" fmla="*/ 1177241 w 2809734"/>
                <a:gd name="connsiteY6" fmla="*/ 1550641 h 2284434"/>
                <a:gd name="connsiteX7" fmla="*/ 1269538 w 2809734"/>
                <a:gd name="connsiteY7" fmla="*/ 1642843 h 2284434"/>
                <a:gd name="connsiteX8" fmla="*/ 2167279 w 2809734"/>
                <a:gd name="connsiteY8" fmla="*/ 1550126 h 2284434"/>
                <a:gd name="connsiteX9" fmla="*/ 2074563 w 2809734"/>
                <a:gd name="connsiteY9" fmla="*/ 652385 h 2284434"/>
                <a:gd name="connsiteX10" fmla="*/ 1176822 w 2809734"/>
                <a:gd name="connsiteY10" fmla="*/ 745102 h 2284434"/>
                <a:gd name="connsiteX11" fmla="*/ 1177241 w 2809734"/>
                <a:gd name="connsiteY11" fmla="*/ 1550641 h 2284434"/>
                <a:gd name="connsiteX12" fmla="*/ 542019 w 2809734"/>
                <a:gd name="connsiteY12" fmla="*/ 1268129 h 2284434"/>
                <a:gd name="connsiteX13" fmla="*/ 535637 w 2809734"/>
                <a:gd name="connsiteY13" fmla="*/ 1147352 h 2284434"/>
                <a:gd name="connsiteX14" fmla="*/ 1662178 w 2809734"/>
                <a:gd name="connsiteY14" fmla="*/ -6 h 2284434"/>
                <a:gd name="connsiteX15" fmla="*/ 2809540 w 2809734"/>
                <a:gd name="connsiteY15" fmla="*/ 1126540 h 2284434"/>
                <a:gd name="connsiteX16" fmla="*/ 2809540 w 2809734"/>
                <a:gd name="connsiteY16" fmla="*/ 1147352 h 228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9734" h="2284434">
                  <a:moveTo>
                    <a:pt x="2809064" y="1147352"/>
                  </a:moveTo>
                  <a:cubicBezTo>
                    <a:pt x="2809188" y="1775192"/>
                    <a:pt x="2300315" y="2284256"/>
                    <a:pt x="1672475" y="2284380"/>
                  </a:cubicBezTo>
                  <a:cubicBezTo>
                    <a:pt x="1387963" y="2284428"/>
                    <a:pt x="1113785" y="2177805"/>
                    <a:pt x="904064" y="1985552"/>
                  </a:cubicBezTo>
                  <a:cubicBezTo>
                    <a:pt x="882890" y="1960787"/>
                    <a:pt x="859801" y="1937727"/>
                    <a:pt x="835008" y="1916591"/>
                  </a:cubicBezTo>
                  <a:cubicBezTo>
                    <a:pt x="594787" y="1710451"/>
                    <a:pt x="240076" y="1710451"/>
                    <a:pt x="-144" y="1916591"/>
                  </a:cubicBezTo>
                  <a:cubicBezTo>
                    <a:pt x="164876" y="1737616"/>
                    <a:pt x="267822" y="1510226"/>
                    <a:pt x="293416" y="1268129"/>
                  </a:cubicBezTo>
                  <a:cubicBezTo>
                    <a:pt x="614733" y="1232934"/>
                    <a:pt x="935906" y="1335595"/>
                    <a:pt x="1177241" y="1550641"/>
                  </a:cubicBezTo>
                  <a:cubicBezTo>
                    <a:pt x="1204806" y="1584416"/>
                    <a:pt x="1235734" y="1615306"/>
                    <a:pt x="1269538" y="1642843"/>
                  </a:cubicBezTo>
                  <a:cubicBezTo>
                    <a:pt x="1543049" y="1865147"/>
                    <a:pt x="1944975" y="1823637"/>
                    <a:pt x="2167279" y="1550126"/>
                  </a:cubicBezTo>
                  <a:cubicBezTo>
                    <a:pt x="2389583" y="1276625"/>
                    <a:pt x="2348073" y="874689"/>
                    <a:pt x="2074563" y="652385"/>
                  </a:cubicBezTo>
                  <a:cubicBezTo>
                    <a:pt x="1801062" y="430086"/>
                    <a:pt x="1399126" y="471591"/>
                    <a:pt x="1176822" y="745102"/>
                  </a:cubicBezTo>
                  <a:cubicBezTo>
                    <a:pt x="986074" y="979788"/>
                    <a:pt x="986246" y="1316145"/>
                    <a:pt x="1177241" y="1550641"/>
                  </a:cubicBezTo>
                  <a:cubicBezTo>
                    <a:pt x="1000219" y="1392411"/>
                    <a:pt x="778077" y="1293618"/>
                    <a:pt x="542019" y="1268129"/>
                  </a:cubicBezTo>
                  <a:cubicBezTo>
                    <a:pt x="537770" y="1228010"/>
                    <a:pt x="535646" y="1187691"/>
                    <a:pt x="535637" y="1147352"/>
                  </a:cubicBezTo>
                  <a:cubicBezTo>
                    <a:pt x="529893" y="519436"/>
                    <a:pt x="1034261" y="5742"/>
                    <a:pt x="1662178" y="-6"/>
                  </a:cubicBezTo>
                  <a:cubicBezTo>
                    <a:pt x="2290104" y="-5754"/>
                    <a:pt x="2803797" y="498614"/>
                    <a:pt x="2809540" y="1126540"/>
                  </a:cubicBezTo>
                  <a:cubicBezTo>
                    <a:pt x="2809607" y="1133474"/>
                    <a:pt x="2809607" y="1140418"/>
                    <a:pt x="2809540" y="1147352"/>
                  </a:cubicBezTo>
                  <a:close/>
                </a:path>
              </a:pathLst>
            </a:custGeom>
            <a:gradFill>
              <a:gsLst>
                <a:gs pos="50000">
                  <a:schemeClr val="bg1"/>
                </a:gs>
                <a:gs pos="0">
                  <a:schemeClr val="bg1">
                    <a:lumMod val="95000"/>
                  </a:schemeClr>
                </a:gs>
                <a:gs pos="100000">
                  <a:schemeClr val="bg1">
                    <a:lumMod val="95000"/>
                  </a:schemeClr>
                </a:gs>
              </a:gsLst>
              <a:lin ang="2700000" scaled="0"/>
            </a:gradFill>
            <a:ln w="9525" cap="flat">
              <a:noFill/>
              <a:prstDash val="solid"/>
              <a:miter/>
            </a:ln>
            <a:effectLst>
              <a:outerShdw blurRad="50800" dist="38100" dir="2700000" algn="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30" name="Freeform: Shape 29">
              <a:extLst>
                <a:ext uri="{FF2B5EF4-FFF2-40B4-BE49-F238E27FC236}">
                  <a16:creationId xmlns:a16="http://schemas.microsoft.com/office/drawing/2014/main" id="{3BB30585-F73B-2FE1-DA6C-ED0168E6E38D}"/>
                </a:ext>
              </a:extLst>
            </p:cNvPr>
            <p:cNvSpPr/>
            <p:nvPr/>
          </p:nvSpPr>
          <p:spPr>
            <a:xfrm>
              <a:off x="5997842" y="2609664"/>
              <a:ext cx="2441668" cy="1006911"/>
            </a:xfrm>
            <a:custGeom>
              <a:avLst/>
              <a:gdLst>
                <a:gd name="connsiteX0" fmla="*/ 2294523 w 2294667"/>
                <a:gd name="connsiteY0" fmla="*/ -54 h 946290"/>
                <a:gd name="connsiteX1" fmla="*/ 1345529 w 2294667"/>
                <a:gd name="connsiteY1" fmla="*/ 946235 h 946290"/>
                <a:gd name="connsiteX2" fmla="*/ 977978 w 2294667"/>
                <a:gd name="connsiteY2" fmla="*/ 871483 h 946290"/>
                <a:gd name="connsiteX3" fmla="*/ 786144 w 2294667"/>
                <a:gd name="connsiteY3" fmla="*/ 761660 h 946290"/>
                <a:gd name="connsiteX4" fmla="*/ 682322 w 2294667"/>
                <a:gd name="connsiteY4" fmla="*/ 664696 h 946290"/>
                <a:gd name="connsiteX5" fmla="*/ 575832 w 2294667"/>
                <a:gd name="connsiteY5" fmla="*/ 577828 h 946290"/>
                <a:gd name="connsiteX6" fmla="*/ 232456 w 2294667"/>
                <a:gd name="connsiteY6" fmla="*/ 434952 h 946290"/>
                <a:gd name="connsiteX7" fmla="*/ 232456 w 2294667"/>
                <a:gd name="connsiteY7" fmla="*/ 508867 h 946290"/>
                <a:gd name="connsiteX8" fmla="*/ -144 w 2294667"/>
                <a:gd name="connsiteY8" fmla="*/ 374564 h 946290"/>
                <a:gd name="connsiteX9" fmla="*/ 232456 w 2294667"/>
                <a:gd name="connsiteY9" fmla="*/ 240262 h 946290"/>
                <a:gd name="connsiteX10" fmla="*/ 232456 w 2294667"/>
                <a:gd name="connsiteY10" fmla="*/ 313890 h 946290"/>
                <a:gd name="connsiteX11" fmla="*/ 715659 w 2294667"/>
                <a:gd name="connsiteY11" fmla="*/ 536394 h 946290"/>
                <a:gd name="connsiteX12" fmla="*/ 1884424 w 2294667"/>
                <a:gd name="connsiteY12" fmla="*/ 632739 h 946290"/>
                <a:gd name="connsiteX13" fmla="*/ 2177461 w 2294667"/>
                <a:gd name="connsiteY13" fmla="*/ 136 h 94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94667" h="946290">
                  <a:moveTo>
                    <a:pt x="2294523" y="-54"/>
                  </a:moveTo>
                  <a:cubicBezTo>
                    <a:pt x="2293781" y="523316"/>
                    <a:pt x="1868899" y="946978"/>
                    <a:pt x="1345529" y="946235"/>
                  </a:cubicBezTo>
                  <a:cubicBezTo>
                    <a:pt x="1219256" y="946055"/>
                    <a:pt x="1094288" y="920642"/>
                    <a:pt x="977978" y="871483"/>
                  </a:cubicBezTo>
                  <a:cubicBezTo>
                    <a:pt x="909922" y="842575"/>
                    <a:pt x="845533" y="805713"/>
                    <a:pt x="786144" y="761660"/>
                  </a:cubicBezTo>
                  <a:cubicBezTo>
                    <a:pt x="754617" y="730132"/>
                    <a:pt x="720041" y="697652"/>
                    <a:pt x="682322" y="664696"/>
                  </a:cubicBezTo>
                  <a:cubicBezTo>
                    <a:pt x="644603" y="631739"/>
                    <a:pt x="610218" y="604021"/>
                    <a:pt x="575832" y="577828"/>
                  </a:cubicBezTo>
                  <a:cubicBezTo>
                    <a:pt x="473639" y="504876"/>
                    <a:pt x="356243" y="456022"/>
                    <a:pt x="232456" y="434952"/>
                  </a:cubicBezTo>
                  <a:lnTo>
                    <a:pt x="232456" y="508867"/>
                  </a:lnTo>
                  <a:lnTo>
                    <a:pt x="-144" y="374564"/>
                  </a:lnTo>
                  <a:lnTo>
                    <a:pt x="232456" y="240262"/>
                  </a:lnTo>
                  <a:lnTo>
                    <a:pt x="232456" y="313890"/>
                  </a:lnTo>
                  <a:cubicBezTo>
                    <a:pt x="411564" y="340065"/>
                    <a:pt x="579328" y="417322"/>
                    <a:pt x="715659" y="536394"/>
                  </a:cubicBezTo>
                  <a:cubicBezTo>
                    <a:pt x="1011801" y="885742"/>
                    <a:pt x="1535076" y="928881"/>
                    <a:pt x="1884424" y="632739"/>
                  </a:cubicBezTo>
                  <a:cubicBezTo>
                    <a:pt x="2070305" y="475167"/>
                    <a:pt x="2177471" y="243814"/>
                    <a:pt x="2177461" y="136"/>
                  </a:cubicBezTo>
                  <a:close/>
                </a:path>
              </a:pathLst>
            </a:custGeom>
            <a:gradFill>
              <a:gsLst>
                <a:gs pos="0">
                  <a:schemeClr val="accent2"/>
                </a:gs>
                <a:gs pos="100000">
                  <a:schemeClr val="accent2">
                    <a:alpha val="0"/>
                  </a:schemeClr>
                </a:gs>
              </a:gsLst>
              <a:lin ang="21594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31" name="Freeform: Shape 30">
              <a:extLst>
                <a:ext uri="{FF2B5EF4-FFF2-40B4-BE49-F238E27FC236}">
                  <a16:creationId xmlns:a16="http://schemas.microsoft.com/office/drawing/2014/main" id="{D1D76943-F8C8-F90C-72E8-2DAC0F93E75F}"/>
                </a:ext>
              </a:extLst>
            </p:cNvPr>
            <p:cNvSpPr/>
            <p:nvPr/>
          </p:nvSpPr>
          <p:spPr>
            <a:xfrm>
              <a:off x="4760842" y="1602632"/>
              <a:ext cx="1007031" cy="2439845"/>
            </a:xfrm>
            <a:custGeom>
              <a:avLst/>
              <a:gdLst>
                <a:gd name="connsiteX0" fmla="*/ 946260 w 946403"/>
                <a:gd name="connsiteY0" fmla="*/ 946350 h 2292953"/>
                <a:gd name="connsiteX1" fmla="*/ 869298 w 946403"/>
                <a:gd name="connsiteY1" fmla="*/ 1321444 h 2292953"/>
                <a:gd name="connsiteX2" fmla="*/ 761475 w 946403"/>
                <a:gd name="connsiteY2" fmla="*/ 1508420 h 2292953"/>
                <a:gd name="connsiteX3" fmla="*/ 623648 w 946403"/>
                <a:gd name="connsiteY3" fmla="*/ 1660249 h 2292953"/>
                <a:gd name="connsiteX4" fmla="*/ 600026 w 946403"/>
                <a:gd name="connsiteY4" fmla="*/ 1687871 h 2292953"/>
                <a:gd name="connsiteX5" fmla="*/ 577642 w 946403"/>
                <a:gd name="connsiteY5" fmla="*/ 1714160 h 2292953"/>
                <a:gd name="connsiteX6" fmla="*/ 577642 w 946403"/>
                <a:gd name="connsiteY6" fmla="*/ 1718827 h 2292953"/>
                <a:gd name="connsiteX7" fmla="*/ 434767 w 946403"/>
                <a:gd name="connsiteY7" fmla="*/ 2060299 h 2292953"/>
                <a:gd name="connsiteX8" fmla="*/ 507728 w 946403"/>
                <a:gd name="connsiteY8" fmla="*/ 2060299 h 2292953"/>
                <a:gd name="connsiteX9" fmla="*/ 373426 w 946403"/>
                <a:gd name="connsiteY9" fmla="*/ 2292899 h 2292953"/>
                <a:gd name="connsiteX10" fmla="*/ 239124 w 946403"/>
                <a:gd name="connsiteY10" fmla="*/ 2060299 h 2292953"/>
                <a:gd name="connsiteX11" fmla="*/ 313800 w 946403"/>
                <a:gd name="connsiteY11" fmla="*/ 2060299 h 2292953"/>
                <a:gd name="connsiteX12" fmla="*/ 535923 w 946403"/>
                <a:gd name="connsiteY12" fmla="*/ 1579000 h 2292953"/>
                <a:gd name="connsiteX13" fmla="*/ 632268 w 946403"/>
                <a:gd name="connsiteY13" fmla="*/ 410235 h 2292953"/>
                <a:gd name="connsiteX14" fmla="*/ -144 w 946403"/>
                <a:gd name="connsiteY14" fmla="*/ 117198 h 2292953"/>
                <a:gd name="connsiteX15" fmla="*/ -144 w 946403"/>
                <a:gd name="connsiteY15" fmla="*/ -54 h 2292953"/>
                <a:gd name="connsiteX16" fmla="*/ 946260 w 946403"/>
                <a:gd name="connsiteY16" fmla="*/ 946350 h 229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6403" h="2292953">
                  <a:moveTo>
                    <a:pt x="946260" y="946350"/>
                  </a:moveTo>
                  <a:cubicBezTo>
                    <a:pt x="946231" y="1075299"/>
                    <a:pt x="920047" y="1202906"/>
                    <a:pt x="869298" y="1321444"/>
                  </a:cubicBezTo>
                  <a:cubicBezTo>
                    <a:pt x="847485" y="1372022"/>
                    <a:pt x="821673" y="1445269"/>
                    <a:pt x="761475" y="1508420"/>
                  </a:cubicBezTo>
                  <a:cubicBezTo>
                    <a:pt x="712135" y="1560236"/>
                    <a:pt x="660795" y="1613195"/>
                    <a:pt x="623648" y="1660249"/>
                  </a:cubicBezTo>
                  <a:lnTo>
                    <a:pt x="600026" y="1687871"/>
                  </a:lnTo>
                  <a:lnTo>
                    <a:pt x="577642" y="1714160"/>
                  </a:lnTo>
                  <a:lnTo>
                    <a:pt x="577642" y="1718827"/>
                  </a:lnTo>
                  <a:cubicBezTo>
                    <a:pt x="504957" y="1820468"/>
                    <a:pt x="456122" y="1937188"/>
                    <a:pt x="434767" y="2060299"/>
                  </a:cubicBezTo>
                  <a:lnTo>
                    <a:pt x="507728" y="2060299"/>
                  </a:lnTo>
                  <a:lnTo>
                    <a:pt x="373426" y="2292899"/>
                  </a:lnTo>
                  <a:lnTo>
                    <a:pt x="239124" y="2060299"/>
                  </a:lnTo>
                  <a:lnTo>
                    <a:pt x="313800" y="2060299"/>
                  </a:lnTo>
                  <a:cubicBezTo>
                    <a:pt x="340193" y="1881895"/>
                    <a:pt x="417298" y="1714836"/>
                    <a:pt x="535923" y="1579000"/>
                  </a:cubicBezTo>
                  <a:cubicBezTo>
                    <a:pt x="885271" y="1282859"/>
                    <a:pt x="928410" y="759583"/>
                    <a:pt x="632268" y="410235"/>
                  </a:cubicBezTo>
                  <a:cubicBezTo>
                    <a:pt x="474743" y="224403"/>
                    <a:pt x="243467" y="117241"/>
                    <a:pt x="-144" y="117198"/>
                  </a:cubicBezTo>
                  <a:lnTo>
                    <a:pt x="-144" y="-54"/>
                  </a:lnTo>
                  <a:cubicBezTo>
                    <a:pt x="522283" y="575"/>
                    <a:pt x="945631" y="423923"/>
                    <a:pt x="946260" y="946350"/>
                  </a:cubicBezTo>
                  <a:close/>
                </a:path>
              </a:pathLst>
            </a:custGeom>
            <a:gradFill>
              <a:gsLst>
                <a:gs pos="0">
                  <a:schemeClr val="accent5"/>
                </a:gs>
                <a:gs pos="100000">
                  <a:schemeClr val="accent5">
                    <a:alpha val="0"/>
                  </a:schemeClr>
                </a:gs>
              </a:gsLst>
              <a:lin ang="162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pic>
        <p:nvPicPr>
          <p:cNvPr id="1028" name="Picture 4" descr="Nursing-Home Icons - Free SVG &amp; PNG Nursing-Home Images ...">
            <a:extLst>
              <a:ext uri="{FF2B5EF4-FFF2-40B4-BE49-F238E27FC236}">
                <a16:creationId xmlns:a16="http://schemas.microsoft.com/office/drawing/2014/main" id="{2EADD031-6CF4-1058-FE1C-B34ACF96B0E5}"/>
              </a:ext>
            </a:extLst>
          </p:cNvPr>
          <p:cNvPicPr>
            <a:picLocks noChangeAspect="1" noChangeArrowheads="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93623" y="2220160"/>
            <a:ext cx="757528" cy="75752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a16="http://schemas.microsoft.com/office/drawing/2014/main" id="{29C9E6B1-F53A-615B-E0AB-78332170A5EE}"/>
              </a:ext>
            </a:extLst>
          </p:cNvPr>
          <p:cNvSpPr/>
          <p:nvPr/>
        </p:nvSpPr>
        <p:spPr>
          <a:xfrm>
            <a:off x="7579929" y="1562620"/>
            <a:ext cx="1942107" cy="525121"/>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Skilled Nursing Facilities</a:t>
            </a:r>
          </a:p>
        </p:txBody>
      </p:sp>
      <p:sp>
        <p:nvSpPr>
          <p:cNvPr id="34" name="Rectangle: Rounded Corners 33">
            <a:extLst>
              <a:ext uri="{FF2B5EF4-FFF2-40B4-BE49-F238E27FC236}">
                <a16:creationId xmlns:a16="http://schemas.microsoft.com/office/drawing/2014/main" id="{950EBED3-50D0-63ED-4906-78B7282C4F10}"/>
              </a:ext>
            </a:extLst>
          </p:cNvPr>
          <p:cNvSpPr/>
          <p:nvPr/>
        </p:nvSpPr>
        <p:spPr>
          <a:xfrm>
            <a:off x="9812362" y="5372798"/>
            <a:ext cx="1942107" cy="5251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Hospice</a:t>
            </a:r>
          </a:p>
        </p:txBody>
      </p:sp>
      <p:pic>
        <p:nvPicPr>
          <p:cNvPr id="1030" name="Picture 6" descr="Nursing home - Free healthcare and medical icons">
            <a:extLst>
              <a:ext uri="{FF2B5EF4-FFF2-40B4-BE49-F238E27FC236}">
                <a16:creationId xmlns:a16="http://schemas.microsoft.com/office/drawing/2014/main" id="{43AA08C7-8DD1-8E98-0A55-D5BA8F1A9C4A}"/>
              </a:ext>
            </a:extLst>
          </p:cNvPr>
          <p:cNvPicPr>
            <a:picLocks noChangeAspect="1" noChangeArrowheads="1"/>
          </p:cNvPicPr>
          <p:nvPr/>
        </p:nvPicPr>
        <p:blipFill>
          <a:blip r:embed="rId5" cstate="screen">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25120" y="4549258"/>
            <a:ext cx="823540" cy="82354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0C28FE94-E0AF-7DE3-A9A2-D7E303656462}"/>
              </a:ext>
            </a:extLst>
          </p:cNvPr>
          <p:cNvSpPr/>
          <p:nvPr/>
        </p:nvSpPr>
        <p:spPr>
          <a:xfrm>
            <a:off x="2228844" y="5436351"/>
            <a:ext cx="1942107" cy="52512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Long Term Care</a:t>
            </a:r>
          </a:p>
        </p:txBody>
      </p:sp>
      <p:pic>
        <p:nvPicPr>
          <p:cNvPr id="1032" name="Picture 8" descr="Home - Free healthcare and medical icons">
            <a:extLst>
              <a:ext uri="{FF2B5EF4-FFF2-40B4-BE49-F238E27FC236}">
                <a16:creationId xmlns:a16="http://schemas.microsoft.com/office/drawing/2014/main" id="{0B49448D-A983-B1C5-0936-D16AD1542806}"/>
              </a:ext>
            </a:extLst>
          </p:cNvPr>
          <p:cNvPicPr>
            <a:picLocks noChangeAspect="1" noChangeArrowheads="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48503" y="4608868"/>
            <a:ext cx="848277" cy="848277"/>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35">
            <a:extLst>
              <a:ext uri="{FF2B5EF4-FFF2-40B4-BE49-F238E27FC236}">
                <a16:creationId xmlns:a16="http://schemas.microsoft.com/office/drawing/2014/main" id="{5FB71670-AAC7-6474-68AD-97F6ACDFE83E}"/>
              </a:ext>
            </a:extLst>
          </p:cNvPr>
          <p:cNvSpPr/>
          <p:nvPr/>
        </p:nvSpPr>
        <p:spPr>
          <a:xfrm>
            <a:off x="7511872" y="3935313"/>
            <a:ext cx="1942107" cy="525121"/>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Home Health</a:t>
            </a:r>
          </a:p>
        </p:txBody>
      </p:sp>
      <p:pic>
        <p:nvPicPr>
          <p:cNvPr id="1034" name="Picture 10" descr="Hospital - Free medical icons">
            <a:extLst>
              <a:ext uri="{FF2B5EF4-FFF2-40B4-BE49-F238E27FC236}">
                <a16:creationId xmlns:a16="http://schemas.microsoft.com/office/drawing/2014/main" id="{E3B12AD6-3CD3-67DB-3996-1A08B92AA7B4}"/>
              </a:ext>
            </a:extLst>
          </p:cNvPr>
          <p:cNvPicPr>
            <a:picLocks noChangeAspect="1" noChangeArrowheads="1"/>
          </p:cNvPicPr>
          <p:nvPr/>
        </p:nvPicPr>
        <p:blipFill>
          <a:blip r:embed="rId7" cstate="screen">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7487" y="2263944"/>
            <a:ext cx="696785" cy="69678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36">
            <a:extLst>
              <a:ext uri="{FF2B5EF4-FFF2-40B4-BE49-F238E27FC236}">
                <a16:creationId xmlns:a16="http://schemas.microsoft.com/office/drawing/2014/main" id="{77674FDD-2E3A-C4C3-43C3-A0F02E953BED}"/>
              </a:ext>
            </a:extLst>
          </p:cNvPr>
          <p:cNvSpPr/>
          <p:nvPr/>
        </p:nvSpPr>
        <p:spPr>
          <a:xfrm>
            <a:off x="2323521" y="3123623"/>
            <a:ext cx="1942107" cy="52512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Hospitals</a:t>
            </a:r>
          </a:p>
        </p:txBody>
      </p:sp>
      <p:pic>
        <p:nvPicPr>
          <p:cNvPr id="1036" name="Picture 12" descr="Patient - Free user icons">
            <a:extLst>
              <a:ext uri="{FF2B5EF4-FFF2-40B4-BE49-F238E27FC236}">
                <a16:creationId xmlns:a16="http://schemas.microsoft.com/office/drawing/2014/main" id="{1639C7F9-7C30-C224-F6F2-D7FE93811631}"/>
              </a:ext>
            </a:extLst>
          </p:cNvPr>
          <p:cNvPicPr>
            <a:picLocks noChangeAspect="1" noChangeArrowheads="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16289" y="3376458"/>
            <a:ext cx="898247" cy="898247"/>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Rounded Corners 37">
            <a:extLst>
              <a:ext uri="{FF2B5EF4-FFF2-40B4-BE49-F238E27FC236}">
                <a16:creationId xmlns:a16="http://schemas.microsoft.com/office/drawing/2014/main" id="{FFDD03C8-6E55-F8DD-EB1E-E232E71A140C}"/>
              </a:ext>
            </a:extLst>
          </p:cNvPr>
          <p:cNvSpPr/>
          <p:nvPr/>
        </p:nvSpPr>
        <p:spPr>
          <a:xfrm>
            <a:off x="254315" y="1424824"/>
            <a:ext cx="1942107" cy="5251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Home</a:t>
            </a:r>
          </a:p>
        </p:txBody>
      </p:sp>
      <p:pic>
        <p:nvPicPr>
          <p:cNvPr id="2050" name="Picture 2" descr="Ambulance - Free transport icons">
            <a:extLst>
              <a:ext uri="{FF2B5EF4-FFF2-40B4-BE49-F238E27FC236}">
                <a16:creationId xmlns:a16="http://schemas.microsoft.com/office/drawing/2014/main" id="{11378A24-ACDC-402F-0E55-9F2D7FB2B1C8}"/>
              </a:ext>
            </a:extLst>
          </p:cNvPr>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3833" y="1620826"/>
            <a:ext cx="1426672" cy="1426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476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FE27C21F-8BB4-38C2-38AF-8D73C68CC1D3}"/>
              </a:ext>
            </a:extLst>
          </p:cNvPr>
          <p:cNvGraphicFramePr>
            <a:graphicFrameLocks noGrp="1"/>
          </p:cNvGraphicFramePr>
          <p:nvPr>
            <p:ph idx="1"/>
          </p:nvPr>
        </p:nvGraphicFramePr>
        <p:xfrm>
          <a:off x="5211763" y="1465263"/>
          <a:ext cx="6142037"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a:extLst>
              <a:ext uri="{FF2B5EF4-FFF2-40B4-BE49-F238E27FC236}">
                <a16:creationId xmlns:a16="http://schemas.microsoft.com/office/drawing/2014/main" id="{B804859A-40AF-1C29-B739-AD6EA8580861}"/>
              </a:ext>
            </a:extLst>
          </p:cNvPr>
          <p:cNvSpPr>
            <a:spLocks noGrp="1"/>
          </p:cNvSpPr>
          <p:nvPr>
            <p:ph type="title"/>
          </p:nvPr>
        </p:nvSpPr>
        <p:spPr/>
        <p:txBody>
          <a:bodyPr/>
          <a:lstStyle/>
          <a:p>
            <a:r>
              <a:rPr lang="en-US" dirty="0"/>
              <a:t>Challenges of Paper ACP</a:t>
            </a:r>
          </a:p>
        </p:txBody>
      </p:sp>
      <p:pic>
        <p:nvPicPr>
          <p:cNvPr id="6" name="Picture Placeholder 5" descr="A person filling out a medical form&#10;&#10;Description automatically generated">
            <a:extLst>
              <a:ext uri="{FF2B5EF4-FFF2-40B4-BE49-F238E27FC236}">
                <a16:creationId xmlns:a16="http://schemas.microsoft.com/office/drawing/2014/main" id="{626B3EF2-C6E6-54A0-F2E1-35B5D79AFDA7}"/>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a:stretch/>
        </p:blipFill>
        <p:spPr>
          <a:xfrm>
            <a:off x="-588" y="1293431"/>
            <a:ext cx="4802188" cy="5075494"/>
          </a:xfrm>
        </p:spPr>
      </p:pic>
      <p:sp>
        <p:nvSpPr>
          <p:cNvPr id="3" name="Footer Placeholder 2">
            <a:extLst>
              <a:ext uri="{FF2B5EF4-FFF2-40B4-BE49-F238E27FC236}">
                <a16:creationId xmlns:a16="http://schemas.microsoft.com/office/drawing/2014/main" id="{D817A869-E814-5056-DC76-E265B1B81B9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8C8C8C"/>
                </a:solidFill>
                <a:effectLst/>
                <a:uLnTx/>
                <a:uFillTx/>
                <a:latin typeface="Open Sans"/>
                <a:ea typeface="+mn-ea"/>
                <a:cs typeface="+mn-cs"/>
              </a:rPr>
              <a:t>© 2025 MyDirectives | Proprietary and Confidential | All Rights Reserved</a:t>
            </a:r>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sp>
        <p:nvSpPr>
          <p:cNvPr id="4" name="Slide Number Placeholder 3">
            <a:extLst>
              <a:ext uri="{FF2B5EF4-FFF2-40B4-BE49-F238E27FC236}">
                <a16:creationId xmlns:a16="http://schemas.microsoft.com/office/drawing/2014/main" id="{A7125023-3076-6FD7-191E-5E6A7699E6D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24591F-4E7B-4C90-BBBB-B8C63EE7D530}" type="slidenum">
              <a:rPr kumimoji="0" lang="en-US" sz="1050" b="0" i="0" u="none" strike="noStrike" kern="1200" cap="none" spc="0" normalizeH="0" baseline="0" noProof="0" smtClean="0">
                <a:ln>
                  <a:noFill/>
                </a:ln>
                <a:solidFill>
                  <a:srgbClr val="8C8C8C"/>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dirty="0">
              <a:ln>
                <a:noFill/>
              </a:ln>
              <a:solidFill>
                <a:srgbClr val="8C8C8C"/>
              </a:solidFill>
              <a:effectLst/>
              <a:uLnTx/>
              <a:uFillTx/>
              <a:latin typeface="Open Sans"/>
              <a:ea typeface="+mn-ea"/>
              <a:cs typeface="+mn-cs"/>
            </a:endParaRPr>
          </a:p>
        </p:txBody>
      </p:sp>
    </p:spTree>
    <p:extLst>
      <p:ext uri="{BB962C8B-B14F-4D97-AF65-F5344CB8AC3E}">
        <p14:creationId xmlns:p14="http://schemas.microsoft.com/office/powerpoint/2010/main" val="3061816253"/>
      </p:ext>
    </p:extLst>
  </p:cSld>
  <p:clrMapOvr>
    <a:masterClrMapping/>
  </p:clrMapOvr>
</p:sld>
</file>

<file path=ppt/theme/theme1.xml><?xml version="1.0" encoding="utf-8"?>
<a:theme xmlns:a="http://schemas.openxmlformats.org/drawingml/2006/main" name="Master Slide">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MyD Brand Colors">
      <a:dk1>
        <a:sysClr val="windowText" lastClr="000000"/>
      </a:dk1>
      <a:lt1>
        <a:srgbClr val="FFFFFF"/>
      </a:lt1>
      <a:dk2>
        <a:srgbClr val="8C8C8C"/>
      </a:dk2>
      <a:lt2>
        <a:srgbClr val="F0F1F3"/>
      </a:lt2>
      <a:accent1>
        <a:srgbClr val="0095CA"/>
      </a:accent1>
      <a:accent2>
        <a:srgbClr val="7CAE41"/>
      </a:accent2>
      <a:accent3>
        <a:srgbClr val="FDC300"/>
      </a:accent3>
      <a:accent4>
        <a:srgbClr val="F3795A"/>
      </a:accent4>
      <a:accent5>
        <a:srgbClr val="7459A5"/>
      </a:accent5>
      <a:accent6>
        <a:srgbClr val="12425F"/>
      </a:accent6>
      <a:hlink>
        <a:srgbClr val="0563C1"/>
      </a:hlink>
      <a:folHlink>
        <a:srgbClr val="954F72"/>
      </a:folHlink>
    </a:clrScheme>
    <a:fontScheme name="MyD Font">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3F529ED8262C498DEB5398079006D5" ma:contentTypeVersion="15" ma:contentTypeDescription="Create a new document." ma:contentTypeScope="" ma:versionID="1f110a3dd77a9f80074463ecfb964d8f">
  <xsd:schema xmlns:xsd="http://www.w3.org/2001/XMLSchema" xmlns:xs="http://www.w3.org/2001/XMLSchema" xmlns:p="http://schemas.microsoft.com/office/2006/metadata/properties" xmlns:ns2="8d8b363e-ad92-4be4-9b59-b02f212d2188" xmlns:ns3="8b6e8366-c792-4a68-bf3f-b2cbda418376" targetNamespace="http://schemas.microsoft.com/office/2006/metadata/properties" ma:root="true" ma:fieldsID="2899063bea2e2bcef8541a5ba269a591" ns2:_="" ns3:_="">
    <xsd:import namespace="8d8b363e-ad92-4be4-9b59-b02f212d2188"/>
    <xsd:import namespace="8b6e8366-c792-4a68-bf3f-b2cbda4183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363e-ad92-4be4-9b59-b02f212d21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483dfc-722e-4119-ab94-8a26d1a696c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b6e8366-c792-4a68-bf3f-b2cbda4183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db64ed7-7bf4-4951-a2b1-c58e6e352ba3}" ma:internalName="TaxCatchAll" ma:showField="CatchAllData" ma:web="8b6e8366-c792-4a68-bf3f-b2cbda4183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d8b363e-ad92-4be4-9b59-b02f212d2188">
      <Terms xmlns="http://schemas.microsoft.com/office/infopath/2007/PartnerControls"/>
    </lcf76f155ced4ddcb4097134ff3c332f>
    <TaxCatchAll xmlns="8b6e8366-c792-4a68-bf3f-b2cbda41837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5CDFDA-F762-470A-B453-31C93CB248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8b363e-ad92-4be4-9b59-b02f212d2188"/>
    <ds:schemaRef ds:uri="8b6e8366-c792-4a68-bf3f-b2cbda4183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2B7079-2E7C-47A9-9860-3D4B9466C06C}">
  <ds:schemaRefs>
    <ds:schemaRef ds:uri="http://schemas.microsoft.com/office/2006/metadata/properties"/>
    <ds:schemaRef ds:uri="http://schemas.microsoft.com/office/infopath/2007/PartnerControls"/>
    <ds:schemaRef ds:uri="8d8b363e-ad92-4be4-9b59-b02f212d2188"/>
    <ds:schemaRef ds:uri="8b6e8366-c792-4a68-bf3f-b2cbda418376"/>
  </ds:schemaRefs>
</ds:datastoreItem>
</file>

<file path=customXml/itemProps3.xml><?xml version="1.0" encoding="utf-8"?>
<ds:datastoreItem xmlns:ds="http://schemas.openxmlformats.org/officeDocument/2006/customXml" ds:itemID="{A07F3DDC-7FC0-4D0E-8E6B-49D3C78793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80</TotalTime>
  <Words>1926</Words>
  <Application>Microsoft Office PowerPoint</Application>
  <PresentationFormat>Widescreen</PresentationFormat>
  <Paragraphs>274</Paragraphs>
  <Slides>32</Slides>
  <Notes>11</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32</vt:i4>
      </vt:variant>
    </vt:vector>
  </HeadingPairs>
  <TitlesOfParts>
    <vt:vector size="53" baseType="lpstr">
      <vt:lpstr>Apple Color Emoji</vt:lpstr>
      <vt:lpstr>Aptos</vt:lpstr>
      <vt:lpstr>Aptos Display</vt:lpstr>
      <vt:lpstr>Arial</vt:lpstr>
      <vt:lpstr>Calibri</vt:lpstr>
      <vt:lpstr>Courier New</vt:lpstr>
      <vt:lpstr>Garamond</vt:lpstr>
      <vt:lpstr>GT America</vt:lpstr>
      <vt:lpstr>GT America Md</vt:lpstr>
      <vt:lpstr>GT America Mono Rg</vt:lpstr>
      <vt:lpstr>GT America Rg</vt:lpstr>
      <vt:lpstr>GTAmerica-Md</vt:lpstr>
      <vt:lpstr>Helvetica</vt:lpstr>
      <vt:lpstr>League Spartan</vt:lpstr>
      <vt:lpstr>Open Sans</vt:lpstr>
      <vt:lpstr>Open Sans SemiBold</vt:lpstr>
      <vt:lpstr>Symbol</vt:lpstr>
      <vt:lpstr>Wingdings</vt:lpstr>
      <vt:lpstr>Master Slide</vt:lpstr>
      <vt:lpstr>Office Theme</vt:lpstr>
      <vt:lpstr>1_Office Theme</vt:lpstr>
      <vt:lpstr>PowerPoint Presentation</vt:lpstr>
      <vt:lpstr>PowerPoint Presentation</vt:lpstr>
      <vt:lpstr>PowerPoint Presentation</vt:lpstr>
      <vt:lpstr>PowerPoint Presentation</vt:lpstr>
      <vt:lpstr>Advance Care Planning Ecosystems</vt:lpstr>
      <vt:lpstr>MyDirectives At-a-Glance</vt:lpstr>
      <vt:lpstr>ACP Goals</vt:lpstr>
      <vt:lpstr>Transitions of Care: A Patient Example</vt:lpstr>
      <vt:lpstr>Challenges of Paper ACP</vt:lpstr>
      <vt:lpstr>End-to-End Advance Care Planning</vt:lpstr>
      <vt:lpstr>At the Center of the Ecosystem</vt:lpstr>
      <vt:lpstr>Helping SNP Members Have Their Voice</vt:lpstr>
      <vt:lpstr>Tiers of Solutions</vt:lpstr>
      <vt:lpstr>ACP Ecosystem: Preventing Unwanted Interventions </vt:lpstr>
      <vt:lpstr>The Value of Doing the Right Thing</vt:lpstr>
      <vt:lpstr>Contact our team!</vt:lpstr>
      <vt:lpstr>Promoting Advance Care Planning</vt:lpstr>
      <vt:lpstr>Objectives</vt:lpstr>
      <vt:lpstr>Evidence highlights</vt:lpstr>
      <vt:lpstr>PowerPoint Presentation</vt:lpstr>
      <vt:lpstr>PowerPoint Presentation</vt:lpstr>
      <vt:lpstr>Blue Shield California</vt:lpstr>
      <vt:lpstr>Messaging Principles</vt:lpstr>
      <vt:lpstr>Seriousillnessmessaging.org</vt:lpstr>
      <vt:lpstr>PowerPoint Presentation</vt:lpstr>
      <vt:lpstr>PowerPoint Presentation</vt:lpstr>
      <vt:lpstr>Steal These Messages</vt:lpstr>
      <vt:lpstr>PowerPoint Presentation</vt:lpstr>
      <vt:lpstr>PowerPoint Presentation</vt:lpstr>
      <vt:lpstr>Outreach for facilities and payers</vt:lpstr>
      <vt:lpstr>References</vt:lpstr>
      <vt:lpstr>Seriousillnessmessaging.org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King</dc:creator>
  <cp:lastModifiedBy>Samuel Amaya</cp:lastModifiedBy>
  <cp:revision>43</cp:revision>
  <dcterms:created xsi:type="dcterms:W3CDTF">2024-03-26T18:21:43Z</dcterms:created>
  <dcterms:modified xsi:type="dcterms:W3CDTF">2025-04-16T03:45:54Z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0x010100353F529ED8262C498DEB5398079006D5</vt:lpwstr>
  </property>
  <property fmtid="{D5CDD505-2E9C-101B-9397-08002B2CF9AE}" pid="3" name="MediaServiceImageTags">
    <vt:lpwstr/>
  </property>
</Properties>
</file>